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wdp" ContentType="image/vnd.ms-photo"/>
  <Default Extension="gif" ContentType="image/gif"/>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39"/>
  </p:notesMasterIdLst>
  <p:sldIdLst>
    <p:sldId id="256" r:id="rId3"/>
    <p:sldId id="258" r:id="rId4"/>
    <p:sldId id="257" r:id="rId5"/>
    <p:sldId id="261" r:id="rId6"/>
    <p:sldId id="328" r:id="rId7"/>
    <p:sldId id="327" r:id="rId8"/>
    <p:sldId id="329" r:id="rId9"/>
    <p:sldId id="346" r:id="rId10"/>
    <p:sldId id="264" r:id="rId11"/>
    <p:sldId id="274" r:id="rId12"/>
    <p:sldId id="345" r:id="rId13"/>
    <p:sldId id="324" r:id="rId14"/>
    <p:sldId id="354" r:id="rId15"/>
    <p:sldId id="355" r:id="rId16"/>
    <p:sldId id="351" r:id="rId17"/>
    <p:sldId id="317" r:id="rId18"/>
    <p:sldId id="332" r:id="rId19"/>
    <p:sldId id="339" r:id="rId20"/>
    <p:sldId id="336" r:id="rId21"/>
    <p:sldId id="338" r:id="rId22"/>
    <p:sldId id="342" r:id="rId23"/>
    <p:sldId id="276" r:id="rId24"/>
    <p:sldId id="271" r:id="rId25"/>
    <p:sldId id="357" r:id="rId26"/>
    <p:sldId id="281" r:id="rId27"/>
    <p:sldId id="284" r:id="rId28"/>
    <p:sldId id="361" r:id="rId29"/>
    <p:sldId id="277" r:id="rId30"/>
    <p:sldId id="282" r:id="rId31"/>
    <p:sldId id="358" r:id="rId32"/>
    <p:sldId id="283" r:id="rId33"/>
    <p:sldId id="360" r:id="rId34"/>
    <p:sldId id="319" r:id="rId35"/>
    <p:sldId id="259" r:id="rId36"/>
    <p:sldId id="333" r:id="rId37"/>
    <p:sldId id="343" r:id="rId38"/>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3D7E8"/>
    <a:srgbClr val="C2E6B8"/>
    <a:srgbClr val="1D5479"/>
    <a:srgbClr val="1D548D"/>
    <a:srgbClr val="3399FF"/>
    <a:srgbClr val="F2F0F4"/>
    <a:srgbClr val="D9EAB4"/>
    <a:srgbClr val="DAE3B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47" autoAdjust="0"/>
    <p:restoredTop sz="82986" autoAdjust="0"/>
  </p:normalViewPr>
  <p:slideViewPr>
    <p:cSldViewPr>
      <p:cViewPr>
        <p:scale>
          <a:sx n="86" d="100"/>
          <a:sy n="86" d="100"/>
        </p:scale>
        <p:origin x="-798" y="-72"/>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notesMaster" Target="notesMasters/notesMaster1.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5484EE8-501E-4120-B1B9-11DC0CC50564}" type="doc">
      <dgm:prSet loTypeId="urn:microsoft.com/office/officeart/2005/8/layout/hProcess4" loCatId="process" qsTypeId="urn:microsoft.com/office/officeart/2005/8/quickstyle/simple4" qsCatId="simple" csTypeId="urn:microsoft.com/office/officeart/2005/8/colors/accent1_2" csCatId="accent1" phldr="1"/>
      <dgm:spPr/>
      <dgm:t>
        <a:bodyPr/>
        <a:lstStyle/>
        <a:p>
          <a:endParaRPr lang="zh-CN" altLang="en-US"/>
        </a:p>
      </dgm:t>
    </dgm:pt>
    <dgm:pt modelId="{7E1E49A8-FEF4-4F77-9D96-AE51CAF7E30E}">
      <dgm:prSet phldrT="[文本]">
        <dgm:style>
          <a:lnRef idx="1">
            <a:schemeClr val="accent2"/>
          </a:lnRef>
          <a:fillRef idx="3">
            <a:schemeClr val="accent2"/>
          </a:fillRef>
          <a:effectRef idx="2">
            <a:schemeClr val="accent2"/>
          </a:effectRef>
          <a:fontRef idx="minor">
            <a:schemeClr val="lt1"/>
          </a:fontRef>
        </dgm:style>
      </dgm:prSet>
      <dgm:spPr>
        <a:xfrm>
          <a:off x="848005" y="15981"/>
          <a:ext cx="1213346" cy="849303"/>
        </a:xfrm>
        <a:gradFill rotWithShape="1">
          <a:gsLst>
            <a:gs pos="0">
              <a:srgbClr val="2286BD">
                <a:shade val="51000"/>
                <a:satMod val="130000"/>
              </a:srgbClr>
            </a:gs>
            <a:gs pos="80000">
              <a:srgbClr val="2286BD">
                <a:shade val="93000"/>
                <a:satMod val="130000"/>
              </a:srgbClr>
            </a:gs>
            <a:gs pos="100000">
              <a:srgbClr val="2286BD">
                <a:shade val="94000"/>
                <a:satMod val="135000"/>
              </a:srgbClr>
            </a:gs>
          </a:gsLst>
          <a:lin ang="16200000" scaled="0"/>
        </a:gradFill>
        <a:ln w="9525" cap="flat" cmpd="sng" algn="ctr">
          <a:solidFill>
            <a:srgbClr val="2286BD">
              <a:shade val="95000"/>
              <a:satMod val="105000"/>
            </a:srgbClr>
          </a:solidFill>
          <a:prstDash val="solid"/>
        </a:ln>
        <a:effectLst>
          <a:outerShdw blurRad="40000" dist="23000" dir="5400000" rotWithShape="0">
            <a:srgbClr val="000000">
              <a:alpha val="35000"/>
            </a:srgbClr>
          </a:outerShdw>
        </a:effectLst>
      </dgm:spPr>
      <dgm:t>
        <a:bodyPr/>
        <a:lstStyle/>
        <a:p>
          <a:r>
            <a:rPr lang="zh-CN" altLang="en-US" dirty="0" smtClean="0">
              <a:solidFill>
                <a:srgbClr val="FFFFFF"/>
              </a:solidFill>
              <a:latin typeface="微软雅黑" pitchFamily="34" charset="-122"/>
              <a:ea typeface="微软雅黑" pitchFamily="34" charset="-122"/>
              <a:cs typeface="+mn-cs"/>
            </a:rPr>
            <a:t>关键技术研究</a:t>
          </a:r>
          <a:endParaRPr lang="zh-CN" altLang="en-US" dirty="0">
            <a:solidFill>
              <a:srgbClr val="FFFFFF"/>
            </a:solidFill>
            <a:latin typeface="微软雅黑" pitchFamily="34" charset="-122"/>
            <a:ea typeface="微软雅黑" pitchFamily="34" charset="-122"/>
            <a:cs typeface="+mn-cs"/>
          </a:endParaRPr>
        </a:p>
      </dgm:t>
    </dgm:pt>
    <dgm:pt modelId="{B1E8064F-EAB6-4051-9383-B80760D39150}" type="parTrans" cxnId="{4D97D038-7E6A-4865-A55A-DB9804A4860B}">
      <dgm:prSet/>
      <dgm:spPr/>
      <dgm:t>
        <a:bodyPr/>
        <a:lstStyle/>
        <a:p>
          <a:endParaRPr lang="zh-CN" altLang="en-US">
            <a:latin typeface="微软雅黑" pitchFamily="34" charset="-122"/>
            <a:ea typeface="微软雅黑" pitchFamily="34" charset="-122"/>
          </a:endParaRPr>
        </a:p>
      </dgm:t>
    </dgm:pt>
    <dgm:pt modelId="{02F3EA50-F7ED-4288-8797-D2682DB49B85}" type="sibTrans" cxnId="{4D97D038-7E6A-4865-A55A-DB9804A4860B}">
      <dgm:prSet/>
      <dgm:spPr>
        <a:noFill/>
      </dgm:spPr>
      <dgm:t>
        <a:bodyPr/>
        <a:lstStyle/>
        <a:p>
          <a:endParaRPr lang="zh-CN" altLang="en-US">
            <a:latin typeface="微软雅黑" pitchFamily="34" charset="-122"/>
            <a:ea typeface="微软雅黑" pitchFamily="34" charset="-122"/>
          </a:endParaRPr>
        </a:p>
      </dgm:t>
    </dgm:pt>
    <dgm:pt modelId="{6AB9DC60-3551-4D0B-9AB4-14805EE9B3FD}">
      <dgm:prSet phldrT="[文本]">
        <dgm:style>
          <a:lnRef idx="1">
            <a:schemeClr val="accent2"/>
          </a:lnRef>
          <a:fillRef idx="3">
            <a:schemeClr val="accent2"/>
          </a:fillRef>
          <a:effectRef idx="2">
            <a:schemeClr val="accent2"/>
          </a:effectRef>
          <a:fontRef idx="minor">
            <a:schemeClr val="lt1"/>
          </a:fontRef>
        </dgm:style>
      </dgm:prSet>
      <dgm:spPr>
        <a:xfrm>
          <a:off x="2079976" y="936107"/>
          <a:ext cx="1213346" cy="849303"/>
        </a:xfrm>
        <a:gradFill rotWithShape="1">
          <a:gsLst>
            <a:gs pos="0">
              <a:srgbClr val="2286BD">
                <a:shade val="51000"/>
                <a:satMod val="130000"/>
              </a:srgbClr>
            </a:gs>
            <a:gs pos="80000">
              <a:srgbClr val="2286BD">
                <a:shade val="93000"/>
                <a:satMod val="130000"/>
              </a:srgbClr>
            </a:gs>
            <a:gs pos="100000">
              <a:srgbClr val="2286BD">
                <a:shade val="94000"/>
                <a:satMod val="135000"/>
              </a:srgbClr>
            </a:gs>
          </a:gsLst>
          <a:lin ang="16200000" scaled="0"/>
        </a:gradFill>
        <a:ln w="9525" cap="flat" cmpd="sng" algn="ctr">
          <a:solidFill>
            <a:srgbClr val="2286BD">
              <a:shade val="95000"/>
              <a:satMod val="105000"/>
            </a:srgbClr>
          </a:solidFill>
          <a:prstDash val="solid"/>
        </a:ln>
        <a:effectLst>
          <a:outerShdw blurRad="40000" dist="23000" dir="5400000" rotWithShape="0">
            <a:srgbClr val="000000">
              <a:alpha val="35000"/>
            </a:srgbClr>
          </a:outerShdw>
        </a:effectLst>
      </dgm:spPr>
      <dgm:t>
        <a:bodyPr/>
        <a:lstStyle/>
        <a:p>
          <a:r>
            <a:rPr lang="zh-CN" altLang="en-US" dirty="0" smtClean="0">
              <a:solidFill>
                <a:srgbClr val="FFFFFF"/>
              </a:solidFill>
              <a:latin typeface="微软雅黑" pitchFamily="34" charset="-122"/>
              <a:ea typeface="微软雅黑" pitchFamily="34" charset="-122"/>
              <a:cs typeface="+mn-cs"/>
            </a:rPr>
            <a:t>系统框架设计</a:t>
          </a:r>
          <a:endParaRPr lang="zh-CN" altLang="en-US" dirty="0">
            <a:solidFill>
              <a:srgbClr val="FFFFFF"/>
            </a:solidFill>
            <a:latin typeface="微软雅黑" pitchFamily="34" charset="-122"/>
            <a:ea typeface="微软雅黑" pitchFamily="34" charset="-122"/>
            <a:cs typeface="+mn-cs"/>
          </a:endParaRPr>
        </a:p>
      </dgm:t>
    </dgm:pt>
    <dgm:pt modelId="{6DBC8E91-5433-42F8-A9A3-890FBED29001}" type="parTrans" cxnId="{E94A9188-897D-432F-8758-AB70332FAA42}">
      <dgm:prSet/>
      <dgm:spPr/>
      <dgm:t>
        <a:bodyPr/>
        <a:lstStyle/>
        <a:p>
          <a:endParaRPr lang="zh-CN" altLang="en-US">
            <a:latin typeface="微软雅黑" pitchFamily="34" charset="-122"/>
            <a:ea typeface="微软雅黑" pitchFamily="34" charset="-122"/>
          </a:endParaRPr>
        </a:p>
      </dgm:t>
    </dgm:pt>
    <dgm:pt modelId="{83284CA9-CAEF-48AD-B848-31329827BCE8}" type="sibTrans" cxnId="{E94A9188-897D-432F-8758-AB70332FAA42}">
      <dgm:prSet/>
      <dgm:spPr/>
      <dgm:t>
        <a:bodyPr/>
        <a:lstStyle/>
        <a:p>
          <a:endParaRPr lang="zh-CN" altLang="en-US">
            <a:latin typeface="微软雅黑" pitchFamily="34" charset="-122"/>
            <a:ea typeface="微软雅黑" pitchFamily="34" charset="-122"/>
          </a:endParaRPr>
        </a:p>
      </dgm:t>
    </dgm:pt>
    <dgm:pt modelId="{5F834543-79C1-4567-9168-3A502ABDE20B}">
      <dgm:prSet phldrT="[文本]">
        <dgm:style>
          <a:lnRef idx="1">
            <a:schemeClr val="accent2"/>
          </a:lnRef>
          <a:fillRef idx="3">
            <a:schemeClr val="accent2"/>
          </a:fillRef>
          <a:effectRef idx="2">
            <a:schemeClr val="accent2"/>
          </a:effectRef>
          <a:fontRef idx="minor">
            <a:schemeClr val="lt1"/>
          </a:fontRef>
        </dgm:style>
      </dgm:prSet>
      <dgm:spPr>
        <a:xfrm>
          <a:off x="3513738" y="1940057"/>
          <a:ext cx="1213346" cy="849303"/>
        </a:xfrm>
        <a:gradFill rotWithShape="1">
          <a:gsLst>
            <a:gs pos="0">
              <a:srgbClr val="2286BD">
                <a:shade val="51000"/>
                <a:satMod val="130000"/>
              </a:srgbClr>
            </a:gs>
            <a:gs pos="80000">
              <a:srgbClr val="2286BD">
                <a:shade val="93000"/>
                <a:satMod val="130000"/>
              </a:srgbClr>
            </a:gs>
            <a:gs pos="100000">
              <a:srgbClr val="2286BD">
                <a:shade val="94000"/>
                <a:satMod val="135000"/>
              </a:srgbClr>
            </a:gs>
          </a:gsLst>
          <a:lin ang="16200000" scaled="0"/>
        </a:gradFill>
        <a:ln w="9525" cap="flat" cmpd="sng" algn="ctr">
          <a:solidFill>
            <a:srgbClr val="2286BD">
              <a:shade val="95000"/>
              <a:satMod val="105000"/>
            </a:srgbClr>
          </a:solidFill>
          <a:prstDash val="solid"/>
        </a:ln>
        <a:effectLst>
          <a:outerShdw blurRad="40000" dist="23000" dir="5400000" rotWithShape="0">
            <a:srgbClr val="000000">
              <a:alpha val="35000"/>
            </a:srgbClr>
          </a:outerShdw>
        </a:effectLst>
      </dgm:spPr>
      <dgm:t>
        <a:bodyPr/>
        <a:lstStyle/>
        <a:p>
          <a:r>
            <a:rPr lang="zh-CN" altLang="en-US" dirty="0" smtClean="0">
              <a:solidFill>
                <a:srgbClr val="FFFFFF"/>
              </a:solidFill>
              <a:latin typeface="微软雅黑" pitchFamily="34" charset="-122"/>
              <a:ea typeface="微软雅黑" pitchFamily="34" charset="-122"/>
              <a:cs typeface="+mn-cs"/>
            </a:rPr>
            <a:t>系统框架实现</a:t>
          </a:r>
          <a:endParaRPr lang="zh-CN" altLang="en-US" dirty="0">
            <a:solidFill>
              <a:srgbClr val="FFFFFF"/>
            </a:solidFill>
            <a:latin typeface="微软雅黑" pitchFamily="34" charset="-122"/>
            <a:ea typeface="微软雅黑" pitchFamily="34" charset="-122"/>
            <a:cs typeface="+mn-cs"/>
          </a:endParaRPr>
        </a:p>
      </dgm:t>
    </dgm:pt>
    <dgm:pt modelId="{FB57F69C-56E3-444B-ABB0-25B40404090A}" type="parTrans" cxnId="{76D83800-7FF0-4ECF-97DF-13DAE6B95EC9}">
      <dgm:prSet/>
      <dgm:spPr/>
      <dgm:t>
        <a:bodyPr/>
        <a:lstStyle/>
        <a:p>
          <a:endParaRPr lang="zh-CN" altLang="en-US">
            <a:latin typeface="微软雅黑" pitchFamily="34" charset="-122"/>
            <a:ea typeface="微软雅黑" pitchFamily="34" charset="-122"/>
          </a:endParaRPr>
        </a:p>
      </dgm:t>
    </dgm:pt>
    <dgm:pt modelId="{A8F24E8C-9F91-4C84-B8B3-59B053DF57AF}" type="sibTrans" cxnId="{76D83800-7FF0-4ECF-97DF-13DAE6B95EC9}">
      <dgm:prSet/>
      <dgm:spPr/>
      <dgm:t>
        <a:bodyPr/>
        <a:lstStyle/>
        <a:p>
          <a:endParaRPr lang="zh-CN" altLang="en-US">
            <a:latin typeface="微软雅黑" pitchFamily="34" charset="-122"/>
            <a:ea typeface="微软雅黑" pitchFamily="34" charset="-122"/>
          </a:endParaRPr>
        </a:p>
      </dgm:t>
    </dgm:pt>
    <dgm:pt modelId="{5B194306-93D1-4BAD-90DF-BF44379792B3}" type="pres">
      <dgm:prSet presAssocID="{E5484EE8-501E-4120-B1B9-11DC0CC50564}" presName="Name0" presStyleCnt="0">
        <dgm:presLayoutVars>
          <dgm:dir/>
          <dgm:animLvl val="lvl"/>
          <dgm:resizeHandles val="exact"/>
        </dgm:presLayoutVars>
      </dgm:prSet>
      <dgm:spPr/>
      <dgm:t>
        <a:bodyPr/>
        <a:lstStyle/>
        <a:p>
          <a:endParaRPr lang="zh-CN" altLang="en-US"/>
        </a:p>
      </dgm:t>
    </dgm:pt>
    <dgm:pt modelId="{00FAF55F-8B18-47BA-88E6-B71A8BB3706D}" type="pres">
      <dgm:prSet presAssocID="{E5484EE8-501E-4120-B1B9-11DC0CC50564}" presName="tSp" presStyleCnt="0"/>
      <dgm:spPr/>
    </dgm:pt>
    <dgm:pt modelId="{D6105730-248D-4951-AD29-399C1F7B2F6E}" type="pres">
      <dgm:prSet presAssocID="{E5484EE8-501E-4120-B1B9-11DC0CC50564}" presName="bSp" presStyleCnt="0"/>
      <dgm:spPr/>
    </dgm:pt>
    <dgm:pt modelId="{3F753CE0-8678-425A-9517-D24F512C4948}" type="pres">
      <dgm:prSet presAssocID="{E5484EE8-501E-4120-B1B9-11DC0CC50564}" presName="process" presStyleCnt="0"/>
      <dgm:spPr/>
    </dgm:pt>
    <dgm:pt modelId="{A468D129-3B0D-410E-AEA9-9D40E7FDBCF9}" type="pres">
      <dgm:prSet presAssocID="{7E1E49A8-FEF4-4F77-9D96-AE51CAF7E30E}" presName="composite1" presStyleCnt="0"/>
      <dgm:spPr/>
    </dgm:pt>
    <dgm:pt modelId="{C7EC9CC3-1A34-427C-8D8E-57F8706C8EDC}" type="pres">
      <dgm:prSet presAssocID="{7E1E49A8-FEF4-4F77-9D96-AE51CAF7E30E}" presName="dummyNode1" presStyleLbl="node1" presStyleIdx="0" presStyleCnt="3"/>
      <dgm:spPr/>
    </dgm:pt>
    <dgm:pt modelId="{75BD1C6F-16B7-4F5F-BD33-1E74538433CE}" type="pres">
      <dgm:prSet presAssocID="{7E1E49A8-FEF4-4F77-9D96-AE51CAF7E30E}" presName="childNode1" presStyleLbl="bgAcc1" presStyleIdx="0" presStyleCnt="3" custScaleX="135736" custScaleY="202648" custLinFactNeighborX="-5649" custLinFactNeighborY="-22806">
        <dgm:presLayoutVars>
          <dgm:bulletEnabled val="1"/>
        </dgm:presLayoutVars>
      </dgm:prSet>
      <dgm:spPr/>
    </dgm:pt>
    <dgm:pt modelId="{706F991B-8FD9-44FC-BC21-6DEE91907E6C}" type="pres">
      <dgm:prSet presAssocID="{7E1E49A8-FEF4-4F77-9D96-AE51CAF7E30E}" presName="childNode1tx" presStyleLbl="bgAcc1" presStyleIdx="0" presStyleCnt="3">
        <dgm:presLayoutVars>
          <dgm:bulletEnabled val="1"/>
        </dgm:presLayoutVars>
      </dgm:prSet>
      <dgm:spPr/>
    </dgm:pt>
    <dgm:pt modelId="{0F531A21-69B6-4470-8FE8-7E7CBCAEFD0A}" type="pres">
      <dgm:prSet presAssocID="{7E1E49A8-FEF4-4F77-9D96-AE51CAF7E30E}" presName="parentNode1" presStyleLbl="node1" presStyleIdx="0" presStyleCnt="3" custLinFactNeighborX="15931" custLinFactNeighborY="26134">
        <dgm:presLayoutVars>
          <dgm:chMax val="1"/>
          <dgm:bulletEnabled val="1"/>
        </dgm:presLayoutVars>
      </dgm:prSet>
      <dgm:spPr>
        <a:prstGeom prst="roundRect">
          <a:avLst>
            <a:gd name="adj" fmla="val 16670"/>
          </a:avLst>
        </a:prstGeom>
      </dgm:spPr>
      <dgm:t>
        <a:bodyPr/>
        <a:lstStyle/>
        <a:p>
          <a:endParaRPr lang="zh-CN" altLang="en-US"/>
        </a:p>
      </dgm:t>
    </dgm:pt>
    <dgm:pt modelId="{9148E69F-F6DB-4283-8E80-EE4E2EF50AA5}" type="pres">
      <dgm:prSet presAssocID="{7E1E49A8-FEF4-4F77-9D96-AE51CAF7E30E}" presName="connSite1" presStyleCnt="0"/>
      <dgm:spPr/>
    </dgm:pt>
    <dgm:pt modelId="{88556A1C-F2E2-4063-A2C9-B494E9BD8B84}" type="pres">
      <dgm:prSet presAssocID="{02F3EA50-F7ED-4288-8797-D2682DB49B85}" presName="Name9" presStyleLbl="sibTrans2D1" presStyleIdx="0" presStyleCnt="2"/>
      <dgm:spPr/>
      <dgm:t>
        <a:bodyPr/>
        <a:lstStyle/>
        <a:p>
          <a:endParaRPr lang="zh-CN" altLang="en-US"/>
        </a:p>
      </dgm:t>
    </dgm:pt>
    <dgm:pt modelId="{261D1082-9629-4C59-8327-E00BA3549D53}" type="pres">
      <dgm:prSet presAssocID="{6AB9DC60-3551-4D0B-9AB4-14805EE9B3FD}" presName="composite2" presStyleCnt="0"/>
      <dgm:spPr/>
    </dgm:pt>
    <dgm:pt modelId="{73B66253-A398-4446-8F42-141E0E89A300}" type="pres">
      <dgm:prSet presAssocID="{6AB9DC60-3551-4D0B-9AB4-14805EE9B3FD}" presName="dummyNode2" presStyleLbl="node1" presStyleIdx="0" presStyleCnt="3"/>
      <dgm:spPr/>
    </dgm:pt>
    <dgm:pt modelId="{C97FF2D3-66C7-4236-8B8E-C22F0A8D5E93}" type="pres">
      <dgm:prSet presAssocID="{6AB9DC60-3551-4D0B-9AB4-14805EE9B3FD}" presName="childNode2" presStyleLbl="bgAcc1" presStyleIdx="1" presStyleCnt="3" custScaleY="111756" custLinFactNeighborX="-3863" custLinFactNeighborY="-4325">
        <dgm:presLayoutVars>
          <dgm:bulletEnabled val="1"/>
        </dgm:presLayoutVars>
      </dgm:prSet>
      <dgm:spPr>
        <a:ln>
          <a:noFill/>
        </a:ln>
      </dgm:spPr>
      <dgm:t>
        <a:bodyPr/>
        <a:lstStyle/>
        <a:p>
          <a:endParaRPr lang="zh-CN" altLang="en-US"/>
        </a:p>
      </dgm:t>
    </dgm:pt>
    <dgm:pt modelId="{B9EB4B53-44C9-4498-AE30-CA51DB26318F}" type="pres">
      <dgm:prSet presAssocID="{6AB9DC60-3551-4D0B-9AB4-14805EE9B3FD}" presName="childNode2tx" presStyleLbl="bgAcc1" presStyleIdx="1" presStyleCnt="3">
        <dgm:presLayoutVars>
          <dgm:bulletEnabled val="1"/>
        </dgm:presLayoutVars>
      </dgm:prSet>
      <dgm:spPr/>
    </dgm:pt>
    <dgm:pt modelId="{B040ECB5-6FCF-4172-AA9E-77A75C654384}" type="pres">
      <dgm:prSet presAssocID="{6AB9DC60-3551-4D0B-9AB4-14805EE9B3FD}" presName="parentNode2" presStyleLbl="node1" presStyleIdx="1" presStyleCnt="3" custLinFactNeighborX="-21479" custLinFactNeighborY="99030">
        <dgm:presLayoutVars>
          <dgm:chMax val="0"/>
          <dgm:bulletEnabled val="1"/>
        </dgm:presLayoutVars>
      </dgm:prSet>
      <dgm:spPr>
        <a:prstGeom prst="roundRect">
          <a:avLst>
            <a:gd name="adj" fmla="val 16670"/>
          </a:avLst>
        </a:prstGeom>
      </dgm:spPr>
      <dgm:t>
        <a:bodyPr/>
        <a:lstStyle/>
        <a:p>
          <a:endParaRPr lang="zh-CN" altLang="en-US"/>
        </a:p>
      </dgm:t>
    </dgm:pt>
    <dgm:pt modelId="{FC064948-F5F9-4515-86BE-C65C2C16CF46}" type="pres">
      <dgm:prSet presAssocID="{6AB9DC60-3551-4D0B-9AB4-14805EE9B3FD}" presName="connSite2" presStyleCnt="0"/>
      <dgm:spPr/>
    </dgm:pt>
    <dgm:pt modelId="{1EF2C37D-A21C-4F96-A87C-B29AE6E6BF94}" type="pres">
      <dgm:prSet presAssocID="{83284CA9-CAEF-48AD-B848-31329827BCE8}" presName="Name18" presStyleLbl="sibTrans2D1" presStyleIdx="1" presStyleCnt="2" custScaleX="91075" custScaleY="111966"/>
      <dgm:spPr/>
      <dgm:t>
        <a:bodyPr/>
        <a:lstStyle/>
        <a:p>
          <a:endParaRPr lang="zh-CN" altLang="en-US"/>
        </a:p>
      </dgm:t>
    </dgm:pt>
    <dgm:pt modelId="{87AD0A05-3D38-47C6-80F8-29B748F8C9B1}" type="pres">
      <dgm:prSet presAssocID="{5F834543-79C1-4567-9168-3A502ABDE20B}" presName="composite1" presStyleCnt="0"/>
      <dgm:spPr/>
    </dgm:pt>
    <dgm:pt modelId="{36583E31-2151-45D4-8BD5-49E13DB12315}" type="pres">
      <dgm:prSet presAssocID="{5F834543-79C1-4567-9168-3A502ABDE20B}" presName="dummyNode1" presStyleLbl="node1" presStyleIdx="1" presStyleCnt="3"/>
      <dgm:spPr/>
    </dgm:pt>
    <dgm:pt modelId="{22DB090E-554E-409F-B69A-E78FFAA72E6D}" type="pres">
      <dgm:prSet presAssocID="{5F834543-79C1-4567-9168-3A502ABDE20B}" presName="childNode1" presStyleLbl="bgAcc1" presStyleIdx="2" presStyleCnt="3" custScaleX="135038" custScaleY="145327" custLinFactNeighborX="-3773" custLinFactNeighborY="-4668">
        <dgm:presLayoutVars>
          <dgm:bulletEnabled val="1"/>
        </dgm:presLayoutVars>
      </dgm:prSet>
      <dgm:spPr/>
      <dgm:t>
        <a:bodyPr/>
        <a:lstStyle/>
        <a:p>
          <a:endParaRPr lang="zh-CN" altLang="en-US"/>
        </a:p>
      </dgm:t>
    </dgm:pt>
    <dgm:pt modelId="{F3A34AD1-2AD2-4D52-95B4-37F4082ECEE5}" type="pres">
      <dgm:prSet presAssocID="{5F834543-79C1-4567-9168-3A502ABDE20B}" presName="childNode1tx" presStyleLbl="bgAcc1" presStyleIdx="2" presStyleCnt="3">
        <dgm:presLayoutVars>
          <dgm:bulletEnabled val="1"/>
        </dgm:presLayoutVars>
      </dgm:prSet>
      <dgm:spPr/>
    </dgm:pt>
    <dgm:pt modelId="{E2CA2213-35BD-4785-BE23-586B76980845}" type="pres">
      <dgm:prSet presAssocID="{5F834543-79C1-4567-9168-3A502ABDE20B}" presName="parentNode1" presStyleLbl="node1" presStyleIdx="2" presStyleCnt="3" custLinFactNeighborX="906" custLinFactNeighborY="13741">
        <dgm:presLayoutVars>
          <dgm:chMax val="1"/>
          <dgm:bulletEnabled val="1"/>
        </dgm:presLayoutVars>
      </dgm:prSet>
      <dgm:spPr>
        <a:prstGeom prst="roundRect">
          <a:avLst>
            <a:gd name="adj" fmla="val 16670"/>
          </a:avLst>
        </a:prstGeom>
      </dgm:spPr>
      <dgm:t>
        <a:bodyPr/>
        <a:lstStyle/>
        <a:p>
          <a:endParaRPr lang="zh-CN" altLang="en-US"/>
        </a:p>
      </dgm:t>
    </dgm:pt>
    <dgm:pt modelId="{E63EDBB0-3957-4C39-A521-C0E3C115407C}" type="pres">
      <dgm:prSet presAssocID="{5F834543-79C1-4567-9168-3A502ABDE20B}" presName="connSite1" presStyleCnt="0"/>
      <dgm:spPr/>
    </dgm:pt>
  </dgm:ptLst>
  <dgm:cxnLst>
    <dgm:cxn modelId="{57DD455D-4FB8-4FB5-9C31-C7ED7336DD7D}" type="presOf" srcId="{7E1E49A8-FEF4-4F77-9D96-AE51CAF7E30E}" destId="{0F531A21-69B6-4470-8FE8-7E7CBCAEFD0A}" srcOrd="0" destOrd="0" presId="urn:microsoft.com/office/officeart/2005/8/layout/hProcess4"/>
    <dgm:cxn modelId="{E94A9188-897D-432F-8758-AB70332FAA42}" srcId="{E5484EE8-501E-4120-B1B9-11DC0CC50564}" destId="{6AB9DC60-3551-4D0B-9AB4-14805EE9B3FD}" srcOrd="1" destOrd="0" parTransId="{6DBC8E91-5433-42F8-A9A3-890FBED29001}" sibTransId="{83284CA9-CAEF-48AD-B848-31329827BCE8}"/>
    <dgm:cxn modelId="{0241711E-E60E-43A7-A694-F16D570412B7}" type="presOf" srcId="{6AB9DC60-3551-4D0B-9AB4-14805EE9B3FD}" destId="{B040ECB5-6FCF-4172-AA9E-77A75C654384}" srcOrd="0" destOrd="0" presId="urn:microsoft.com/office/officeart/2005/8/layout/hProcess4"/>
    <dgm:cxn modelId="{4D97D038-7E6A-4865-A55A-DB9804A4860B}" srcId="{E5484EE8-501E-4120-B1B9-11DC0CC50564}" destId="{7E1E49A8-FEF4-4F77-9D96-AE51CAF7E30E}" srcOrd="0" destOrd="0" parTransId="{B1E8064F-EAB6-4051-9383-B80760D39150}" sibTransId="{02F3EA50-F7ED-4288-8797-D2682DB49B85}"/>
    <dgm:cxn modelId="{45EEA5FD-BFB8-4928-ABB8-43E402496879}" type="presOf" srcId="{E5484EE8-501E-4120-B1B9-11DC0CC50564}" destId="{5B194306-93D1-4BAD-90DF-BF44379792B3}" srcOrd="0" destOrd="0" presId="urn:microsoft.com/office/officeart/2005/8/layout/hProcess4"/>
    <dgm:cxn modelId="{76D83800-7FF0-4ECF-97DF-13DAE6B95EC9}" srcId="{E5484EE8-501E-4120-B1B9-11DC0CC50564}" destId="{5F834543-79C1-4567-9168-3A502ABDE20B}" srcOrd="2" destOrd="0" parTransId="{FB57F69C-56E3-444B-ABB0-25B40404090A}" sibTransId="{A8F24E8C-9F91-4C84-B8B3-59B053DF57AF}"/>
    <dgm:cxn modelId="{4D35020F-D354-4809-AE01-3F71CB809299}" type="presOf" srcId="{5F834543-79C1-4567-9168-3A502ABDE20B}" destId="{E2CA2213-35BD-4785-BE23-586B76980845}" srcOrd="0" destOrd="0" presId="urn:microsoft.com/office/officeart/2005/8/layout/hProcess4"/>
    <dgm:cxn modelId="{3C329E88-CD0D-495F-9788-FC633EF20B7C}" type="presOf" srcId="{02F3EA50-F7ED-4288-8797-D2682DB49B85}" destId="{88556A1C-F2E2-4063-A2C9-B494E9BD8B84}" srcOrd="0" destOrd="0" presId="urn:microsoft.com/office/officeart/2005/8/layout/hProcess4"/>
    <dgm:cxn modelId="{64688C44-133F-4199-8C5E-5F52C9D3FFB0}" type="presOf" srcId="{83284CA9-CAEF-48AD-B848-31329827BCE8}" destId="{1EF2C37D-A21C-4F96-A87C-B29AE6E6BF94}" srcOrd="0" destOrd="0" presId="urn:microsoft.com/office/officeart/2005/8/layout/hProcess4"/>
    <dgm:cxn modelId="{0F525A80-4AEC-40DF-B14F-C5781714508D}" type="presParOf" srcId="{5B194306-93D1-4BAD-90DF-BF44379792B3}" destId="{00FAF55F-8B18-47BA-88E6-B71A8BB3706D}" srcOrd="0" destOrd="0" presId="urn:microsoft.com/office/officeart/2005/8/layout/hProcess4"/>
    <dgm:cxn modelId="{A3D595E9-F2D4-40E5-AA00-E7E42B2B6B7E}" type="presParOf" srcId="{5B194306-93D1-4BAD-90DF-BF44379792B3}" destId="{D6105730-248D-4951-AD29-399C1F7B2F6E}" srcOrd="1" destOrd="0" presId="urn:microsoft.com/office/officeart/2005/8/layout/hProcess4"/>
    <dgm:cxn modelId="{26727D0A-DC7F-4F38-98C6-20FF5615FD1C}" type="presParOf" srcId="{5B194306-93D1-4BAD-90DF-BF44379792B3}" destId="{3F753CE0-8678-425A-9517-D24F512C4948}" srcOrd="2" destOrd="0" presId="urn:microsoft.com/office/officeart/2005/8/layout/hProcess4"/>
    <dgm:cxn modelId="{88919CA0-7EFD-4828-921C-E3A634B31C83}" type="presParOf" srcId="{3F753CE0-8678-425A-9517-D24F512C4948}" destId="{A468D129-3B0D-410E-AEA9-9D40E7FDBCF9}" srcOrd="0" destOrd="0" presId="urn:microsoft.com/office/officeart/2005/8/layout/hProcess4"/>
    <dgm:cxn modelId="{C4B8A7B5-A515-44F6-9C7C-BC89F28115B9}" type="presParOf" srcId="{A468D129-3B0D-410E-AEA9-9D40E7FDBCF9}" destId="{C7EC9CC3-1A34-427C-8D8E-57F8706C8EDC}" srcOrd="0" destOrd="0" presId="urn:microsoft.com/office/officeart/2005/8/layout/hProcess4"/>
    <dgm:cxn modelId="{AAA57D52-5C30-48EE-82EC-D186BA482C9D}" type="presParOf" srcId="{A468D129-3B0D-410E-AEA9-9D40E7FDBCF9}" destId="{75BD1C6F-16B7-4F5F-BD33-1E74538433CE}" srcOrd="1" destOrd="0" presId="urn:microsoft.com/office/officeart/2005/8/layout/hProcess4"/>
    <dgm:cxn modelId="{1460CA2A-AE73-4F9C-9C1D-09EC19324F91}" type="presParOf" srcId="{A468D129-3B0D-410E-AEA9-9D40E7FDBCF9}" destId="{706F991B-8FD9-44FC-BC21-6DEE91907E6C}" srcOrd="2" destOrd="0" presId="urn:microsoft.com/office/officeart/2005/8/layout/hProcess4"/>
    <dgm:cxn modelId="{C7810DDF-67A0-4D48-B722-B13FA6F10D68}" type="presParOf" srcId="{A468D129-3B0D-410E-AEA9-9D40E7FDBCF9}" destId="{0F531A21-69B6-4470-8FE8-7E7CBCAEFD0A}" srcOrd="3" destOrd="0" presId="urn:microsoft.com/office/officeart/2005/8/layout/hProcess4"/>
    <dgm:cxn modelId="{42634360-4335-4F8A-B8A0-794C66C5F330}" type="presParOf" srcId="{A468D129-3B0D-410E-AEA9-9D40E7FDBCF9}" destId="{9148E69F-F6DB-4283-8E80-EE4E2EF50AA5}" srcOrd="4" destOrd="0" presId="urn:microsoft.com/office/officeart/2005/8/layout/hProcess4"/>
    <dgm:cxn modelId="{93627364-9D5E-418B-9C41-BBF9167428B1}" type="presParOf" srcId="{3F753CE0-8678-425A-9517-D24F512C4948}" destId="{88556A1C-F2E2-4063-A2C9-B494E9BD8B84}" srcOrd="1" destOrd="0" presId="urn:microsoft.com/office/officeart/2005/8/layout/hProcess4"/>
    <dgm:cxn modelId="{0F6BBE70-B7DF-4931-A810-E0D4BD8E6850}" type="presParOf" srcId="{3F753CE0-8678-425A-9517-D24F512C4948}" destId="{261D1082-9629-4C59-8327-E00BA3549D53}" srcOrd="2" destOrd="0" presId="urn:microsoft.com/office/officeart/2005/8/layout/hProcess4"/>
    <dgm:cxn modelId="{96C17E0F-B6A2-487B-AF89-51FBDE66DB11}" type="presParOf" srcId="{261D1082-9629-4C59-8327-E00BA3549D53}" destId="{73B66253-A398-4446-8F42-141E0E89A300}" srcOrd="0" destOrd="0" presId="urn:microsoft.com/office/officeart/2005/8/layout/hProcess4"/>
    <dgm:cxn modelId="{6FFDD17C-0FB9-4DEC-A9C4-1A0D38F86F00}" type="presParOf" srcId="{261D1082-9629-4C59-8327-E00BA3549D53}" destId="{C97FF2D3-66C7-4236-8B8E-C22F0A8D5E93}" srcOrd="1" destOrd="0" presId="urn:microsoft.com/office/officeart/2005/8/layout/hProcess4"/>
    <dgm:cxn modelId="{C1E76FF0-E58B-479D-AB59-5B77312B9FA1}" type="presParOf" srcId="{261D1082-9629-4C59-8327-E00BA3549D53}" destId="{B9EB4B53-44C9-4498-AE30-CA51DB26318F}" srcOrd="2" destOrd="0" presId="urn:microsoft.com/office/officeart/2005/8/layout/hProcess4"/>
    <dgm:cxn modelId="{5E6A479C-37CE-49F1-AB4A-697F14C4F2A7}" type="presParOf" srcId="{261D1082-9629-4C59-8327-E00BA3549D53}" destId="{B040ECB5-6FCF-4172-AA9E-77A75C654384}" srcOrd="3" destOrd="0" presId="urn:microsoft.com/office/officeart/2005/8/layout/hProcess4"/>
    <dgm:cxn modelId="{ABD5AAF2-DC9A-40A6-A284-4026F2E541B2}" type="presParOf" srcId="{261D1082-9629-4C59-8327-E00BA3549D53}" destId="{FC064948-F5F9-4515-86BE-C65C2C16CF46}" srcOrd="4" destOrd="0" presId="urn:microsoft.com/office/officeart/2005/8/layout/hProcess4"/>
    <dgm:cxn modelId="{78C12A36-21B7-443A-A0A3-3EDC9868A696}" type="presParOf" srcId="{3F753CE0-8678-425A-9517-D24F512C4948}" destId="{1EF2C37D-A21C-4F96-A87C-B29AE6E6BF94}" srcOrd="3" destOrd="0" presId="urn:microsoft.com/office/officeart/2005/8/layout/hProcess4"/>
    <dgm:cxn modelId="{417DC677-A0B2-402D-A137-B55BF21B8D70}" type="presParOf" srcId="{3F753CE0-8678-425A-9517-D24F512C4948}" destId="{87AD0A05-3D38-47C6-80F8-29B748F8C9B1}" srcOrd="4" destOrd="0" presId="urn:microsoft.com/office/officeart/2005/8/layout/hProcess4"/>
    <dgm:cxn modelId="{B8451AC1-5FB8-4173-BEDE-238328F8B6C9}" type="presParOf" srcId="{87AD0A05-3D38-47C6-80F8-29B748F8C9B1}" destId="{36583E31-2151-45D4-8BD5-49E13DB12315}" srcOrd="0" destOrd="0" presId="urn:microsoft.com/office/officeart/2005/8/layout/hProcess4"/>
    <dgm:cxn modelId="{2934776C-367E-4C65-AB63-C82DB9C9468E}" type="presParOf" srcId="{87AD0A05-3D38-47C6-80F8-29B748F8C9B1}" destId="{22DB090E-554E-409F-B69A-E78FFAA72E6D}" srcOrd="1" destOrd="0" presId="urn:microsoft.com/office/officeart/2005/8/layout/hProcess4"/>
    <dgm:cxn modelId="{1F4A5BFE-404E-44A6-93B7-181C75BC28E8}" type="presParOf" srcId="{87AD0A05-3D38-47C6-80F8-29B748F8C9B1}" destId="{F3A34AD1-2AD2-4D52-95B4-37F4082ECEE5}" srcOrd="2" destOrd="0" presId="urn:microsoft.com/office/officeart/2005/8/layout/hProcess4"/>
    <dgm:cxn modelId="{229B9020-B8F6-4864-80A4-5360176372D5}" type="presParOf" srcId="{87AD0A05-3D38-47C6-80F8-29B748F8C9B1}" destId="{E2CA2213-35BD-4785-BE23-586B76980845}" srcOrd="3" destOrd="0" presId="urn:microsoft.com/office/officeart/2005/8/layout/hProcess4"/>
    <dgm:cxn modelId="{153719A0-51FD-4073-B699-0B5C681D42CE}" type="presParOf" srcId="{87AD0A05-3D38-47C6-80F8-29B748F8C9B1}" destId="{E63EDBB0-3957-4C39-A521-C0E3C115407C}" srcOrd="4" destOrd="0" presId="urn:microsoft.com/office/officeart/2005/8/layout/h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E22ADA9-E11F-4179-8942-D06C6DB4D2A5}" type="doc">
      <dgm:prSet loTypeId="urn:microsoft.com/office/officeart/2005/8/layout/vList5" loCatId="list" qsTypeId="urn:microsoft.com/office/officeart/2005/8/quickstyle/simple4" qsCatId="simple" csTypeId="urn:microsoft.com/office/officeart/2005/8/colors/accent1_2" csCatId="accent1" phldr="1"/>
      <dgm:spPr/>
      <dgm:t>
        <a:bodyPr/>
        <a:lstStyle/>
        <a:p>
          <a:endParaRPr lang="zh-CN" altLang="en-US"/>
        </a:p>
      </dgm:t>
    </dgm:pt>
    <dgm:pt modelId="{533C4B46-E369-4F20-91BB-CF4DB5F71A6B}">
      <dgm:prSet phldrT="[文本]">
        <dgm:style>
          <a:lnRef idx="1">
            <a:schemeClr val="accent2"/>
          </a:lnRef>
          <a:fillRef idx="3">
            <a:schemeClr val="accent2"/>
          </a:fillRef>
          <a:effectRef idx="2">
            <a:schemeClr val="accent2"/>
          </a:effectRef>
          <a:fontRef idx="minor">
            <a:schemeClr val="lt1"/>
          </a:fontRef>
        </dgm:style>
      </dgm:prSet>
      <dgm:spPr>
        <a:xfrm>
          <a:off x="0" y="1188933"/>
          <a:ext cx="1725317" cy="1130686"/>
        </a:xfrm>
        <a:prstGeom prst="roundRect">
          <a:avLst/>
        </a:prstGeom>
        <a:gradFill rotWithShape="1">
          <a:gsLst>
            <a:gs pos="0">
              <a:srgbClr val="2286BD">
                <a:shade val="51000"/>
                <a:satMod val="130000"/>
              </a:srgbClr>
            </a:gs>
            <a:gs pos="80000">
              <a:srgbClr val="2286BD">
                <a:shade val="93000"/>
                <a:satMod val="130000"/>
              </a:srgbClr>
            </a:gs>
            <a:gs pos="100000">
              <a:srgbClr val="2286BD">
                <a:shade val="94000"/>
                <a:satMod val="135000"/>
              </a:srgbClr>
            </a:gs>
          </a:gsLst>
          <a:lin ang="16200000" scaled="0"/>
        </a:gradFill>
        <a:ln w="9525" cap="flat" cmpd="sng" algn="ctr">
          <a:solidFill>
            <a:srgbClr val="2286BD">
              <a:shade val="95000"/>
              <a:satMod val="105000"/>
            </a:srgbClr>
          </a:solidFill>
          <a:prstDash val="solid"/>
        </a:ln>
        <a:effectLst>
          <a:outerShdw blurRad="40000" dist="23000" dir="5400000" rotWithShape="0">
            <a:srgbClr val="000000">
              <a:alpha val="35000"/>
            </a:srgbClr>
          </a:outerShdw>
        </a:effectLst>
      </dgm:spPr>
      <dgm:t>
        <a:bodyPr/>
        <a:lstStyle/>
        <a:p>
          <a:endParaRPr lang="zh-CN" altLang="en-US" dirty="0">
            <a:solidFill>
              <a:srgbClr val="FFFFFF"/>
            </a:solidFill>
            <a:latin typeface="华文中宋" pitchFamily="2" charset="-122"/>
            <a:ea typeface="华文中宋" pitchFamily="2" charset="-122"/>
            <a:cs typeface="+mn-cs"/>
          </a:endParaRPr>
        </a:p>
      </dgm:t>
    </dgm:pt>
    <dgm:pt modelId="{6E093AD1-2E19-4A8A-8180-70082CDDBCA9}" type="parTrans" cxnId="{C3F820C1-89F1-4B6B-A475-850DFA5313E9}">
      <dgm:prSet/>
      <dgm:spPr/>
      <dgm:t>
        <a:bodyPr/>
        <a:lstStyle/>
        <a:p>
          <a:endParaRPr lang="zh-CN" altLang="en-US">
            <a:latin typeface="华文中宋" pitchFamily="2" charset="-122"/>
            <a:ea typeface="华文中宋" pitchFamily="2" charset="-122"/>
          </a:endParaRPr>
        </a:p>
      </dgm:t>
    </dgm:pt>
    <dgm:pt modelId="{B4066365-CD13-4F6D-99F4-E84A826D9056}" type="sibTrans" cxnId="{C3F820C1-89F1-4B6B-A475-850DFA5313E9}">
      <dgm:prSet/>
      <dgm:spPr/>
      <dgm:t>
        <a:bodyPr/>
        <a:lstStyle/>
        <a:p>
          <a:endParaRPr lang="zh-CN" altLang="en-US">
            <a:latin typeface="华文中宋" pitchFamily="2" charset="-122"/>
            <a:ea typeface="华文中宋" pitchFamily="2" charset="-122"/>
          </a:endParaRPr>
        </a:p>
      </dgm:t>
    </dgm:pt>
    <dgm:pt modelId="{479A78D1-478C-4F83-B0D5-6D8354BC8ACC}">
      <dgm:prSet phldrT="[文本]"/>
      <dgm:spPr>
        <a:xfrm rot="5400000">
          <a:off x="2806658" y="220788"/>
          <a:ext cx="904549" cy="3067230"/>
        </a:xfrm>
        <a:prstGeom prst="round2SameRect">
          <a:avLst/>
        </a:prstGeom>
        <a:solidFill>
          <a:srgbClr val="37A3D1">
            <a:alpha val="90000"/>
            <a:tint val="40000"/>
            <a:hueOff val="0"/>
            <a:satOff val="0"/>
            <a:lumOff val="0"/>
            <a:alphaOff val="0"/>
          </a:srgbClr>
        </a:solidFill>
        <a:ln w="9525" cap="flat" cmpd="sng" algn="ctr">
          <a:solidFill>
            <a:srgbClr val="37A3D1">
              <a:alpha val="90000"/>
              <a:tint val="40000"/>
              <a:hueOff val="0"/>
              <a:satOff val="0"/>
              <a:lumOff val="0"/>
              <a:alphaOff val="0"/>
            </a:srgbClr>
          </a:solidFill>
          <a:prstDash val="solid"/>
        </a:ln>
        <a:effectLst/>
      </dgm:spPr>
      <dgm:t>
        <a:bodyPr/>
        <a:lstStyle/>
        <a:p>
          <a:r>
            <a:rPr lang="zh-CN" altLang="en-US" dirty="0" smtClean="0">
              <a:solidFill>
                <a:srgbClr val="000000">
                  <a:hueOff val="0"/>
                  <a:satOff val="0"/>
                  <a:lumOff val="0"/>
                  <a:alphaOff val="0"/>
                </a:srgbClr>
              </a:solidFill>
              <a:latin typeface="华文中宋" pitchFamily="2" charset="-122"/>
              <a:ea typeface="华文中宋" pitchFamily="2" charset="-122"/>
              <a:cs typeface="+mn-cs"/>
            </a:rPr>
            <a:t>不需要固定的表格模式，</a:t>
          </a:r>
          <a:r>
            <a:rPr lang="zh-CN" altLang="en-US" dirty="0" smtClean="0">
              <a:solidFill>
                <a:srgbClr val="000000">
                  <a:hueOff val="0"/>
                  <a:satOff val="0"/>
                  <a:lumOff val="0"/>
                  <a:alphaOff val="0"/>
                </a:srgbClr>
              </a:solidFill>
              <a:latin typeface="华文中宋" pitchFamily="2" charset="-122"/>
              <a:ea typeface="华文中宋" pitchFamily="2" charset="-122"/>
              <a:cs typeface="+mn-cs"/>
            </a:rPr>
            <a:t>适合复杂的</a:t>
          </a:r>
          <a:r>
            <a:rPr lang="zh-CN" altLang="en-US" dirty="0" smtClean="0">
              <a:solidFill>
                <a:srgbClr val="000000">
                  <a:hueOff val="0"/>
                  <a:satOff val="0"/>
                  <a:lumOff val="0"/>
                  <a:alphaOff val="0"/>
                </a:srgbClr>
              </a:solidFill>
              <a:latin typeface="华文中宋" pitchFamily="2" charset="-122"/>
              <a:ea typeface="华文中宋" pitchFamily="2" charset="-122"/>
              <a:cs typeface="+mn-cs"/>
            </a:rPr>
            <a:t>数据结构</a:t>
          </a:r>
          <a:endParaRPr lang="zh-CN" altLang="en-US" dirty="0">
            <a:solidFill>
              <a:srgbClr val="000000">
                <a:hueOff val="0"/>
                <a:satOff val="0"/>
                <a:lumOff val="0"/>
                <a:alphaOff val="0"/>
              </a:srgbClr>
            </a:solidFill>
            <a:latin typeface="华文中宋" pitchFamily="2" charset="-122"/>
            <a:ea typeface="华文中宋" pitchFamily="2" charset="-122"/>
            <a:cs typeface="+mn-cs"/>
          </a:endParaRPr>
        </a:p>
      </dgm:t>
    </dgm:pt>
    <dgm:pt modelId="{4C46FF11-8D80-49CF-9CEC-046DBCCD1124}" type="parTrans" cxnId="{62923583-06C9-405D-B0D9-AF3FF24F2F33}">
      <dgm:prSet/>
      <dgm:spPr/>
      <dgm:t>
        <a:bodyPr/>
        <a:lstStyle/>
        <a:p>
          <a:endParaRPr lang="zh-CN" altLang="en-US">
            <a:latin typeface="华文中宋" pitchFamily="2" charset="-122"/>
            <a:ea typeface="华文中宋" pitchFamily="2" charset="-122"/>
          </a:endParaRPr>
        </a:p>
      </dgm:t>
    </dgm:pt>
    <dgm:pt modelId="{E672017E-6EC3-4017-BE5F-8538108E73CF}" type="sibTrans" cxnId="{62923583-06C9-405D-B0D9-AF3FF24F2F33}">
      <dgm:prSet/>
      <dgm:spPr/>
      <dgm:t>
        <a:bodyPr/>
        <a:lstStyle/>
        <a:p>
          <a:endParaRPr lang="zh-CN" altLang="en-US">
            <a:latin typeface="华文中宋" pitchFamily="2" charset="-122"/>
            <a:ea typeface="华文中宋" pitchFamily="2" charset="-122"/>
          </a:endParaRPr>
        </a:p>
      </dgm:t>
    </dgm:pt>
    <dgm:pt modelId="{609F034D-7F9F-41EF-97BD-F9CC63044748}">
      <dgm:prSet phldrT="[文本]"/>
      <dgm:spPr>
        <a:xfrm rot="5400000">
          <a:off x="2806658" y="220788"/>
          <a:ext cx="904549" cy="3067230"/>
        </a:xfrm>
        <a:solidFill>
          <a:srgbClr val="37A3D1">
            <a:alpha val="90000"/>
            <a:tint val="40000"/>
            <a:hueOff val="0"/>
            <a:satOff val="0"/>
            <a:lumOff val="0"/>
            <a:alphaOff val="0"/>
          </a:srgbClr>
        </a:solidFill>
        <a:ln w="9525" cap="flat" cmpd="sng" algn="ctr">
          <a:solidFill>
            <a:srgbClr val="37A3D1">
              <a:alpha val="90000"/>
              <a:tint val="40000"/>
              <a:hueOff val="0"/>
              <a:satOff val="0"/>
              <a:lumOff val="0"/>
              <a:alphaOff val="0"/>
            </a:srgbClr>
          </a:solidFill>
          <a:prstDash val="solid"/>
        </a:ln>
        <a:effectLst/>
      </dgm:spPr>
      <dgm:t>
        <a:bodyPr/>
        <a:lstStyle/>
        <a:p>
          <a:r>
            <a:rPr lang="zh-CN" altLang="en-US" dirty="0" smtClean="0">
              <a:solidFill>
                <a:srgbClr val="000000">
                  <a:hueOff val="0"/>
                  <a:satOff val="0"/>
                  <a:lumOff val="0"/>
                  <a:alphaOff val="0"/>
                </a:srgbClr>
              </a:solidFill>
              <a:latin typeface="华文中宋" pitchFamily="2" charset="-122"/>
              <a:ea typeface="华文中宋" pitchFamily="2" charset="-122"/>
              <a:cs typeface="+mn-cs"/>
            </a:rPr>
            <a:t>分布式设计，具有良好水平扩展性，满足数据高速增长</a:t>
          </a:r>
          <a:endParaRPr lang="zh-CN" altLang="en-US" dirty="0">
            <a:solidFill>
              <a:srgbClr val="000000">
                <a:hueOff val="0"/>
                <a:satOff val="0"/>
                <a:lumOff val="0"/>
                <a:alphaOff val="0"/>
              </a:srgbClr>
            </a:solidFill>
            <a:latin typeface="华文中宋" pitchFamily="2" charset="-122"/>
            <a:ea typeface="华文中宋" pitchFamily="2" charset="-122"/>
            <a:cs typeface="+mn-cs"/>
          </a:endParaRPr>
        </a:p>
      </dgm:t>
    </dgm:pt>
    <dgm:pt modelId="{EECA1F4D-C123-46FA-8F7A-1B98BDF6DA75}" type="parTrans" cxnId="{006879A1-E322-4075-9D9D-4CEF10244BFE}">
      <dgm:prSet/>
      <dgm:spPr/>
      <dgm:t>
        <a:bodyPr/>
        <a:lstStyle/>
        <a:p>
          <a:endParaRPr lang="zh-CN" altLang="en-US"/>
        </a:p>
      </dgm:t>
    </dgm:pt>
    <dgm:pt modelId="{5605BA0D-3C1C-4A98-B368-F2892A3118D7}" type="sibTrans" cxnId="{006879A1-E322-4075-9D9D-4CEF10244BFE}">
      <dgm:prSet/>
      <dgm:spPr/>
      <dgm:t>
        <a:bodyPr/>
        <a:lstStyle/>
        <a:p>
          <a:endParaRPr lang="zh-CN" altLang="en-US"/>
        </a:p>
      </dgm:t>
    </dgm:pt>
    <dgm:pt modelId="{C4157A67-4750-4EEB-804D-A415E19F4526}" type="pres">
      <dgm:prSet presAssocID="{3E22ADA9-E11F-4179-8942-D06C6DB4D2A5}" presName="Name0" presStyleCnt="0">
        <dgm:presLayoutVars>
          <dgm:dir/>
          <dgm:animLvl val="lvl"/>
          <dgm:resizeHandles val="exact"/>
        </dgm:presLayoutVars>
      </dgm:prSet>
      <dgm:spPr/>
      <dgm:t>
        <a:bodyPr/>
        <a:lstStyle/>
        <a:p>
          <a:endParaRPr lang="zh-CN" altLang="en-US"/>
        </a:p>
      </dgm:t>
    </dgm:pt>
    <dgm:pt modelId="{28E8FB0E-714A-4A47-9F3F-F1C351F682A1}" type="pres">
      <dgm:prSet presAssocID="{533C4B46-E369-4F20-91BB-CF4DB5F71A6B}" presName="linNode" presStyleCnt="0"/>
      <dgm:spPr/>
    </dgm:pt>
    <dgm:pt modelId="{522AA298-B205-4F93-B3DE-FC511C718BE6}" type="pres">
      <dgm:prSet presAssocID="{533C4B46-E369-4F20-91BB-CF4DB5F71A6B}" presName="parentText" presStyleLbl="node1" presStyleIdx="0" presStyleCnt="1" custScaleY="82616" custLinFactNeighborX="-1619" custLinFactNeighborY="-31325">
        <dgm:presLayoutVars>
          <dgm:chMax val="1"/>
          <dgm:bulletEnabled val="1"/>
        </dgm:presLayoutVars>
      </dgm:prSet>
      <dgm:spPr/>
      <dgm:t>
        <a:bodyPr/>
        <a:lstStyle/>
        <a:p>
          <a:endParaRPr lang="zh-CN" altLang="en-US"/>
        </a:p>
      </dgm:t>
    </dgm:pt>
    <dgm:pt modelId="{E7991CD0-0D87-46BE-91B8-968D1C9F2A0C}" type="pres">
      <dgm:prSet presAssocID="{533C4B46-E369-4F20-91BB-CF4DB5F71A6B}" presName="descendantText" presStyleLbl="alignAccFollowNode1" presStyleIdx="0" presStyleCnt="1" custScaleY="77257" custLinFactNeighborY="-6062">
        <dgm:presLayoutVars>
          <dgm:bulletEnabled val="1"/>
        </dgm:presLayoutVars>
      </dgm:prSet>
      <dgm:spPr>
        <a:prstGeom prst="round2SameRect">
          <a:avLst/>
        </a:prstGeom>
      </dgm:spPr>
      <dgm:t>
        <a:bodyPr/>
        <a:lstStyle/>
        <a:p>
          <a:endParaRPr lang="zh-CN" altLang="en-US"/>
        </a:p>
      </dgm:t>
    </dgm:pt>
  </dgm:ptLst>
  <dgm:cxnLst>
    <dgm:cxn modelId="{6828826F-B666-464D-B430-74D1FAF24185}" type="presOf" srcId="{609F034D-7F9F-41EF-97BD-F9CC63044748}" destId="{E7991CD0-0D87-46BE-91B8-968D1C9F2A0C}" srcOrd="0" destOrd="1" presId="urn:microsoft.com/office/officeart/2005/8/layout/vList5"/>
    <dgm:cxn modelId="{BB03CECD-D8B6-470C-BE4D-32B21B098ACC}" type="presOf" srcId="{479A78D1-478C-4F83-B0D5-6D8354BC8ACC}" destId="{E7991CD0-0D87-46BE-91B8-968D1C9F2A0C}" srcOrd="0" destOrd="0" presId="urn:microsoft.com/office/officeart/2005/8/layout/vList5"/>
    <dgm:cxn modelId="{C3F820C1-89F1-4B6B-A475-850DFA5313E9}" srcId="{3E22ADA9-E11F-4179-8942-D06C6DB4D2A5}" destId="{533C4B46-E369-4F20-91BB-CF4DB5F71A6B}" srcOrd="0" destOrd="0" parTransId="{6E093AD1-2E19-4A8A-8180-70082CDDBCA9}" sibTransId="{B4066365-CD13-4F6D-99F4-E84A826D9056}"/>
    <dgm:cxn modelId="{F4014849-9398-4FEB-9539-117B523894AA}" type="presOf" srcId="{3E22ADA9-E11F-4179-8942-D06C6DB4D2A5}" destId="{C4157A67-4750-4EEB-804D-A415E19F4526}" srcOrd="0" destOrd="0" presId="urn:microsoft.com/office/officeart/2005/8/layout/vList5"/>
    <dgm:cxn modelId="{487F3059-54C0-4795-937F-76E5730442E3}" type="presOf" srcId="{533C4B46-E369-4F20-91BB-CF4DB5F71A6B}" destId="{522AA298-B205-4F93-B3DE-FC511C718BE6}" srcOrd="0" destOrd="0" presId="urn:microsoft.com/office/officeart/2005/8/layout/vList5"/>
    <dgm:cxn modelId="{62923583-06C9-405D-B0D9-AF3FF24F2F33}" srcId="{533C4B46-E369-4F20-91BB-CF4DB5F71A6B}" destId="{479A78D1-478C-4F83-B0D5-6D8354BC8ACC}" srcOrd="0" destOrd="0" parTransId="{4C46FF11-8D80-49CF-9CEC-046DBCCD1124}" sibTransId="{E672017E-6EC3-4017-BE5F-8538108E73CF}"/>
    <dgm:cxn modelId="{006879A1-E322-4075-9D9D-4CEF10244BFE}" srcId="{533C4B46-E369-4F20-91BB-CF4DB5F71A6B}" destId="{609F034D-7F9F-41EF-97BD-F9CC63044748}" srcOrd="1" destOrd="0" parTransId="{EECA1F4D-C123-46FA-8F7A-1B98BDF6DA75}" sibTransId="{5605BA0D-3C1C-4A98-B368-F2892A3118D7}"/>
    <dgm:cxn modelId="{48A5AF04-F921-48DC-831F-566FDD9CA14A}" type="presParOf" srcId="{C4157A67-4750-4EEB-804D-A415E19F4526}" destId="{28E8FB0E-714A-4A47-9F3F-F1C351F682A1}" srcOrd="0" destOrd="0" presId="urn:microsoft.com/office/officeart/2005/8/layout/vList5"/>
    <dgm:cxn modelId="{851701A0-F35F-4EA8-B80E-ED8CE9A30368}" type="presParOf" srcId="{28E8FB0E-714A-4A47-9F3F-F1C351F682A1}" destId="{522AA298-B205-4F93-B3DE-FC511C718BE6}" srcOrd="0" destOrd="0" presId="urn:microsoft.com/office/officeart/2005/8/layout/vList5"/>
    <dgm:cxn modelId="{7425447F-EBED-491C-8AA6-22C8646FC76A}" type="presParOf" srcId="{28E8FB0E-714A-4A47-9F3F-F1C351F682A1}" destId="{E7991CD0-0D87-46BE-91B8-968D1C9F2A0C}"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E22ADA9-E11F-4179-8942-D06C6DB4D2A5}" type="doc">
      <dgm:prSet loTypeId="urn:microsoft.com/office/officeart/2005/8/layout/vList5" loCatId="list" qsTypeId="urn:microsoft.com/office/officeart/2005/8/quickstyle/simple4" qsCatId="simple" csTypeId="urn:microsoft.com/office/officeart/2005/8/colors/accent1_2" csCatId="accent1" phldr="1"/>
      <dgm:spPr/>
      <dgm:t>
        <a:bodyPr/>
        <a:lstStyle/>
        <a:p>
          <a:endParaRPr lang="zh-CN" altLang="en-US"/>
        </a:p>
      </dgm:t>
    </dgm:pt>
    <dgm:pt modelId="{533C4B46-E369-4F20-91BB-CF4DB5F71A6B}">
      <dgm:prSet phldrT="[文本]">
        <dgm:style>
          <a:lnRef idx="1">
            <a:schemeClr val="accent2"/>
          </a:lnRef>
          <a:fillRef idx="3">
            <a:schemeClr val="accent2"/>
          </a:fillRef>
          <a:effectRef idx="2">
            <a:schemeClr val="accent2"/>
          </a:effectRef>
          <a:fontRef idx="minor">
            <a:schemeClr val="lt1"/>
          </a:fontRef>
        </dgm:style>
      </dgm:prSet>
      <dgm:spPr>
        <a:xfrm>
          <a:off x="0" y="1188933"/>
          <a:ext cx="1725317" cy="1130686"/>
        </a:xfrm>
        <a:gradFill rotWithShape="1">
          <a:gsLst>
            <a:gs pos="0">
              <a:srgbClr val="2286BD">
                <a:shade val="51000"/>
                <a:satMod val="130000"/>
              </a:srgbClr>
            </a:gs>
            <a:gs pos="80000">
              <a:srgbClr val="2286BD">
                <a:shade val="93000"/>
                <a:satMod val="130000"/>
              </a:srgbClr>
            </a:gs>
            <a:gs pos="100000">
              <a:srgbClr val="2286BD">
                <a:shade val="94000"/>
                <a:satMod val="135000"/>
              </a:srgbClr>
            </a:gs>
          </a:gsLst>
          <a:lin ang="16200000" scaled="0"/>
        </a:gradFill>
        <a:ln w="9525" cap="flat" cmpd="sng" algn="ctr">
          <a:solidFill>
            <a:srgbClr val="2286BD">
              <a:shade val="95000"/>
              <a:satMod val="105000"/>
            </a:srgbClr>
          </a:solidFill>
          <a:prstDash val="solid"/>
        </a:ln>
        <a:effectLst>
          <a:outerShdw blurRad="40000" dist="23000" dir="5400000" rotWithShape="0">
            <a:srgbClr val="000000">
              <a:alpha val="35000"/>
            </a:srgbClr>
          </a:outerShdw>
        </a:effectLst>
      </dgm:spPr>
      <dgm:t>
        <a:bodyPr/>
        <a:lstStyle/>
        <a:p>
          <a:endParaRPr lang="zh-CN" altLang="en-US" dirty="0">
            <a:solidFill>
              <a:srgbClr val="FFFFFF"/>
            </a:solidFill>
            <a:latin typeface="华文中宋" pitchFamily="2" charset="-122"/>
            <a:ea typeface="华文中宋" pitchFamily="2" charset="-122"/>
            <a:cs typeface="+mn-cs"/>
          </a:endParaRPr>
        </a:p>
      </dgm:t>
    </dgm:pt>
    <dgm:pt modelId="{6E093AD1-2E19-4A8A-8180-70082CDDBCA9}" type="parTrans" cxnId="{C3F820C1-89F1-4B6B-A475-850DFA5313E9}">
      <dgm:prSet/>
      <dgm:spPr/>
      <dgm:t>
        <a:bodyPr/>
        <a:lstStyle/>
        <a:p>
          <a:endParaRPr lang="zh-CN" altLang="en-US">
            <a:latin typeface="华文中宋" pitchFamily="2" charset="-122"/>
            <a:ea typeface="华文中宋" pitchFamily="2" charset="-122"/>
          </a:endParaRPr>
        </a:p>
      </dgm:t>
    </dgm:pt>
    <dgm:pt modelId="{B4066365-CD13-4F6D-99F4-E84A826D9056}" type="sibTrans" cxnId="{C3F820C1-89F1-4B6B-A475-850DFA5313E9}">
      <dgm:prSet/>
      <dgm:spPr/>
      <dgm:t>
        <a:bodyPr/>
        <a:lstStyle/>
        <a:p>
          <a:endParaRPr lang="zh-CN" altLang="en-US">
            <a:latin typeface="华文中宋" pitchFamily="2" charset="-122"/>
            <a:ea typeface="华文中宋" pitchFamily="2" charset="-122"/>
          </a:endParaRPr>
        </a:p>
      </dgm:t>
    </dgm:pt>
    <dgm:pt modelId="{479A78D1-478C-4F83-B0D5-6D8354BC8ACC}">
      <dgm:prSet phldrT="[文本]"/>
      <dgm:spPr>
        <a:xfrm rot="5400000">
          <a:off x="2806658" y="220788"/>
          <a:ext cx="904549" cy="3067230"/>
        </a:xfrm>
        <a:solidFill>
          <a:srgbClr val="37A3D1">
            <a:alpha val="90000"/>
            <a:tint val="40000"/>
            <a:hueOff val="0"/>
            <a:satOff val="0"/>
            <a:lumOff val="0"/>
            <a:alphaOff val="0"/>
          </a:srgbClr>
        </a:solidFill>
        <a:ln w="9525" cap="flat" cmpd="sng" algn="ctr">
          <a:solidFill>
            <a:srgbClr val="37A3D1">
              <a:alpha val="90000"/>
              <a:tint val="40000"/>
              <a:hueOff val="0"/>
              <a:satOff val="0"/>
              <a:lumOff val="0"/>
              <a:alphaOff val="0"/>
            </a:srgbClr>
          </a:solidFill>
          <a:prstDash val="solid"/>
        </a:ln>
        <a:effectLst/>
      </dgm:spPr>
      <dgm:t>
        <a:bodyPr/>
        <a:lstStyle/>
        <a:p>
          <a:r>
            <a:rPr lang="zh-CN" altLang="en-US" dirty="0" smtClean="0">
              <a:solidFill>
                <a:srgbClr val="000000">
                  <a:hueOff val="0"/>
                  <a:satOff val="0"/>
                  <a:lumOff val="0"/>
                  <a:alphaOff val="0"/>
                </a:srgbClr>
              </a:solidFill>
              <a:latin typeface="华文中宋" pitchFamily="2" charset="-122"/>
              <a:ea typeface="华文中宋" pitchFamily="2" charset="-122"/>
              <a:cs typeface="+mn-cs"/>
            </a:rPr>
            <a:t>数据模式固定，非典型的关系型数据的存储和管理的效率低</a:t>
          </a:r>
          <a:endParaRPr lang="zh-CN" altLang="en-US" dirty="0">
            <a:solidFill>
              <a:srgbClr val="000000">
                <a:hueOff val="0"/>
                <a:satOff val="0"/>
                <a:lumOff val="0"/>
                <a:alphaOff val="0"/>
              </a:srgbClr>
            </a:solidFill>
            <a:latin typeface="华文中宋" pitchFamily="2" charset="-122"/>
            <a:ea typeface="华文中宋" pitchFamily="2" charset="-122"/>
            <a:cs typeface="+mn-cs"/>
          </a:endParaRPr>
        </a:p>
      </dgm:t>
    </dgm:pt>
    <dgm:pt modelId="{4C46FF11-8D80-49CF-9CEC-046DBCCD1124}" type="parTrans" cxnId="{62923583-06C9-405D-B0D9-AF3FF24F2F33}">
      <dgm:prSet/>
      <dgm:spPr/>
      <dgm:t>
        <a:bodyPr/>
        <a:lstStyle/>
        <a:p>
          <a:endParaRPr lang="zh-CN" altLang="en-US">
            <a:latin typeface="华文中宋" pitchFamily="2" charset="-122"/>
            <a:ea typeface="华文中宋" pitchFamily="2" charset="-122"/>
          </a:endParaRPr>
        </a:p>
      </dgm:t>
    </dgm:pt>
    <dgm:pt modelId="{E672017E-6EC3-4017-BE5F-8538108E73CF}" type="sibTrans" cxnId="{62923583-06C9-405D-B0D9-AF3FF24F2F33}">
      <dgm:prSet/>
      <dgm:spPr/>
      <dgm:t>
        <a:bodyPr/>
        <a:lstStyle/>
        <a:p>
          <a:endParaRPr lang="zh-CN" altLang="en-US">
            <a:latin typeface="华文中宋" pitchFamily="2" charset="-122"/>
            <a:ea typeface="华文中宋" pitchFamily="2" charset="-122"/>
          </a:endParaRPr>
        </a:p>
      </dgm:t>
    </dgm:pt>
    <dgm:pt modelId="{609F034D-7F9F-41EF-97BD-F9CC63044748}">
      <dgm:prSet phldrT="[文本]"/>
      <dgm:spPr>
        <a:xfrm rot="5400000">
          <a:off x="2806658" y="220788"/>
          <a:ext cx="904549" cy="3067230"/>
        </a:xfrm>
        <a:solidFill>
          <a:srgbClr val="37A3D1">
            <a:alpha val="90000"/>
            <a:tint val="40000"/>
            <a:hueOff val="0"/>
            <a:satOff val="0"/>
            <a:lumOff val="0"/>
            <a:alphaOff val="0"/>
          </a:srgbClr>
        </a:solidFill>
        <a:ln w="9525" cap="flat" cmpd="sng" algn="ctr">
          <a:solidFill>
            <a:srgbClr val="37A3D1">
              <a:alpha val="90000"/>
              <a:tint val="40000"/>
              <a:hueOff val="0"/>
              <a:satOff val="0"/>
              <a:lumOff val="0"/>
              <a:alphaOff val="0"/>
            </a:srgbClr>
          </a:solidFill>
          <a:prstDash val="solid"/>
        </a:ln>
        <a:effectLst/>
      </dgm:spPr>
      <dgm:t>
        <a:bodyPr/>
        <a:lstStyle/>
        <a:p>
          <a:r>
            <a:rPr lang="zh-CN" altLang="en-US" dirty="0" smtClean="0">
              <a:solidFill>
                <a:srgbClr val="000000">
                  <a:hueOff val="0"/>
                  <a:satOff val="0"/>
                  <a:lumOff val="0"/>
                  <a:alphaOff val="0"/>
                </a:srgbClr>
              </a:solidFill>
              <a:latin typeface="华文中宋" pitchFamily="2" charset="-122"/>
              <a:ea typeface="华文中宋" pitchFamily="2" charset="-122"/>
              <a:cs typeface="+mn-cs"/>
            </a:rPr>
            <a:t>在海量数据的存储和访问以及数据库的可扩展性上存在瓶颈</a:t>
          </a:r>
          <a:endParaRPr lang="zh-CN" altLang="en-US" dirty="0">
            <a:solidFill>
              <a:srgbClr val="000000">
                <a:hueOff val="0"/>
                <a:satOff val="0"/>
                <a:lumOff val="0"/>
                <a:alphaOff val="0"/>
              </a:srgbClr>
            </a:solidFill>
            <a:latin typeface="华文中宋" pitchFamily="2" charset="-122"/>
            <a:ea typeface="华文中宋" pitchFamily="2" charset="-122"/>
            <a:cs typeface="+mn-cs"/>
          </a:endParaRPr>
        </a:p>
      </dgm:t>
    </dgm:pt>
    <dgm:pt modelId="{EECA1F4D-C123-46FA-8F7A-1B98BDF6DA75}" type="parTrans" cxnId="{006879A1-E322-4075-9D9D-4CEF10244BFE}">
      <dgm:prSet/>
      <dgm:spPr/>
      <dgm:t>
        <a:bodyPr/>
        <a:lstStyle/>
        <a:p>
          <a:endParaRPr lang="zh-CN" altLang="en-US"/>
        </a:p>
      </dgm:t>
    </dgm:pt>
    <dgm:pt modelId="{5605BA0D-3C1C-4A98-B368-F2892A3118D7}" type="sibTrans" cxnId="{006879A1-E322-4075-9D9D-4CEF10244BFE}">
      <dgm:prSet/>
      <dgm:spPr/>
      <dgm:t>
        <a:bodyPr/>
        <a:lstStyle/>
        <a:p>
          <a:endParaRPr lang="zh-CN" altLang="en-US"/>
        </a:p>
      </dgm:t>
    </dgm:pt>
    <dgm:pt modelId="{C4157A67-4750-4EEB-804D-A415E19F4526}" type="pres">
      <dgm:prSet presAssocID="{3E22ADA9-E11F-4179-8942-D06C6DB4D2A5}" presName="Name0" presStyleCnt="0">
        <dgm:presLayoutVars>
          <dgm:dir/>
          <dgm:animLvl val="lvl"/>
          <dgm:resizeHandles val="exact"/>
        </dgm:presLayoutVars>
      </dgm:prSet>
      <dgm:spPr/>
      <dgm:t>
        <a:bodyPr/>
        <a:lstStyle/>
        <a:p>
          <a:endParaRPr lang="zh-CN" altLang="en-US"/>
        </a:p>
      </dgm:t>
    </dgm:pt>
    <dgm:pt modelId="{28E8FB0E-714A-4A47-9F3F-F1C351F682A1}" type="pres">
      <dgm:prSet presAssocID="{533C4B46-E369-4F20-91BB-CF4DB5F71A6B}" presName="linNode" presStyleCnt="0"/>
      <dgm:spPr/>
    </dgm:pt>
    <dgm:pt modelId="{522AA298-B205-4F93-B3DE-FC511C718BE6}" type="pres">
      <dgm:prSet presAssocID="{533C4B46-E369-4F20-91BB-CF4DB5F71A6B}" presName="parentText" presStyleLbl="node1" presStyleIdx="0" presStyleCnt="1" custScaleY="82616" custLinFactNeighborX="-1619" custLinFactNeighborY="-31325">
        <dgm:presLayoutVars>
          <dgm:chMax val="1"/>
          <dgm:bulletEnabled val="1"/>
        </dgm:presLayoutVars>
      </dgm:prSet>
      <dgm:spPr>
        <a:prstGeom prst="roundRect">
          <a:avLst/>
        </a:prstGeom>
      </dgm:spPr>
      <dgm:t>
        <a:bodyPr/>
        <a:lstStyle/>
        <a:p>
          <a:endParaRPr lang="zh-CN" altLang="en-US"/>
        </a:p>
      </dgm:t>
    </dgm:pt>
    <dgm:pt modelId="{E7991CD0-0D87-46BE-91B8-968D1C9F2A0C}" type="pres">
      <dgm:prSet presAssocID="{533C4B46-E369-4F20-91BB-CF4DB5F71A6B}" presName="descendantText" presStyleLbl="alignAccFollowNode1" presStyleIdx="0" presStyleCnt="1" custScaleY="77257" custLinFactNeighborY="-6062">
        <dgm:presLayoutVars>
          <dgm:bulletEnabled val="1"/>
        </dgm:presLayoutVars>
      </dgm:prSet>
      <dgm:spPr>
        <a:prstGeom prst="round2SameRect">
          <a:avLst/>
        </a:prstGeom>
      </dgm:spPr>
      <dgm:t>
        <a:bodyPr/>
        <a:lstStyle/>
        <a:p>
          <a:endParaRPr lang="zh-CN" altLang="en-US"/>
        </a:p>
      </dgm:t>
    </dgm:pt>
  </dgm:ptLst>
  <dgm:cxnLst>
    <dgm:cxn modelId="{7B1442FC-1A65-48E8-931B-488CEE599EEC}" type="presOf" srcId="{609F034D-7F9F-41EF-97BD-F9CC63044748}" destId="{E7991CD0-0D87-46BE-91B8-968D1C9F2A0C}" srcOrd="0" destOrd="1" presId="urn:microsoft.com/office/officeart/2005/8/layout/vList5"/>
    <dgm:cxn modelId="{9FCEB4BB-1BC5-4883-AB71-C6916203B661}" type="presOf" srcId="{533C4B46-E369-4F20-91BB-CF4DB5F71A6B}" destId="{522AA298-B205-4F93-B3DE-FC511C718BE6}" srcOrd="0" destOrd="0" presId="urn:microsoft.com/office/officeart/2005/8/layout/vList5"/>
    <dgm:cxn modelId="{C3F820C1-89F1-4B6B-A475-850DFA5313E9}" srcId="{3E22ADA9-E11F-4179-8942-D06C6DB4D2A5}" destId="{533C4B46-E369-4F20-91BB-CF4DB5F71A6B}" srcOrd="0" destOrd="0" parTransId="{6E093AD1-2E19-4A8A-8180-70082CDDBCA9}" sibTransId="{B4066365-CD13-4F6D-99F4-E84A826D9056}"/>
    <dgm:cxn modelId="{62923583-06C9-405D-B0D9-AF3FF24F2F33}" srcId="{533C4B46-E369-4F20-91BB-CF4DB5F71A6B}" destId="{479A78D1-478C-4F83-B0D5-6D8354BC8ACC}" srcOrd="0" destOrd="0" parTransId="{4C46FF11-8D80-49CF-9CEC-046DBCCD1124}" sibTransId="{E672017E-6EC3-4017-BE5F-8538108E73CF}"/>
    <dgm:cxn modelId="{006879A1-E322-4075-9D9D-4CEF10244BFE}" srcId="{533C4B46-E369-4F20-91BB-CF4DB5F71A6B}" destId="{609F034D-7F9F-41EF-97BD-F9CC63044748}" srcOrd="1" destOrd="0" parTransId="{EECA1F4D-C123-46FA-8F7A-1B98BDF6DA75}" sibTransId="{5605BA0D-3C1C-4A98-B368-F2892A3118D7}"/>
    <dgm:cxn modelId="{CD013603-CE03-4998-9B13-AA37A15BB0AB}" type="presOf" srcId="{3E22ADA9-E11F-4179-8942-D06C6DB4D2A5}" destId="{C4157A67-4750-4EEB-804D-A415E19F4526}" srcOrd="0" destOrd="0" presId="urn:microsoft.com/office/officeart/2005/8/layout/vList5"/>
    <dgm:cxn modelId="{43ABDD0F-8086-488B-B447-8DB229961536}" type="presOf" srcId="{479A78D1-478C-4F83-B0D5-6D8354BC8ACC}" destId="{E7991CD0-0D87-46BE-91B8-968D1C9F2A0C}" srcOrd="0" destOrd="0" presId="urn:microsoft.com/office/officeart/2005/8/layout/vList5"/>
    <dgm:cxn modelId="{34316A09-7470-4DDA-A7BD-05AE9FA7C35E}" type="presParOf" srcId="{C4157A67-4750-4EEB-804D-A415E19F4526}" destId="{28E8FB0E-714A-4A47-9F3F-F1C351F682A1}" srcOrd="0" destOrd="0" presId="urn:microsoft.com/office/officeart/2005/8/layout/vList5"/>
    <dgm:cxn modelId="{D0897325-FF42-462B-9FF9-136A72857225}" type="presParOf" srcId="{28E8FB0E-714A-4A47-9F3F-F1C351F682A1}" destId="{522AA298-B205-4F93-B3DE-FC511C718BE6}" srcOrd="0" destOrd="0" presId="urn:microsoft.com/office/officeart/2005/8/layout/vList5"/>
    <dgm:cxn modelId="{1161BDC9-82FB-49EA-AB4C-BEDEEB1CC01F}" type="presParOf" srcId="{28E8FB0E-714A-4A47-9F3F-F1C351F682A1}" destId="{E7991CD0-0D87-46BE-91B8-968D1C9F2A0C}" srcOrd="1" destOrd="0" presId="urn:microsoft.com/office/officeart/2005/8/layout/vList5"/>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5484EE8-501E-4120-B1B9-11DC0CC50564}" type="doc">
      <dgm:prSet loTypeId="urn:microsoft.com/office/officeart/2005/8/layout/StepDownProcess" loCatId="process" qsTypeId="urn:microsoft.com/office/officeart/2005/8/quickstyle/simple4" qsCatId="simple" csTypeId="urn:microsoft.com/office/officeart/2005/8/colors/accent1_2" csCatId="accent1" phldr="1"/>
      <dgm:spPr/>
      <dgm:t>
        <a:bodyPr/>
        <a:lstStyle/>
        <a:p>
          <a:endParaRPr lang="zh-CN" altLang="en-US"/>
        </a:p>
      </dgm:t>
    </dgm:pt>
    <dgm:pt modelId="{7E1E49A8-FEF4-4F77-9D96-AE51CAF7E30E}">
      <dgm:prSet phldrT="[文本]">
        <dgm:style>
          <a:lnRef idx="1">
            <a:schemeClr val="accent2"/>
          </a:lnRef>
          <a:fillRef idx="3">
            <a:schemeClr val="accent2"/>
          </a:fillRef>
          <a:effectRef idx="2">
            <a:schemeClr val="accent2"/>
          </a:effectRef>
          <a:fontRef idx="minor">
            <a:schemeClr val="lt1"/>
          </a:fontRef>
        </dgm:style>
      </dgm:prSet>
      <dgm:spPr>
        <a:xfrm>
          <a:off x="848005" y="15981"/>
          <a:ext cx="1213346" cy="849303"/>
        </a:xfrm>
        <a:prstGeom prst="roundRect">
          <a:avLst>
            <a:gd name="adj" fmla="val 16670"/>
          </a:avLst>
        </a:prstGeom>
        <a:gradFill rotWithShape="1">
          <a:gsLst>
            <a:gs pos="0">
              <a:srgbClr val="2286BD">
                <a:shade val="51000"/>
                <a:satMod val="130000"/>
              </a:srgbClr>
            </a:gs>
            <a:gs pos="80000">
              <a:srgbClr val="2286BD">
                <a:shade val="93000"/>
                <a:satMod val="130000"/>
              </a:srgbClr>
            </a:gs>
            <a:gs pos="100000">
              <a:srgbClr val="2286BD">
                <a:shade val="94000"/>
                <a:satMod val="135000"/>
              </a:srgbClr>
            </a:gs>
          </a:gsLst>
          <a:lin ang="16200000" scaled="0"/>
        </a:gradFill>
        <a:ln w="9525" cap="flat" cmpd="sng" algn="ctr">
          <a:solidFill>
            <a:srgbClr val="2286BD">
              <a:shade val="95000"/>
              <a:satMod val="105000"/>
            </a:srgbClr>
          </a:solidFill>
          <a:prstDash val="solid"/>
        </a:ln>
        <a:effectLst>
          <a:outerShdw blurRad="40000" dist="23000" dir="5400000" rotWithShape="0">
            <a:srgbClr val="000000">
              <a:alpha val="35000"/>
            </a:srgbClr>
          </a:outerShdw>
        </a:effectLst>
      </dgm:spPr>
      <dgm:t>
        <a:bodyPr/>
        <a:lstStyle/>
        <a:p>
          <a:r>
            <a:rPr lang="zh-CN" altLang="en-US" dirty="0" smtClean="0">
              <a:solidFill>
                <a:srgbClr val="FFFFFF"/>
              </a:solidFill>
              <a:latin typeface="微软雅黑" pitchFamily="34" charset="-122"/>
              <a:ea typeface="微软雅黑" pitchFamily="34" charset="-122"/>
              <a:cs typeface="+mn-cs"/>
            </a:rPr>
            <a:t>推理服务建立</a:t>
          </a:r>
          <a:endParaRPr lang="zh-CN" altLang="en-US" dirty="0">
            <a:solidFill>
              <a:srgbClr val="FFFFFF"/>
            </a:solidFill>
            <a:latin typeface="微软雅黑" pitchFamily="34" charset="-122"/>
            <a:ea typeface="微软雅黑" pitchFamily="34" charset="-122"/>
            <a:cs typeface="+mn-cs"/>
          </a:endParaRPr>
        </a:p>
      </dgm:t>
    </dgm:pt>
    <dgm:pt modelId="{B1E8064F-EAB6-4051-9383-B80760D39150}" type="parTrans" cxnId="{4D97D038-7E6A-4865-A55A-DB9804A4860B}">
      <dgm:prSet/>
      <dgm:spPr/>
      <dgm:t>
        <a:bodyPr/>
        <a:lstStyle/>
        <a:p>
          <a:endParaRPr lang="zh-CN" altLang="en-US">
            <a:latin typeface="微软雅黑" pitchFamily="34" charset="-122"/>
            <a:ea typeface="微软雅黑" pitchFamily="34" charset="-122"/>
          </a:endParaRPr>
        </a:p>
      </dgm:t>
    </dgm:pt>
    <dgm:pt modelId="{02F3EA50-F7ED-4288-8797-D2682DB49B85}" type="sibTrans" cxnId="{4D97D038-7E6A-4865-A55A-DB9804A4860B}">
      <dgm:prSet/>
      <dgm:spPr/>
      <dgm:t>
        <a:bodyPr/>
        <a:lstStyle/>
        <a:p>
          <a:endParaRPr lang="zh-CN" altLang="en-US">
            <a:latin typeface="微软雅黑" pitchFamily="34" charset="-122"/>
            <a:ea typeface="微软雅黑" pitchFamily="34" charset="-122"/>
          </a:endParaRPr>
        </a:p>
      </dgm:t>
    </dgm:pt>
    <dgm:pt modelId="{6AB9DC60-3551-4D0B-9AB4-14805EE9B3FD}">
      <dgm:prSet phldrT="[文本]">
        <dgm:style>
          <a:lnRef idx="1">
            <a:schemeClr val="accent2"/>
          </a:lnRef>
          <a:fillRef idx="3">
            <a:schemeClr val="accent2"/>
          </a:fillRef>
          <a:effectRef idx="2">
            <a:schemeClr val="accent2"/>
          </a:effectRef>
          <a:fontRef idx="minor">
            <a:schemeClr val="lt1"/>
          </a:fontRef>
        </dgm:style>
      </dgm:prSet>
      <dgm:spPr>
        <a:xfrm>
          <a:off x="2079976" y="936107"/>
          <a:ext cx="1213346" cy="849303"/>
        </a:xfrm>
        <a:prstGeom prst="roundRect">
          <a:avLst>
            <a:gd name="adj" fmla="val 16670"/>
          </a:avLst>
        </a:prstGeom>
        <a:gradFill rotWithShape="1">
          <a:gsLst>
            <a:gs pos="0">
              <a:srgbClr val="2286BD">
                <a:shade val="51000"/>
                <a:satMod val="130000"/>
              </a:srgbClr>
            </a:gs>
            <a:gs pos="80000">
              <a:srgbClr val="2286BD">
                <a:shade val="93000"/>
                <a:satMod val="130000"/>
              </a:srgbClr>
            </a:gs>
            <a:gs pos="100000">
              <a:srgbClr val="2286BD">
                <a:shade val="94000"/>
                <a:satMod val="135000"/>
              </a:srgbClr>
            </a:gs>
          </a:gsLst>
          <a:lin ang="16200000" scaled="0"/>
        </a:gradFill>
        <a:ln w="9525" cap="flat" cmpd="sng" algn="ctr">
          <a:solidFill>
            <a:srgbClr val="2286BD">
              <a:shade val="95000"/>
              <a:satMod val="105000"/>
            </a:srgbClr>
          </a:solidFill>
          <a:prstDash val="solid"/>
        </a:ln>
        <a:effectLst>
          <a:outerShdw blurRad="40000" dist="23000" dir="5400000" rotWithShape="0">
            <a:srgbClr val="000000">
              <a:alpha val="35000"/>
            </a:srgbClr>
          </a:outerShdw>
        </a:effectLst>
      </dgm:spPr>
      <dgm:t>
        <a:bodyPr/>
        <a:lstStyle/>
        <a:p>
          <a:r>
            <a:rPr lang="zh-CN" altLang="en-US" dirty="0" smtClean="0">
              <a:solidFill>
                <a:srgbClr val="FFFFFF"/>
              </a:solidFill>
              <a:latin typeface="微软雅黑" pitchFamily="34" charset="-122"/>
              <a:ea typeface="微软雅黑" pitchFamily="34" charset="-122"/>
              <a:cs typeface="+mn-cs"/>
            </a:rPr>
            <a:t>数据模型设计</a:t>
          </a:r>
          <a:endParaRPr lang="zh-CN" altLang="en-US" dirty="0">
            <a:solidFill>
              <a:srgbClr val="FFFFFF"/>
            </a:solidFill>
            <a:latin typeface="微软雅黑" pitchFamily="34" charset="-122"/>
            <a:ea typeface="微软雅黑" pitchFamily="34" charset="-122"/>
            <a:cs typeface="+mn-cs"/>
          </a:endParaRPr>
        </a:p>
      </dgm:t>
    </dgm:pt>
    <dgm:pt modelId="{6DBC8E91-5433-42F8-A9A3-890FBED29001}" type="parTrans" cxnId="{E94A9188-897D-432F-8758-AB70332FAA42}">
      <dgm:prSet/>
      <dgm:spPr/>
      <dgm:t>
        <a:bodyPr/>
        <a:lstStyle/>
        <a:p>
          <a:endParaRPr lang="zh-CN" altLang="en-US">
            <a:latin typeface="微软雅黑" pitchFamily="34" charset="-122"/>
            <a:ea typeface="微软雅黑" pitchFamily="34" charset="-122"/>
          </a:endParaRPr>
        </a:p>
      </dgm:t>
    </dgm:pt>
    <dgm:pt modelId="{83284CA9-CAEF-48AD-B848-31329827BCE8}" type="sibTrans" cxnId="{E94A9188-897D-432F-8758-AB70332FAA42}">
      <dgm:prSet/>
      <dgm:spPr/>
      <dgm:t>
        <a:bodyPr/>
        <a:lstStyle/>
        <a:p>
          <a:endParaRPr lang="zh-CN" altLang="en-US">
            <a:latin typeface="微软雅黑" pitchFamily="34" charset="-122"/>
            <a:ea typeface="微软雅黑" pitchFamily="34" charset="-122"/>
          </a:endParaRPr>
        </a:p>
      </dgm:t>
    </dgm:pt>
    <dgm:pt modelId="{5F834543-79C1-4567-9168-3A502ABDE20B}">
      <dgm:prSet phldrT="[文本]">
        <dgm:style>
          <a:lnRef idx="1">
            <a:schemeClr val="accent2"/>
          </a:lnRef>
          <a:fillRef idx="3">
            <a:schemeClr val="accent2"/>
          </a:fillRef>
          <a:effectRef idx="2">
            <a:schemeClr val="accent2"/>
          </a:effectRef>
          <a:fontRef idx="minor">
            <a:schemeClr val="lt1"/>
          </a:fontRef>
        </dgm:style>
      </dgm:prSet>
      <dgm:spPr>
        <a:xfrm>
          <a:off x="3513738" y="1940057"/>
          <a:ext cx="1213346" cy="849303"/>
        </a:xfrm>
        <a:prstGeom prst="roundRect">
          <a:avLst>
            <a:gd name="adj" fmla="val 16670"/>
          </a:avLst>
        </a:prstGeom>
        <a:gradFill rotWithShape="1">
          <a:gsLst>
            <a:gs pos="0">
              <a:srgbClr val="2286BD">
                <a:shade val="51000"/>
                <a:satMod val="130000"/>
              </a:srgbClr>
            </a:gs>
            <a:gs pos="80000">
              <a:srgbClr val="2286BD">
                <a:shade val="93000"/>
                <a:satMod val="130000"/>
              </a:srgbClr>
            </a:gs>
            <a:gs pos="100000">
              <a:srgbClr val="2286BD">
                <a:shade val="94000"/>
                <a:satMod val="135000"/>
              </a:srgbClr>
            </a:gs>
          </a:gsLst>
          <a:lin ang="16200000" scaled="0"/>
        </a:gradFill>
        <a:ln w="9525" cap="flat" cmpd="sng" algn="ctr">
          <a:solidFill>
            <a:srgbClr val="2286BD">
              <a:shade val="95000"/>
              <a:satMod val="105000"/>
            </a:srgbClr>
          </a:solidFill>
          <a:prstDash val="solid"/>
        </a:ln>
        <a:effectLst>
          <a:outerShdw blurRad="40000" dist="23000" dir="5400000" rotWithShape="0">
            <a:srgbClr val="000000">
              <a:alpha val="35000"/>
            </a:srgbClr>
          </a:outerShdw>
        </a:effectLst>
      </dgm:spPr>
      <dgm:t>
        <a:bodyPr/>
        <a:lstStyle/>
        <a:p>
          <a:r>
            <a:rPr lang="zh-CN" altLang="en-US" dirty="0" smtClean="0">
              <a:solidFill>
                <a:srgbClr val="FFFFFF"/>
              </a:solidFill>
              <a:latin typeface="微软雅黑" pitchFamily="34" charset="-122"/>
              <a:ea typeface="微软雅黑" pitchFamily="34" charset="-122"/>
              <a:cs typeface="+mn-cs"/>
            </a:rPr>
            <a:t>问诊界面配置</a:t>
          </a:r>
          <a:endParaRPr lang="zh-CN" altLang="en-US" dirty="0">
            <a:solidFill>
              <a:srgbClr val="FFFFFF"/>
            </a:solidFill>
            <a:latin typeface="微软雅黑" pitchFamily="34" charset="-122"/>
            <a:ea typeface="微软雅黑" pitchFamily="34" charset="-122"/>
            <a:cs typeface="+mn-cs"/>
          </a:endParaRPr>
        </a:p>
      </dgm:t>
    </dgm:pt>
    <dgm:pt modelId="{FB57F69C-56E3-444B-ABB0-25B40404090A}" type="parTrans" cxnId="{76D83800-7FF0-4ECF-97DF-13DAE6B95EC9}">
      <dgm:prSet/>
      <dgm:spPr/>
      <dgm:t>
        <a:bodyPr/>
        <a:lstStyle/>
        <a:p>
          <a:endParaRPr lang="zh-CN" altLang="en-US">
            <a:latin typeface="微软雅黑" pitchFamily="34" charset="-122"/>
            <a:ea typeface="微软雅黑" pitchFamily="34" charset="-122"/>
          </a:endParaRPr>
        </a:p>
      </dgm:t>
    </dgm:pt>
    <dgm:pt modelId="{A8F24E8C-9F91-4C84-B8B3-59B053DF57AF}" type="sibTrans" cxnId="{76D83800-7FF0-4ECF-97DF-13DAE6B95EC9}">
      <dgm:prSet/>
      <dgm:spPr/>
      <dgm:t>
        <a:bodyPr/>
        <a:lstStyle/>
        <a:p>
          <a:endParaRPr lang="zh-CN" altLang="en-US">
            <a:latin typeface="微软雅黑" pitchFamily="34" charset="-122"/>
            <a:ea typeface="微软雅黑" pitchFamily="34" charset="-122"/>
          </a:endParaRPr>
        </a:p>
      </dgm:t>
    </dgm:pt>
    <dgm:pt modelId="{EC5F1382-A025-4EBB-A561-731C7A620E7B}">
      <dgm:prSet phldrT="[文本]"/>
      <dgm:spPr>
        <a:xfrm>
          <a:off x="3252172" y="1008112"/>
          <a:ext cx="2652483" cy="686444"/>
        </a:xfrm>
        <a:prstGeom prst="rect">
          <a:avLst/>
        </a:prstGeom>
        <a:noFill/>
        <a:ln>
          <a:noFill/>
        </a:ln>
        <a:effectLst/>
      </dgm:spPr>
      <dgm:t>
        <a:bodyPr/>
        <a:lstStyle/>
        <a:p>
          <a:endParaRPr lang="zh-CN" altLang="en-US" dirty="0">
            <a:solidFill>
              <a:srgbClr val="000000">
                <a:hueOff val="0"/>
                <a:satOff val="0"/>
                <a:lumOff val="0"/>
                <a:alphaOff val="0"/>
              </a:srgbClr>
            </a:solidFill>
            <a:latin typeface="微软雅黑" pitchFamily="34" charset="-122"/>
            <a:ea typeface="微软雅黑" pitchFamily="34" charset="-122"/>
            <a:cs typeface="+mn-cs"/>
          </a:endParaRPr>
        </a:p>
      </dgm:t>
    </dgm:pt>
    <dgm:pt modelId="{58988701-7D4C-444D-8476-AA7B8679768F}" type="sibTrans" cxnId="{1A4529A0-D780-475F-91F0-8C2058ADD73C}">
      <dgm:prSet/>
      <dgm:spPr/>
      <dgm:t>
        <a:bodyPr/>
        <a:lstStyle/>
        <a:p>
          <a:endParaRPr lang="zh-CN" altLang="en-US">
            <a:latin typeface="微软雅黑" pitchFamily="34" charset="-122"/>
            <a:ea typeface="微软雅黑" pitchFamily="34" charset="-122"/>
          </a:endParaRPr>
        </a:p>
      </dgm:t>
    </dgm:pt>
    <dgm:pt modelId="{F103C4B6-D23E-4C26-A361-31C3BC9C3400}" type="parTrans" cxnId="{1A4529A0-D780-475F-91F0-8C2058ADD73C}">
      <dgm:prSet/>
      <dgm:spPr/>
      <dgm:t>
        <a:bodyPr/>
        <a:lstStyle/>
        <a:p>
          <a:endParaRPr lang="zh-CN" altLang="en-US">
            <a:latin typeface="微软雅黑" pitchFamily="34" charset="-122"/>
            <a:ea typeface="微软雅黑" pitchFamily="34" charset="-122"/>
          </a:endParaRPr>
        </a:p>
      </dgm:t>
    </dgm:pt>
    <dgm:pt modelId="{4FC5EC0F-9D7D-4490-9B15-592950CE5F9F}" type="pres">
      <dgm:prSet presAssocID="{E5484EE8-501E-4120-B1B9-11DC0CC50564}" presName="rootnode" presStyleCnt="0">
        <dgm:presLayoutVars>
          <dgm:chMax/>
          <dgm:chPref/>
          <dgm:dir/>
          <dgm:animLvl val="lvl"/>
        </dgm:presLayoutVars>
      </dgm:prSet>
      <dgm:spPr/>
      <dgm:t>
        <a:bodyPr/>
        <a:lstStyle/>
        <a:p>
          <a:endParaRPr lang="zh-CN" altLang="en-US"/>
        </a:p>
      </dgm:t>
    </dgm:pt>
    <dgm:pt modelId="{4A345423-AC6B-4B3A-A843-5EEF4ABD057C}" type="pres">
      <dgm:prSet presAssocID="{7E1E49A8-FEF4-4F77-9D96-AE51CAF7E30E}" presName="composite" presStyleCnt="0"/>
      <dgm:spPr/>
    </dgm:pt>
    <dgm:pt modelId="{DFE1840E-1A8A-46F4-AC3D-15C29641F8ED}" type="pres">
      <dgm:prSet presAssocID="{7E1E49A8-FEF4-4F77-9D96-AE51CAF7E30E}" presName="bentUpArrow1" presStyleLbl="alignImgPlace1" presStyleIdx="0" presStyleCnt="2" custLinFactNeighborX="32821" custLinFactNeighborY="-107"/>
      <dgm:spPr>
        <a:xfrm rot="5400000">
          <a:off x="1308282" y="814194"/>
          <a:ext cx="720766" cy="820567"/>
        </a:xfrm>
        <a:prstGeom prst="bentUpArrow">
          <a:avLst>
            <a:gd name="adj1" fmla="val 32840"/>
            <a:gd name="adj2" fmla="val 25000"/>
            <a:gd name="adj3" fmla="val 35780"/>
          </a:avLst>
        </a:prstGeom>
        <a:solidFill>
          <a:srgbClr val="37A3D1">
            <a:tint val="50000"/>
            <a:hueOff val="0"/>
            <a:satOff val="0"/>
            <a:lumOff val="0"/>
            <a:alphaOff val="0"/>
          </a:srgbClr>
        </a:solidFill>
        <a:ln>
          <a:noFill/>
        </a:ln>
        <a:effectLst>
          <a:outerShdw blurRad="40000" dist="23000" dir="5400000" rotWithShape="0">
            <a:srgbClr val="000000">
              <a:alpha val="35000"/>
            </a:srgbClr>
          </a:outerShdw>
        </a:effectLst>
      </dgm:spPr>
      <dgm:t>
        <a:bodyPr/>
        <a:lstStyle/>
        <a:p>
          <a:endParaRPr lang="zh-CN" altLang="en-US"/>
        </a:p>
      </dgm:t>
    </dgm:pt>
    <dgm:pt modelId="{7FCE8175-AD90-4594-9087-2698AFA655CC}" type="pres">
      <dgm:prSet presAssocID="{7E1E49A8-FEF4-4F77-9D96-AE51CAF7E30E}" presName="ParentText" presStyleLbl="node1" presStyleIdx="0" presStyleCnt="3" custLinFactNeighborX="7261" custLinFactNeighborY="-30327">
        <dgm:presLayoutVars>
          <dgm:chMax val="1"/>
          <dgm:chPref val="1"/>
          <dgm:bulletEnabled val="1"/>
        </dgm:presLayoutVars>
      </dgm:prSet>
      <dgm:spPr/>
      <dgm:t>
        <a:bodyPr/>
        <a:lstStyle/>
        <a:p>
          <a:endParaRPr lang="zh-CN" altLang="en-US"/>
        </a:p>
      </dgm:t>
    </dgm:pt>
    <dgm:pt modelId="{83ED8972-BB0A-4966-A0EC-47734B840FAF}" type="pres">
      <dgm:prSet presAssocID="{7E1E49A8-FEF4-4F77-9D96-AE51CAF7E30E}" presName="ChildText" presStyleLbl="revTx" presStyleIdx="0" presStyleCnt="2" custScaleX="204738" custLinFactNeighborX="58519" custLinFactNeighborY="6852">
        <dgm:presLayoutVars>
          <dgm:chMax val="0"/>
          <dgm:chPref val="0"/>
          <dgm:bulletEnabled val="1"/>
        </dgm:presLayoutVars>
      </dgm:prSet>
      <dgm:spPr>
        <a:xfrm>
          <a:off x="2115623" y="144016"/>
          <a:ext cx="1806756" cy="686444"/>
        </a:xfrm>
        <a:prstGeom prst="rect">
          <a:avLst/>
        </a:prstGeom>
        <a:noFill/>
        <a:ln>
          <a:noFill/>
        </a:ln>
        <a:effectLst/>
      </dgm:spPr>
      <dgm:t>
        <a:bodyPr/>
        <a:lstStyle/>
        <a:p>
          <a:endParaRPr lang="zh-CN" altLang="en-US"/>
        </a:p>
      </dgm:t>
    </dgm:pt>
    <dgm:pt modelId="{0C5C3124-B829-4C05-AD0A-78E8CDDEA075}" type="pres">
      <dgm:prSet presAssocID="{02F3EA50-F7ED-4288-8797-D2682DB49B85}" presName="sibTrans" presStyleCnt="0"/>
      <dgm:spPr/>
    </dgm:pt>
    <dgm:pt modelId="{11BC720A-F5EF-4E31-ADC0-2A2537B49CFA}" type="pres">
      <dgm:prSet presAssocID="{6AB9DC60-3551-4D0B-9AB4-14805EE9B3FD}" presName="composite" presStyleCnt="0"/>
      <dgm:spPr/>
    </dgm:pt>
    <dgm:pt modelId="{3186F851-348C-445C-A7C1-60374481713F}" type="pres">
      <dgm:prSet presAssocID="{6AB9DC60-3551-4D0B-9AB4-14805EE9B3FD}" presName="bentUpArrow1" presStyleLbl="alignImgPlace1" presStyleIdx="1" presStyleCnt="2" custLinFactNeighborX="49087" custLinFactNeighborY="-2596"/>
      <dgm:spPr>
        <a:xfrm rot="5400000">
          <a:off x="2669577" y="1750301"/>
          <a:ext cx="720766" cy="820567"/>
        </a:xfrm>
        <a:prstGeom prst="bentUpArrow">
          <a:avLst>
            <a:gd name="adj1" fmla="val 32840"/>
            <a:gd name="adj2" fmla="val 25000"/>
            <a:gd name="adj3" fmla="val 35780"/>
          </a:avLst>
        </a:prstGeom>
        <a:solidFill>
          <a:srgbClr val="37A3D1">
            <a:tint val="50000"/>
            <a:hueOff val="0"/>
            <a:satOff val="0"/>
            <a:lumOff val="0"/>
            <a:alphaOff val="0"/>
          </a:srgbClr>
        </a:solidFill>
        <a:ln>
          <a:noFill/>
        </a:ln>
        <a:effectLst>
          <a:outerShdw blurRad="40000" dist="23000" dir="5400000" rotWithShape="0">
            <a:srgbClr val="000000">
              <a:alpha val="35000"/>
            </a:srgbClr>
          </a:outerShdw>
        </a:effectLst>
      </dgm:spPr>
      <dgm:t>
        <a:bodyPr/>
        <a:lstStyle/>
        <a:p>
          <a:endParaRPr lang="zh-CN" altLang="en-US"/>
        </a:p>
      </dgm:t>
    </dgm:pt>
    <dgm:pt modelId="{6AA5658A-AFB2-412A-ACBC-5B6931C81FC7}" type="pres">
      <dgm:prSet presAssocID="{6AB9DC60-3551-4D0B-9AB4-14805EE9B3FD}" presName="ParentText" presStyleLbl="node1" presStyleIdx="1" presStyleCnt="3" custLinFactNeighborX="342" custLinFactNeighborY="-3994">
        <dgm:presLayoutVars>
          <dgm:chMax val="1"/>
          <dgm:chPref val="1"/>
          <dgm:bulletEnabled val="1"/>
        </dgm:presLayoutVars>
      </dgm:prSet>
      <dgm:spPr/>
      <dgm:t>
        <a:bodyPr/>
        <a:lstStyle/>
        <a:p>
          <a:endParaRPr lang="zh-CN" altLang="en-US"/>
        </a:p>
      </dgm:t>
    </dgm:pt>
    <dgm:pt modelId="{D9CA3E82-EB84-4115-A7A9-D527477625FB}" type="pres">
      <dgm:prSet presAssocID="{6AB9DC60-3551-4D0B-9AB4-14805EE9B3FD}" presName="ChildText" presStyleLbl="revTx" presStyleIdx="1" presStyleCnt="2" custScaleX="300574" custLinFactX="22339" custLinFactNeighborX="100000" custLinFactNeighborY="-6252">
        <dgm:presLayoutVars>
          <dgm:chMax val="0"/>
          <dgm:chPref val="0"/>
          <dgm:bulletEnabled val="1"/>
        </dgm:presLayoutVars>
      </dgm:prSet>
      <dgm:spPr/>
      <dgm:t>
        <a:bodyPr/>
        <a:lstStyle/>
        <a:p>
          <a:endParaRPr lang="zh-CN" altLang="en-US"/>
        </a:p>
      </dgm:t>
    </dgm:pt>
    <dgm:pt modelId="{5C310F30-92FB-446D-B7F8-EC83E7FDC351}" type="pres">
      <dgm:prSet presAssocID="{83284CA9-CAEF-48AD-B848-31329827BCE8}" presName="sibTrans" presStyleCnt="0"/>
      <dgm:spPr/>
    </dgm:pt>
    <dgm:pt modelId="{F4DE1A45-26FC-4127-AB03-B9EB5624951F}" type="pres">
      <dgm:prSet presAssocID="{5F834543-79C1-4567-9168-3A502ABDE20B}" presName="composite" presStyleCnt="0"/>
      <dgm:spPr/>
    </dgm:pt>
    <dgm:pt modelId="{447C0D53-E386-4FC1-8EC8-C74E0E1F7CC4}" type="pres">
      <dgm:prSet presAssocID="{5F834543-79C1-4567-9168-3A502ABDE20B}" presName="ParentText" presStyleLbl="node1" presStyleIdx="2" presStyleCnt="3" custLinFactNeighborX="17315" custLinFactNeighborY="2371">
        <dgm:presLayoutVars>
          <dgm:chMax val="1"/>
          <dgm:chPref val="1"/>
          <dgm:bulletEnabled val="1"/>
        </dgm:presLayoutVars>
      </dgm:prSet>
      <dgm:spPr/>
      <dgm:t>
        <a:bodyPr/>
        <a:lstStyle/>
        <a:p>
          <a:endParaRPr lang="zh-CN" altLang="en-US"/>
        </a:p>
      </dgm:t>
    </dgm:pt>
  </dgm:ptLst>
  <dgm:cxnLst>
    <dgm:cxn modelId="{4D97D038-7E6A-4865-A55A-DB9804A4860B}" srcId="{E5484EE8-501E-4120-B1B9-11DC0CC50564}" destId="{7E1E49A8-FEF4-4F77-9D96-AE51CAF7E30E}" srcOrd="0" destOrd="0" parTransId="{B1E8064F-EAB6-4051-9383-B80760D39150}" sibTransId="{02F3EA50-F7ED-4288-8797-D2682DB49B85}"/>
    <dgm:cxn modelId="{F3166E1C-8D52-475A-9536-98CBFD899E04}" type="presOf" srcId="{6AB9DC60-3551-4D0B-9AB4-14805EE9B3FD}" destId="{6AA5658A-AFB2-412A-ACBC-5B6931C81FC7}" srcOrd="0" destOrd="0" presId="urn:microsoft.com/office/officeart/2005/8/layout/StepDownProcess"/>
    <dgm:cxn modelId="{1A4529A0-D780-475F-91F0-8C2058ADD73C}" srcId="{6AB9DC60-3551-4D0B-9AB4-14805EE9B3FD}" destId="{EC5F1382-A025-4EBB-A561-731C7A620E7B}" srcOrd="0" destOrd="0" parTransId="{F103C4B6-D23E-4C26-A361-31C3BC9C3400}" sibTransId="{58988701-7D4C-444D-8476-AA7B8679768F}"/>
    <dgm:cxn modelId="{76D83800-7FF0-4ECF-97DF-13DAE6B95EC9}" srcId="{E5484EE8-501E-4120-B1B9-11DC0CC50564}" destId="{5F834543-79C1-4567-9168-3A502ABDE20B}" srcOrd="2" destOrd="0" parTransId="{FB57F69C-56E3-444B-ABB0-25B40404090A}" sibTransId="{A8F24E8C-9F91-4C84-B8B3-59B053DF57AF}"/>
    <dgm:cxn modelId="{76796785-C8A1-4C7D-A09C-E49621729A48}" type="presOf" srcId="{EC5F1382-A025-4EBB-A561-731C7A620E7B}" destId="{D9CA3E82-EB84-4115-A7A9-D527477625FB}" srcOrd="0" destOrd="0" presId="urn:microsoft.com/office/officeart/2005/8/layout/StepDownProcess"/>
    <dgm:cxn modelId="{475F07BA-9716-482E-9942-787B015D0180}" type="presOf" srcId="{7E1E49A8-FEF4-4F77-9D96-AE51CAF7E30E}" destId="{7FCE8175-AD90-4594-9087-2698AFA655CC}" srcOrd="0" destOrd="0" presId="urn:microsoft.com/office/officeart/2005/8/layout/StepDownProcess"/>
    <dgm:cxn modelId="{CA518454-F3F3-49AE-80D4-88A45DFD2E01}" type="presOf" srcId="{E5484EE8-501E-4120-B1B9-11DC0CC50564}" destId="{4FC5EC0F-9D7D-4490-9B15-592950CE5F9F}" srcOrd="0" destOrd="0" presId="urn:microsoft.com/office/officeart/2005/8/layout/StepDownProcess"/>
    <dgm:cxn modelId="{69435B14-574C-42D5-AE81-3D9808236379}" type="presOf" srcId="{5F834543-79C1-4567-9168-3A502ABDE20B}" destId="{447C0D53-E386-4FC1-8EC8-C74E0E1F7CC4}" srcOrd="0" destOrd="0" presId="urn:microsoft.com/office/officeart/2005/8/layout/StepDownProcess"/>
    <dgm:cxn modelId="{E94A9188-897D-432F-8758-AB70332FAA42}" srcId="{E5484EE8-501E-4120-B1B9-11DC0CC50564}" destId="{6AB9DC60-3551-4D0B-9AB4-14805EE9B3FD}" srcOrd="1" destOrd="0" parTransId="{6DBC8E91-5433-42F8-A9A3-890FBED29001}" sibTransId="{83284CA9-CAEF-48AD-B848-31329827BCE8}"/>
    <dgm:cxn modelId="{53DA2399-E98C-46C4-BA39-319788670FB5}" type="presParOf" srcId="{4FC5EC0F-9D7D-4490-9B15-592950CE5F9F}" destId="{4A345423-AC6B-4B3A-A843-5EEF4ABD057C}" srcOrd="0" destOrd="0" presId="urn:microsoft.com/office/officeart/2005/8/layout/StepDownProcess"/>
    <dgm:cxn modelId="{3E3B92A3-6FBB-4985-BEB3-4D170944F590}" type="presParOf" srcId="{4A345423-AC6B-4B3A-A843-5EEF4ABD057C}" destId="{DFE1840E-1A8A-46F4-AC3D-15C29641F8ED}" srcOrd="0" destOrd="0" presId="urn:microsoft.com/office/officeart/2005/8/layout/StepDownProcess"/>
    <dgm:cxn modelId="{55F79AB2-126C-417B-8EFA-ED918AC3A03A}" type="presParOf" srcId="{4A345423-AC6B-4B3A-A843-5EEF4ABD057C}" destId="{7FCE8175-AD90-4594-9087-2698AFA655CC}" srcOrd="1" destOrd="0" presId="urn:microsoft.com/office/officeart/2005/8/layout/StepDownProcess"/>
    <dgm:cxn modelId="{49D74C0C-49BD-464B-A8B4-C2E622C54A97}" type="presParOf" srcId="{4A345423-AC6B-4B3A-A843-5EEF4ABD057C}" destId="{83ED8972-BB0A-4966-A0EC-47734B840FAF}" srcOrd="2" destOrd="0" presId="urn:microsoft.com/office/officeart/2005/8/layout/StepDownProcess"/>
    <dgm:cxn modelId="{471656E1-0AEA-4D30-BDB7-FDF18E15D3C7}" type="presParOf" srcId="{4FC5EC0F-9D7D-4490-9B15-592950CE5F9F}" destId="{0C5C3124-B829-4C05-AD0A-78E8CDDEA075}" srcOrd="1" destOrd="0" presId="urn:microsoft.com/office/officeart/2005/8/layout/StepDownProcess"/>
    <dgm:cxn modelId="{69E5D21C-A5A6-4ED2-98F9-CB2BE5EDE5BE}" type="presParOf" srcId="{4FC5EC0F-9D7D-4490-9B15-592950CE5F9F}" destId="{11BC720A-F5EF-4E31-ADC0-2A2537B49CFA}" srcOrd="2" destOrd="0" presId="urn:microsoft.com/office/officeart/2005/8/layout/StepDownProcess"/>
    <dgm:cxn modelId="{BE101358-45F0-4736-9488-F8AF98BFADF3}" type="presParOf" srcId="{11BC720A-F5EF-4E31-ADC0-2A2537B49CFA}" destId="{3186F851-348C-445C-A7C1-60374481713F}" srcOrd="0" destOrd="0" presId="urn:microsoft.com/office/officeart/2005/8/layout/StepDownProcess"/>
    <dgm:cxn modelId="{DDFF6CE8-7D65-4661-A06A-91AE851E6A06}" type="presParOf" srcId="{11BC720A-F5EF-4E31-ADC0-2A2537B49CFA}" destId="{6AA5658A-AFB2-412A-ACBC-5B6931C81FC7}" srcOrd="1" destOrd="0" presId="urn:microsoft.com/office/officeart/2005/8/layout/StepDownProcess"/>
    <dgm:cxn modelId="{EF82BEC4-7AAC-4119-AADE-456808DC320D}" type="presParOf" srcId="{11BC720A-F5EF-4E31-ADC0-2A2537B49CFA}" destId="{D9CA3E82-EB84-4115-A7A9-D527477625FB}" srcOrd="2" destOrd="0" presId="urn:microsoft.com/office/officeart/2005/8/layout/StepDownProcess"/>
    <dgm:cxn modelId="{547670EF-CEA0-4467-BE27-7C3D3B474E9A}" type="presParOf" srcId="{4FC5EC0F-9D7D-4490-9B15-592950CE5F9F}" destId="{5C310F30-92FB-446D-B7F8-EC83E7FDC351}" srcOrd="3" destOrd="0" presId="urn:microsoft.com/office/officeart/2005/8/layout/StepDownProcess"/>
    <dgm:cxn modelId="{F95624EF-22FC-4009-A2D7-28A5AD8D29E9}" type="presParOf" srcId="{4FC5EC0F-9D7D-4490-9B15-592950CE5F9F}" destId="{F4DE1A45-26FC-4127-AB03-B9EB5624951F}" srcOrd="4" destOrd="0" presId="urn:microsoft.com/office/officeart/2005/8/layout/StepDownProcess"/>
    <dgm:cxn modelId="{072542EA-DFD6-4BBD-868E-0866A95B598C}" type="presParOf" srcId="{F4DE1A45-26FC-4127-AB03-B9EB5624951F}" destId="{447C0D53-E386-4FC1-8EC8-C74E0E1F7CC4}" srcOrd="0" destOrd="0" presId="urn:microsoft.com/office/officeart/2005/8/layout/StepDown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5484EE8-501E-4120-B1B9-11DC0CC50564}" type="doc">
      <dgm:prSet loTypeId="urn:microsoft.com/office/officeart/2005/8/layout/StepDownProcess" loCatId="process" qsTypeId="urn:microsoft.com/office/officeart/2005/8/quickstyle/simple4" qsCatId="simple" csTypeId="urn:microsoft.com/office/officeart/2005/8/colors/accent1_2" csCatId="accent1" phldr="1"/>
      <dgm:spPr/>
      <dgm:t>
        <a:bodyPr/>
        <a:lstStyle/>
        <a:p>
          <a:endParaRPr lang="zh-CN" altLang="en-US"/>
        </a:p>
      </dgm:t>
    </dgm:pt>
    <dgm:pt modelId="{7E1E49A8-FEF4-4F77-9D96-AE51CAF7E30E}">
      <dgm:prSet phldrT="[文本]">
        <dgm:style>
          <a:lnRef idx="1">
            <a:schemeClr val="accent2"/>
          </a:lnRef>
          <a:fillRef idx="3">
            <a:schemeClr val="accent2"/>
          </a:fillRef>
          <a:effectRef idx="2">
            <a:schemeClr val="accent2"/>
          </a:effectRef>
          <a:fontRef idx="minor">
            <a:schemeClr val="lt1"/>
          </a:fontRef>
        </dgm:style>
      </dgm:prSet>
      <dgm:spPr>
        <a:xfrm>
          <a:off x="848005" y="15981"/>
          <a:ext cx="1213346" cy="849303"/>
        </a:xfrm>
        <a:gradFill rotWithShape="1">
          <a:gsLst>
            <a:gs pos="0">
              <a:srgbClr val="2286BD">
                <a:shade val="51000"/>
                <a:satMod val="130000"/>
              </a:srgbClr>
            </a:gs>
            <a:gs pos="80000">
              <a:srgbClr val="2286BD">
                <a:shade val="93000"/>
                <a:satMod val="130000"/>
              </a:srgbClr>
            </a:gs>
            <a:gs pos="100000">
              <a:srgbClr val="2286BD">
                <a:shade val="94000"/>
                <a:satMod val="135000"/>
              </a:srgbClr>
            </a:gs>
          </a:gsLst>
          <a:lin ang="16200000" scaled="0"/>
        </a:gradFill>
        <a:ln w="9525" cap="flat" cmpd="sng" algn="ctr">
          <a:solidFill>
            <a:srgbClr val="2286BD">
              <a:shade val="95000"/>
              <a:satMod val="105000"/>
            </a:srgbClr>
          </a:solidFill>
          <a:prstDash val="solid"/>
        </a:ln>
        <a:effectLst>
          <a:outerShdw blurRad="40000" dist="23000" dir="5400000" rotWithShape="0">
            <a:srgbClr val="000000">
              <a:alpha val="35000"/>
            </a:srgbClr>
          </a:outerShdw>
        </a:effectLst>
      </dgm:spPr>
      <dgm:t>
        <a:bodyPr/>
        <a:lstStyle/>
        <a:p>
          <a:r>
            <a:rPr lang="zh-CN" altLang="en-US" dirty="0" smtClean="0">
              <a:solidFill>
                <a:srgbClr val="FFFFFF"/>
              </a:solidFill>
              <a:latin typeface="微软雅黑" pitchFamily="34" charset="-122"/>
              <a:ea typeface="微软雅黑" pitchFamily="34" charset="-122"/>
              <a:cs typeface="+mn-cs"/>
            </a:rPr>
            <a:t>推理服务建立</a:t>
          </a:r>
          <a:endParaRPr lang="zh-CN" altLang="en-US" dirty="0">
            <a:solidFill>
              <a:srgbClr val="FFFFFF"/>
            </a:solidFill>
            <a:latin typeface="微软雅黑" pitchFamily="34" charset="-122"/>
            <a:ea typeface="微软雅黑" pitchFamily="34" charset="-122"/>
            <a:cs typeface="+mn-cs"/>
          </a:endParaRPr>
        </a:p>
      </dgm:t>
    </dgm:pt>
    <dgm:pt modelId="{B1E8064F-EAB6-4051-9383-B80760D39150}" type="parTrans" cxnId="{4D97D038-7E6A-4865-A55A-DB9804A4860B}">
      <dgm:prSet/>
      <dgm:spPr/>
      <dgm:t>
        <a:bodyPr/>
        <a:lstStyle/>
        <a:p>
          <a:endParaRPr lang="zh-CN" altLang="en-US">
            <a:latin typeface="微软雅黑" pitchFamily="34" charset="-122"/>
            <a:ea typeface="微软雅黑" pitchFamily="34" charset="-122"/>
          </a:endParaRPr>
        </a:p>
      </dgm:t>
    </dgm:pt>
    <dgm:pt modelId="{02F3EA50-F7ED-4288-8797-D2682DB49B85}" type="sibTrans" cxnId="{4D97D038-7E6A-4865-A55A-DB9804A4860B}">
      <dgm:prSet/>
      <dgm:spPr/>
      <dgm:t>
        <a:bodyPr/>
        <a:lstStyle/>
        <a:p>
          <a:endParaRPr lang="zh-CN" altLang="en-US">
            <a:latin typeface="微软雅黑" pitchFamily="34" charset="-122"/>
            <a:ea typeface="微软雅黑" pitchFamily="34" charset="-122"/>
          </a:endParaRPr>
        </a:p>
      </dgm:t>
    </dgm:pt>
    <dgm:pt modelId="{6AB9DC60-3551-4D0B-9AB4-14805EE9B3FD}">
      <dgm:prSet phldrT="[文本]">
        <dgm:style>
          <a:lnRef idx="1">
            <a:schemeClr val="accent2"/>
          </a:lnRef>
          <a:fillRef idx="3">
            <a:schemeClr val="accent2"/>
          </a:fillRef>
          <a:effectRef idx="2">
            <a:schemeClr val="accent2"/>
          </a:effectRef>
          <a:fontRef idx="minor">
            <a:schemeClr val="lt1"/>
          </a:fontRef>
        </dgm:style>
      </dgm:prSet>
      <dgm:spPr>
        <a:xfrm>
          <a:off x="2079976" y="936107"/>
          <a:ext cx="1213346" cy="849303"/>
        </a:xfrm>
        <a:gradFill rotWithShape="1">
          <a:gsLst>
            <a:gs pos="0">
              <a:srgbClr val="2286BD">
                <a:shade val="51000"/>
                <a:satMod val="130000"/>
              </a:srgbClr>
            </a:gs>
            <a:gs pos="80000">
              <a:srgbClr val="2286BD">
                <a:shade val="93000"/>
                <a:satMod val="130000"/>
              </a:srgbClr>
            </a:gs>
            <a:gs pos="100000">
              <a:srgbClr val="2286BD">
                <a:shade val="94000"/>
                <a:satMod val="135000"/>
              </a:srgbClr>
            </a:gs>
          </a:gsLst>
          <a:lin ang="16200000" scaled="0"/>
        </a:gradFill>
        <a:ln w="9525" cap="flat" cmpd="sng" algn="ctr">
          <a:solidFill>
            <a:srgbClr val="2286BD">
              <a:shade val="95000"/>
              <a:satMod val="105000"/>
            </a:srgbClr>
          </a:solidFill>
          <a:prstDash val="solid"/>
        </a:ln>
        <a:effectLst>
          <a:outerShdw blurRad="40000" dist="23000" dir="5400000" rotWithShape="0">
            <a:srgbClr val="000000">
              <a:alpha val="35000"/>
            </a:srgbClr>
          </a:outerShdw>
        </a:effectLst>
      </dgm:spPr>
      <dgm:t>
        <a:bodyPr/>
        <a:lstStyle/>
        <a:p>
          <a:r>
            <a:rPr lang="zh-CN" altLang="en-US" dirty="0" smtClean="0">
              <a:solidFill>
                <a:srgbClr val="FFFFFF"/>
              </a:solidFill>
              <a:latin typeface="微软雅黑" pitchFamily="34" charset="-122"/>
              <a:ea typeface="微软雅黑" pitchFamily="34" charset="-122"/>
              <a:cs typeface="+mn-cs"/>
            </a:rPr>
            <a:t>数据模型设计</a:t>
          </a:r>
          <a:endParaRPr lang="zh-CN" altLang="en-US" dirty="0">
            <a:solidFill>
              <a:srgbClr val="FFFFFF"/>
            </a:solidFill>
            <a:latin typeface="微软雅黑" pitchFamily="34" charset="-122"/>
            <a:ea typeface="微软雅黑" pitchFamily="34" charset="-122"/>
            <a:cs typeface="+mn-cs"/>
          </a:endParaRPr>
        </a:p>
      </dgm:t>
    </dgm:pt>
    <dgm:pt modelId="{6DBC8E91-5433-42F8-A9A3-890FBED29001}" type="parTrans" cxnId="{E94A9188-897D-432F-8758-AB70332FAA42}">
      <dgm:prSet/>
      <dgm:spPr/>
      <dgm:t>
        <a:bodyPr/>
        <a:lstStyle/>
        <a:p>
          <a:endParaRPr lang="zh-CN" altLang="en-US">
            <a:latin typeface="微软雅黑" pitchFamily="34" charset="-122"/>
            <a:ea typeface="微软雅黑" pitchFamily="34" charset="-122"/>
          </a:endParaRPr>
        </a:p>
      </dgm:t>
    </dgm:pt>
    <dgm:pt modelId="{83284CA9-CAEF-48AD-B848-31329827BCE8}" type="sibTrans" cxnId="{E94A9188-897D-432F-8758-AB70332FAA42}">
      <dgm:prSet/>
      <dgm:spPr/>
      <dgm:t>
        <a:bodyPr/>
        <a:lstStyle/>
        <a:p>
          <a:endParaRPr lang="zh-CN" altLang="en-US">
            <a:latin typeface="微软雅黑" pitchFamily="34" charset="-122"/>
            <a:ea typeface="微软雅黑" pitchFamily="34" charset="-122"/>
          </a:endParaRPr>
        </a:p>
      </dgm:t>
    </dgm:pt>
    <dgm:pt modelId="{5F834543-79C1-4567-9168-3A502ABDE20B}">
      <dgm:prSet phldrT="[文本]">
        <dgm:style>
          <a:lnRef idx="1">
            <a:schemeClr val="accent2"/>
          </a:lnRef>
          <a:fillRef idx="3">
            <a:schemeClr val="accent2"/>
          </a:fillRef>
          <a:effectRef idx="2">
            <a:schemeClr val="accent2"/>
          </a:effectRef>
          <a:fontRef idx="minor">
            <a:schemeClr val="lt1"/>
          </a:fontRef>
        </dgm:style>
      </dgm:prSet>
      <dgm:spPr>
        <a:xfrm>
          <a:off x="3513738" y="1940057"/>
          <a:ext cx="1213346" cy="849303"/>
        </a:xfrm>
        <a:gradFill rotWithShape="1">
          <a:gsLst>
            <a:gs pos="0">
              <a:srgbClr val="2286BD">
                <a:shade val="51000"/>
                <a:satMod val="130000"/>
              </a:srgbClr>
            </a:gs>
            <a:gs pos="80000">
              <a:srgbClr val="2286BD">
                <a:shade val="93000"/>
                <a:satMod val="130000"/>
              </a:srgbClr>
            </a:gs>
            <a:gs pos="100000">
              <a:srgbClr val="2286BD">
                <a:shade val="94000"/>
                <a:satMod val="135000"/>
              </a:srgbClr>
            </a:gs>
          </a:gsLst>
          <a:lin ang="16200000" scaled="0"/>
        </a:gradFill>
        <a:ln w="9525" cap="flat" cmpd="sng" algn="ctr">
          <a:solidFill>
            <a:srgbClr val="2286BD">
              <a:shade val="95000"/>
              <a:satMod val="105000"/>
            </a:srgbClr>
          </a:solidFill>
          <a:prstDash val="solid"/>
        </a:ln>
        <a:effectLst>
          <a:outerShdw blurRad="40000" dist="23000" dir="5400000" rotWithShape="0">
            <a:srgbClr val="000000">
              <a:alpha val="35000"/>
            </a:srgbClr>
          </a:outerShdw>
        </a:effectLst>
      </dgm:spPr>
      <dgm:t>
        <a:bodyPr/>
        <a:lstStyle/>
        <a:p>
          <a:r>
            <a:rPr lang="zh-CN" altLang="en-US" dirty="0" smtClean="0">
              <a:solidFill>
                <a:srgbClr val="FFFFFF"/>
              </a:solidFill>
              <a:latin typeface="微软雅黑" pitchFamily="34" charset="-122"/>
              <a:ea typeface="微软雅黑" pitchFamily="34" charset="-122"/>
              <a:cs typeface="+mn-cs"/>
            </a:rPr>
            <a:t>问诊界面配置</a:t>
          </a:r>
          <a:endParaRPr lang="zh-CN" altLang="en-US" dirty="0">
            <a:solidFill>
              <a:srgbClr val="FFFFFF"/>
            </a:solidFill>
            <a:latin typeface="微软雅黑" pitchFamily="34" charset="-122"/>
            <a:ea typeface="微软雅黑" pitchFamily="34" charset="-122"/>
            <a:cs typeface="+mn-cs"/>
          </a:endParaRPr>
        </a:p>
      </dgm:t>
    </dgm:pt>
    <dgm:pt modelId="{FB57F69C-56E3-444B-ABB0-25B40404090A}" type="parTrans" cxnId="{76D83800-7FF0-4ECF-97DF-13DAE6B95EC9}">
      <dgm:prSet/>
      <dgm:spPr/>
      <dgm:t>
        <a:bodyPr/>
        <a:lstStyle/>
        <a:p>
          <a:endParaRPr lang="zh-CN" altLang="en-US">
            <a:latin typeface="微软雅黑" pitchFamily="34" charset="-122"/>
            <a:ea typeface="微软雅黑" pitchFamily="34" charset="-122"/>
          </a:endParaRPr>
        </a:p>
      </dgm:t>
    </dgm:pt>
    <dgm:pt modelId="{A8F24E8C-9F91-4C84-B8B3-59B053DF57AF}" type="sibTrans" cxnId="{76D83800-7FF0-4ECF-97DF-13DAE6B95EC9}">
      <dgm:prSet/>
      <dgm:spPr/>
      <dgm:t>
        <a:bodyPr/>
        <a:lstStyle/>
        <a:p>
          <a:endParaRPr lang="zh-CN" altLang="en-US">
            <a:latin typeface="微软雅黑" pitchFamily="34" charset="-122"/>
            <a:ea typeface="微软雅黑" pitchFamily="34" charset="-122"/>
          </a:endParaRPr>
        </a:p>
      </dgm:t>
    </dgm:pt>
    <dgm:pt modelId="{EC5F1382-A025-4EBB-A561-731C7A620E7B}">
      <dgm:prSet phldrT="[文本]"/>
      <dgm:spPr>
        <a:xfrm>
          <a:off x="3252172" y="1008112"/>
          <a:ext cx="2652483" cy="686444"/>
        </a:xfrm>
        <a:noFill/>
        <a:ln>
          <a:noFill/>
        </a:ln>
        <a:effectLst/>
      </dgm:spPr>
      <dgm:t>
        <a:bodyPr/>
        <a:lstStyle/>
        <a:p>
          <a:endParaRPr lang="zh-CN" altLang="en-US" dirty="0">
            <a:solidFill>
              <a:srgbClr val="000000">
                <a:hueOff val="0"/>
                <a:satOff val="0"/>
                <a:lumOff val="0"/>
                <a:alphaOff val="0"/>
              </a:srgbClr>
            </a:solidFill>
            <a:latin typeface="微软雅黑" pitchFamily="34" charset="-122"/>
            <a:ea typeface="微软雅黑" pitchFamily="34" charset="-122"/>
            <a:cs typeface="+mn-cs"/>
          </a:endParaRPr>
        </a:p>
      </dgm:t>
    </dgm:pt>
    <dgm:pt modelId="{58988701-7D4C-444D-8476-AA7B8679768F}" type="sibTrans" cxnId="{1A4529A0-D780-475F-91F0-8C2058ADD73C}">
      <dgm:prSet/>
      <dgm:spPr/>
      <dgm:t>
        <a:bodyPr/>
        <a:lstStyle/>
        <a:p>
          <a:endParaRPr lang="zh-CN" altLang="en-US">
            <a:latin typeface="微软雅黑" pitchFamily="34" charset="-122"/>
            <a:ea typeface="微软雅黑" pitchFamily="34" charset="-122"/>
          </a:endParaRPr>
        </a:p>
      </dgm:t>
    </dgm:pt>
    <dgm:pt modelId="{F103C4B6-D23E-4C26-A361-31C3BC9C3400}" type="parTrans" cxnId="{1A4529A0-D780-475F-91F0-8C2058ADD73C}">
      <dgm:prSet/>
      <dgm:spPr/>
      <dgm:t>
        <a:bodyPr/>
        <a:lstStyle/>
        <a:p>
          <a:endParaRPr lang="zh-CN" altLang="en-US">
            <a:latin typeface="微软雅黑" pitchFamily="34" charset="-122"/>
            <a:ea typeface="微软雅黑" pitchFamily="34" charset="-122"/>
          </a:endParaRPr>
        </a:p>
      </dgm:t>
    </dgm:pt>
    <dgm:pt modelId="{4FC5EC0F-9D7D-4490-9B15-592950CE5F9F}" type="pres">
      <dgm:prSet presAssocID="{E5484EE8-501E-4120-B1B9-11DC0CC50564}" presName="rootnode" presStyleCnt="0">
        <dgm:presLayoutVars>
          <dgm:chMax/>
          <dgm:chPref/>
          <dgm:dir/>
          <dgm:animLvl val="lvl"/>
        </dgm:presLayoutVars>
      </dgm:prSet>
      <dgm:spPr/>
      <dgm:t>
        <a:bodyPr/>
        <a:lstStyle/>
        <a:p>
          <a:endParaRPr lang="zh-CN" altLang="en-US"/>
        </a:p>
      </dgm:t>
    </dgm:pt>
    <dgm:pt modelId="{4A345423-AC6B-4B3A-A843-5EEF4ABD057C}" type="pres">
      <dgm:prSet presAssocID="{7E1E49A8-FEF4-4F77-9D96-AE51CAF7E30E}" presName="composite" presStyleCnt="0"/>
      <dgm:spPr/>
    </dgm:pt>
    <dgm:pt modelId="{DFE1840E-1A8A-46F4-AC3D-15C29641F8ED}" type="pres">
      <dgm:prSet presAssocID="{7E1E49A8-FEF4-4F77-9D96-AE51CAF7E30E}" presName="bentUpArrow1" presStyleLbl="alignImgPlace1" presStyleIdx="0" presStyleCnt="2" custLinFactNeighborX="32821" custLinFactNeighborY="-107"/>
      <dgm:spPr>
        <a:xfrm rot="5400000">
          <a:off x="1308282" y="814194"/>
          <a:ext cx="720766" cy="820567"/>
        </a:xfrm>
        <a:prstGeom prst="bentUpArrow">
          <a:avLst>
            <a:gd name="adj1" fmla="val 32840"/>
            <a:gd name="adj2" fmla="val 25000"/>
            <a:gd name="adj3" fmla="val 35780"/>
          </a:avLst>
        </a:prstGeom>
        <a:solidFill>
          <a:srgbClr val="37A3D1">
            <a:tint val="50000"/>
            <a:hueOff val="0"/>
            <a:satOff val="0"/>
            <a:lumOff val="0"/>
            <a:alphaOff val="0"/>
          </a:srgbClr>
        </a:solidFill>
        <a:ln>
          <a:noFill/>
        </a:ln>
        <a:effectLst>
          <a:outerShdw blurRad="40000" dist="23000" dir="5400000" rotWithShape="0">
            <a:srgbClr val="000000">
              <a:alpha val="35000"/>
            </a:srgbClr>
          </a:outerShdw>
        </a:effectLst>
      </dgm:spPr>
      <dgm:t>
        <a:bodyPr/>
        <a:lstStyle/>
        <a:p>
          <a:endParaRPr lang="zh-CN" altLang="en-US"/>
        </a:p>
      </dgm:t>
    </dgm:pt>
    <dgm:pt modelId="{7FCE8175-AD90-4594-9087-2698AFA655CC}" type="pres">
      <dgm:prSet presAssocID="{7E1E49A8-FEF4-4F77-9D96-AE51CAF7E30E}" presName="ParentText" presStyleLbl="node1" presStyleIdx="0" presStyleCnt="3">
        <dgm:presLayoutVars>
          <dgm:chMax val="1"/>
          <dgm:chPref val="1"/>
          <dgm:bulletEnabled val="1"/>
        </dgm:presLayoutVars>
      </dgm:prSet>
      <dgm:spPr>
        <a:prstGeom prst="roundRect">
          <a:avLst>
            <a:gd name="adj" fmla="val 16670"/>
          </a:avLst>
        </a:prstGeom>
      </dgm:spPr>
      <dgm:t>
        <a:bodyPr/>
        <a:lstStyle/>
        <a:p>
          <a:endParaRPr lang="zh-CN" altLang="en-US"/>
        </a:p>
      </dgm:t>
    </dgm:pt>
    <dgm:pt modelId="{83ED8972-BB0A-4966-A0EC-47734B840FAF}" type="pres">
      <dgm:prSet presAssocID="{7E1E49A8-FEF4-4F77-9D96-AE51CAF7E30E}" presName="ChildText" presStyleLbl="revTx" presStyleIdx="0" presStyleCnt="2" custScaleX="204738" custLinFactNeighborX="58519" custLinFactNeighborY="6852">
        <dgm:presLayoutVars>
          <dgm:chMax val="0"/>
          <dgm:chPref val="0"/>
          <dgm:bulletEnabled val="1"/>
        </dgm:presLayoutVars>
      </dgm:prSet>
      <dgm:spPr>
        <a:xfrm>
          <a:off x="2115623" y="144016"/>
          <a:ext cx="1806756" cy="686444"/>
        </a:xfrm>
        <a:prstGeom prst="rect">
          <a:avLst/>
        </a:prstGeom>
        <a:noFill/>
        <a:ln>
          <a:noFill/>
        </a:ln>
        <a:effectLst/>
      </dgm:spPr>
      <dgm:t>
        <a:bodyPr/>
        <a:lstStyle/>
        <a:p>
          <a:endParaRPr lang="zh-CN" altLang="en-US"/>
        </a:p>
      </dgm:t>
    </dgm:pt>
    <dgm:pt modelId="{0C5C3124-B829-4C05-AD0A-78E8CDDEA075}" type="pres">
      <dgm:prSet presAssocID="{02F3EA50-F7ED-4288-8797-D2682DB49B85}" presName="sibTrans" presStyleCnt="0"/>
      <dgm:spPr/>
    </dgm:pt>
    <dgm:pt modelId="{11BC720A-F5EF-4E31-ADC0-2A2537B49CFA}" type="pres">
      <dgm:prSet presAssocID="{6AB9DC60-3551-4D0B-9AB4-14805EE9B3FD}" presName="composite" presStyleCnt="0"/>
      <dgm:spPr/>
    </dgm:pt>
    <dgm:pt modelId="{3186F851-348C-445C-A7C1-60374481713F}" type="pres">
      <dgm:prSet presAssocID="{6AB9DC60-3551-4D0B-9AB4-14805EE9B3FD}" presName="bentUpArrow1" presStyleLbl="alignImgPlace1" presStyleIdx="1" presStyleCnt="2" custLinFactNeighborX="49087" custLinFactNeighborY="-2596"/>
      <dgm:spPr>
        <a:xfrm rot="5400000">
          <a:off x="2669577" y="1750301"/>
          <a:ext cx="720766" cy="820567"/>
        </a:xfrm>
        <a:prstGeom prst="bentUpArrow">
          <a:avLst>
            <a:gd name="adj1" fmla="val 32840"/>
            <a:gd name="adj2" fmla="val 25000"/>
            <a:gd name="adj3" fmla="val 35780"/>
          </a:avLst>
        </a:prstGeom>
        <a:solidFill>
          <a:srgbClr val="37A3D1">
            <a:tint val="50000"/>
            <a:hueOff val="0"/>
            <a:satOff val="0"/>
            <a:lumOff val="0"/>
            <a:alphaOff val="0"/>
          </a:srgbClr>
        </a:solidFill>
        <a:ln>
          <a:noFill/>
        </a:ln>
        <a:effectLst>
          <a:outerShdw blurRad="40000" dist="23000" dir="5400000" rotWithShape="0">
            <a:srgbClr val="000000">
              <a:alpha val="35000"/>
            </a:srgbClr>
          </a:outerShdw>
        </a:effectLst>
      </dgm:spPr>
      <dgm:t>
        <a:bodyPr/>
        <a:lstStyle/>
        <a:p>
          <a:endParaRPr lang="zh-CN" altLang="en-US"/>
        </a:p>
      </dgm:t>
    </dgm:pt>
    <dgm:pt modelId="{6AA5658A-AFB2-412A-ACBC-5B6931C81FC7}" type="pres">
      <dgm:prSet presAssocID="{6AB9DC60-3551-4D0B-9AB4-14805EE9B3FD}" presName="ParentText" presStyleLbl="node1" presStyleIdx="1" presStyleCnt="3" custLinFactNeighborX="342" custLinFactNeighborY="-3994">
        <dgm:presLayoutVars>
          <dgm:chMax val="1"/>
          <dgm:chPref val="1"/>
          <dgm:bulletEnabled val="1"/>
        </dgm:presLayoutVars>
      </dgm:prSet>
      <dgm:spPr>
        <a:prstGeom prst="roundRect">
          <a:avLst>
            <a:gd name="adj" fmla="val 16670"/>
          </a:avLst>
        </a:prstGeom>
      </dgm:spPr>
      <dgm:t>
        <a:bodyPr/>
        <a:lstStyle/>
        <a:p>
          <a:endParaRPr lang="zh-CN" altLang="en-US"/>
        </a:p>
      </dgm:t>
    </dgm:pt>
    <dgm:pt modelId="{D9CA3E82-EB84-4115-A7A9-D527477625FB}" type="pres">
      <dgm:prSet presAssocID="{6AB9DC60-3551-4D0B-9AB4-14805EE9B3FD}" presName="ChildText" presStyleLbl="revTx" presStyleIdx="1" presStyleCnt="2" custScaleX="300574" custLinFactX="22339" custLinFactNeighborX="100000" custLinFactNeighborY="-6252">
        <dgm:presLayoutVars>
          <dgm:chMax val="0"/>
          <dgm:chPref val="0"/>
          <dgm:bulletEnabled val="1"/>
        </dgm:presLayoutVars>
      </dgm:prSet>
      <dgm:spPr>
        <a:prstGeom prst="rect">
          <a:avLst/>
        </a:prstGeom>
      </dgm:spPr>
      <dgm:t>
        <a:bodyPr/>
        <a:lstStyle/>
        <a:p>
          <a:endParaRPr lang="zh-CN" altLang="en-US"/>
        </a:p>
      </dgm:t>
    </dgm:pt>
    <dgm:pt modelId="{5C310F30-92FB-446D-B7F8-EC83E7FDC351}" type="pres">
      <dgm:prSet presAssocID="{83284CA9-CAEF-48AD-B848-31329827BCE8}" presName="sibTrans" presStyleCnt="0"/>
      <dgm:spPr/>
    </dgm:pt>
    <dgm:pt modelId="{F4DE1A45-26FC-4127-AB03-B9EB5624951F}" type="pres">
      <dgm:prSet presAssocID="{5F834543-79C1-4567-9168-3A502ABDE20B}" presName="composite" presStyleCnt="0"/>
      <dgm:spPr/>
    </dgm:pt>
    <dgm:pt modelId="{447C0D53-E386-4FC1-8EC8-C74E0E1F7CC4}" type="pres">
      <dgm:prSet presAssocID="{5F834543-79C1-4567-9168-3A502ABDE20B}" presName="ParentText" presStyleLbl="node1" presStyleIdx="2" presStyleCnt="3" custLinFactNeighborX="17315" custLinFactNeighborY="2371">
        <dgm:presLayoutVars>
          <dgm:chMax val="1"/>
          <dgm:chPref val="1"/>
          <dgm:bulletEnabled val="1"/>
        </dgm:presLayoutVars>
      </dgm:prSet>
      <dgm:spPr>
        <a:prstGeom prst="roundRect">
          <a:avLst>
            <a:gd name="adj" fmla="val 16670"/>
          </a:avLst>
        </a:prstGeom>
      </dgm:spPr>
      <dgm:t>
        <a:bodyPr/>
        <a:lstStyle/>
        <a:p>
          <a:endParaRPr lang="zh-CN" altLang="en-US"/>
        </a:p>
      </dgm:t>
    </dgm:pt>
  </dgm:ptLst>
  <dgm:cxnLst>
    <dgm:cxn modelId="{E94A9188-897D-432F-8758-AB70332FAA42}" srcId="{E5484EE8-501E-4120-B1B9-11DC0CC50564}" destId="{6AB9DC60-3551-4D0B-9AB4-14805EE9B3FD}" srcOrd="1" destOrd="0" parTransId="{6DBC8E91-5433-42F8-A9A3-890FBED29001}" sibTransId="{83284CA9-CAEF-48AD-B848-31329827BCE8}"/>
    <dgm:cxn modelId="{4D97D038-7E6A-4865-A55A-DB9804A4860B}" srcId="{E5484EE8-501E-4120-B1B9-11DC0CC50564}" destId="{7E1E49A8-FEF4-4F77-9D96-AE51CAF7E30E}" srcOrd="0" destOrd="0" parTransId="{B1E8064F-EAB6-4051-9383-B80760D39150}" sibTransId="{02F3EA50-F7ED-4288-8797-D2682DB49B85}"/>
    <dgm:cxn modelId="{69473F85-B7C2-4C74-9FF7-2888C84A3BD4}" type="presOf" srcId="{7E1E49A8-FEF4-4F77-9D96-AE51CAF7E30E}" destId="{7FCE8175-AD90-4594-9087-2698AFA655CC}" srcOrd="0" destOrd="0" presId="urn:microsoft.com/office/officeart/2005/8/layout/StepDownProcess"/>
    <dgm:cxn modelId="{1677B986-1B02-4961-ABA1-B9CD79E80D52}" type="presOf" srcId="{E5484EE8-501E-4120-B1B9-11DC0CC50564}" destId="{4FC5EC0F-9D7D-4490-9B15-592950CE5F9F}" srcOrd="0" destOrd="0" presId="urn:microsoft.com/office/officeart/2005/8/layout/StepDownProcess"/>
    <dgm:cxn modelId="{418CFAB1-1F20-4423-BC4F-C074F9681EE0}" type="presOf" srcId="{6AB9DC60-3551-4D0B-9AB4-14805EE9B3FD}" destId="{6AA5658A-AFB2-412A-ACBC-5B6931C81FC7}" srcOrd="0" destOrd="0" presId="urn:microsoft.com/office/officeart/2005/8/layout/StepDownProcess"/>
    <dgm:cxn modelId="{78D343DA-811B-48EC-9B66-22359D4A47DA}" type="presOf" srcId="{5F834543-79C1-4567-9168-3A502ABDE20B}" destId="{447C0D53-E386-4FC1-8EC8-C74E0E1F7CC4}" srcOrd="0" destOrd="0" presId="urn:microsoft.com/office/officeart/2005/8/layout/StepDownProcess"/>
    <dgm:cxn modelId="{1A4529A0-D780-475F-91F0-8C2058ADD73C}" srcId="{6AB9DC60-3551-4D0B-9AB4-14805EE9B3FD}" destId="{EC5F1382-A025-4EBB-A561-731C7A620E7B}" srcOrd="0" destOrd="0" parTransId="{F103C4B6-D23E-4C26-A361-31C3BC9C3400}" sibTransId="{58988701-7D4C-444D-8476-AA7B8679768F}"/>
    <dgm:cxn modelId="{37970756-AB70-47FF-8001-BA326754E59A}" type="presOf" srcId="{EC5F1382-A025-4EBB-A561-731C7A620E7B}" destId="{D9CA3E82-EB84-4115-A7A9-D527477625FB}" srcOrd="0" destOrd="0" presId="urn:microsoft.com/office/officeart/2005/8/layout/StepDownProcess"/>
    <dgm:cxn modelId="{76D83800-7FF0-4ECF-97DF-13DAE6B95EC9}" srcId="{E5484EE8-501E-4120-B1B9-11DC0CC50564}" destId="{5F834543-79C1-4567-9168-3A502ABDE20B}" srcOrd="2" destOrd="0" parTransId="{FB57F69C-56E3-444B-ABB0-25B40404090A}" sibTransId="{A8F24E8C-9F91-4C84-B8B3-59B053DF57AF}"/>
    <dgm:cxn modelId="{FABFE1C2-0AFA-4A96-A42F-8FC8405E540B}" type="presParOf" srcId="{4FC5EC0F-9D7D-4490-9B15-592950CE5F9F}" destId="{4A345423-AC6B-4B3A-A843-5EEF4ABD057C}" srcOrd="0" destOrd="0" presId="urn:microsoft.com/office/officeart/2005/8/layout/StepDownProcess"/>
    <dgm:cxn modelId="{2C774F66-1E45-4F9D-979C-A43A9F0434BE}" type="presParOf" srcId="{4A345423-AC6B-4B3A-A843-5EEF4ABD057C}" destId="{DFE1840E-1A8A-46F4-AC3D-15C29641F8ED}" srcOrd="0" destOrd="0" presId="urn:microsoft.com/office/officeart/2005/8/layout/StepDownProcess"/>
    <dgm:cxn modelId="{C2B82949-D87B-48B3-B118-377A4915C001}" type="presParOf" srcId="{4A345423-AC6B-4B3A-A843-5EEF4ABD057C}" destId="{7FCE8175-AD90-4594-9087-2698AFA655CC}" srcOrd="1" destOrd="0" presId="urn:microsoft.com/office/officeart/2005/8/layout/StepDownProcess"/>
    <dgm:cxn modelId="{3FE712FD-5B8C-4946-AF63-C5619671C121}" type="presParOf" srcId="{4A345423-AC6B-4B3A-A843-5EEF4ABD057C}" destId="{83ED8972-BB0A-4966-A0EC-47734B840FAF}" srcOrd="2" destOrd="0" presId="urn:microsoft.com/office/officeart/2005/8/layout/StepDownProcess"/>
    <dgm:cxn modelId="{F4A860A2-E68E-4F03-B15E-C8DC6C1A929E}" type="presParOf" srcId="{4FC5EC0F-9D7D-4490-9B15-592950CE5F9F}" destId="{0C5C3124-B829-4C05-AD0A-78E8CDDEA075}" srcOrd="1" destOrd="0" presId="urn:microsoft.com/office/officeart/2005/8/layout/StepDownProcess"/>
    <dgm:cxn modelId="{187AA226-F0BE-4FFA-B3F2-4FE4A004142D}" type="presParOf" srcId="{4FC5EC0F-9D7D-4490-9B15-592950CE5F9F}" destId="{11BC720A-F5EF-4E31-ADC0-2A2537B49CFA}" srcOrd="2" destOrd="0" presId="urn:microsoft.com/office/officeart/2005/8/layout/StepDownProcess"/>
    <dgm:cxn modelId="{E2F3FD16-0827-4B92-B12E-3D1622032402}" type="presParOf" srcId="{11BC720A-F5EF-4E31-ADC0-2A2537B49CFA}" destId="{3186F851-348C-445C-A7C1-60374481713F}" srcOrd="0" destOrd="0" presId="urn:microsoft.com/office/officeart/2005/8/layout/StepDownProcess"/>
    <dgm:cxn modelId="{BBD87A2E-97BF-4488-9687-555A160DB826}" type="presParOf" srcId="{11BC720A-F5EF-4E31-ADC0-2A2537B49CFA}" destId="{6AA5658A-AFB2-412A-ACBC-5B6931C81FC7}" srcOrd="1" destOrd="0" presId="urn:microsoft.com/office/officeart/2005/8/layout/StepDownProcess"/>
    <dgm:cxn modelId="{AA57E80C-F403-4F02-8B18-48D623747A56}" type="presParOf" srcId="{11BC720A-F5EF-4E31-ADC0-2A2537B49CFA}" destId="{D9CA3E82-EB84-4115-A7A9-D527477625FB}" srcOrd="2" destOrd="0" presId="urn:microsoft.com/office/officeart/2005/8/layout/StepDownProcess"/>
    <dgm:cxn modelId="{D6C46D7D-6417-4E2F-9082-9E794DF3E6F0}" type="presParOf" srcId="{4FC5EC0F-9D7D-4490-9B15-592950CE5F9F}" destId="{5C310F30-92FB-446D-B7F8-EC83E7FDC351}" srcOrd="3" destOrd="0" presId="urn:microsoft.com/office/officeart/2005/8/layout/StepDownProcess"/>
    <dgm:cxn modelId="{4B1D3C65-E021-44AB-B84B-599751A78F1D}" type="presParOf" srcId="{4FC5EC0F-9D7D-4490-9B15-592950CE5F9F}" destId="{F4DE1A45-26FC-4127-AB03-B9EB5624951F}" srcOrd="4" destOrd="0" presId="urn:microsoft.com/office/officeart/2005/8/layout/StepDownProcess"/>
    <dgm:cxn modelId="{ACD44E2A-808D-415B-A226-A3AEA736FD46}" type="presParOf" srcId="{F4DE1A45-26FC-4127-AB03-B9EB5624951F}" destId="{447C0D53-E386-4FC1-8EC8-C74E0E1F7CC4}" srcOrd="0" destOrd="0" presId="urn:microsoft.com/office/officeart/2005/8/layout/StepDown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4A2708E7-68CC-4F97-875A-F224EAC92E07}" type="doc">
      <dgm:prSet loTypeId="urn:microsoft.com/office/officeart/2005/8/layout/hProcess9" loCatId="process" qsTypeId="urn:microsoft.com/office/officeart/2005/8/quickstyle/simple1" qsCatId="simple" csTypeId="urn:microsoft.com/office/officeart/2005/8/colors/colorful4" csCatId="colorful" phldr="1"/>
      <dgm:spPr/>
    </dgm:pt>
    <dgm:pt modelId="{7AE7198D-12D3-4686-8D8C-5F829E0DBC24}">
      <dgm:prSet phldrT="[文本]"/>
      <dgm:spPr>
        <a:xfrm>
          <a:off x="0" y="1219199"/>
          <a:ext cx="1828800" cy="1625600"/>
        </a:xfrm>
        <a:solidFill>
          <a:srgbClr val="8064A2">
            <a:hueOff val="0"/>
            <a:satOff val="0"/>
            <a:lumOff val="0"/>
            <a:alphaOff val="0"/>
          </a:srgbClr>
        </a:solidFill>
        <a:ln w="25400" cap="flat" cmpd="sng" algn="ctr">
          <a:solidFill>
            <a:sysClr val="window" lastClr="C7EDCB">
              <a:hueOff val="0"/>
              <a:satOff val="0"/>
              <a:lumOff val="0"/>
              <a:alphaOff val="0"/>
            </a:sysClr>
          </a:solidFill>
          <a:prstDash val="solid"/>
        </a:ln>
        <a:effectLst/>
      </dgm:spPr>
      <dgm:t>
        <a:bodyPr/>
        <a:lstStyle/>
        <a:p>
          <a:endParaRPr lang="zh-CN" altLang="en-US">
            <a:solidFill>
              <a:sysClr val="window" lastClr="C7EDCB"/>
            </a:solidFill>
            <a:latin typeface="Calibri"/>
            <a:ea typeface="宋体"/>
            <a:cs typeface="+mn-cs"/>
          </a:endParaRPr>
        </a:p>
      </dgm:t>
    </dgm:pt>
    <dgm:pt modelId="{EB87C391-3D6C-4EB6-823E-E11A0E4E6C49}" type="parTrans" cxnId="{903319D1-5C69-4E3F-97BB-BAB54D53C27C}">
      <dgm:prSet/>
      <dgm:spPr/>
      <dgm:t>
        <a:bodyPr/>
        <a:lstStyle/>
        <a:p>
          <a:endParaRPr lang="zh-CN" altLang="en-US"/>
        </a:p>
      </dgm:t>
    </dgm:pt>
    <dgm:pt modelId="{D63A11FF-378E-4BF8-902F-31EF5C80620D}" type="sibTrans" cxnId="{903319D1-5C69-4E3F-97BB-BAB54D53C27C}">
      <dgm:prSet/>
      <dgm:spPr/>
      <dgm:t>
        <a:bodyPr/>
        <a:lstStyle/>
        <a:p>
          <a:endParaRPr lang="zh-CN" altLang="en-US"/>
        </a:p>
      </dgm:t>
    </dgm:pt>
    <dgm:pt modelId="{D6F38E54-F037-4342-B030-4E05020B5F1F}">
      <dgm:prSet phldrT="[文本]"/>
      <dgm:spPr>
        <a:xfrm>
          <a:off x="2133599" y="1219199"/>
          <a:ext cx="1828800" cy="1625600"/>
        </a:xfrm>
        <a:solidFill>
          <a:srgbClr val="8064A2">
            <a:hueOff val="-2232385"/>
            <a:satOff val="13449"/>
            <a:lumOff val="1078"/>
            <a:alphaOff val="0"/>
          </a:srgbClr>
        </a:solidFill>
        <a:ln w="25400" cap="flat" cmpd="sng" algn="ctr">
          <a:solidFill>
            <a:sysClr val="window" lastClr="C7EDCB">
              <a:hueOff val="0"/>
              <a:satOff val="0"/>
              <a:lumOff val="0"/>
              <a:alphaOff val="0"/>
            </a:sysClr>
          </a:solidFill>
          <a:prstDash val="solid"/>
        </a:ln>
        <a:effectLst/>
      </dgm:spPr>
      <dgm:t>
        <a:bodyPr/>
        <a:lstStyle/>
        <a:p>
          <a:endParaRPr lang="zh-CN" altLang="en-US">
            <a:solidFill>
              <a:sysClr val="window" lastClr="C7EDCB"/>
            </a:solidFill>
            <a:latin typeface="Calibri"/>
            <a:ea typeface="宋体"/>
            <a:cs typeface="+mn-cs"/>
          </a:endParaRPr>
        </a:p>
      </dgm:t>
    </dgm:pt>
    <dgm:pt modelId="{B6B9F223-64A4-4608-9B6F-E83346EA11C8}" type="parTrans" cxnId="{8B30D3DE-10ED-40B7-B6AC-44E4415CD43E}">
      <dgm:prSet/>
      <dgm:spPr/>
      <dgm:t>
        <a:bodyPr/>
        <a:lstStyle/>
        <a:p>
          <a:endParaRPr lang="zh-CN" altLang="en-US"/>
        </a:p>
      </dgm:t>
    </dgm:pt>
    <dgm:pt modelId="{2EE56E42-C02E-4A2D-A9AA-CD4364B968EC}" type="sibTrans" cxnId="{8B30D3DE-10ED-40B7-B6AC-44E4415CD43E}">
      <dgm:prSet/>
      <dgm:spPr/>
      <dgm:t>
        <a:bodyPr/>
        <a:lstStyle/>
        <a:p>
          <a:endParaRPr lang="zh-CN" altLang="en-US"/>
        </a:p>
      </dgm:t>
    </dgm:pt>
    <dgm:pt modelId="{0EDB0841-5364-4A01-86B0-08F2164032B6}">
      <dgm:prSet phldrT="[文本]"/>
      <dgm:spPr>
        <a:xfrm>
          <a:off x="4267200" y="1219199"/>
          <a:ext cx="1828800" cy="1625600"/>
        </a:xfrm>
        <a:solidFill>
          <a:srgbClr val="8064A2">
            <a:hueOff val="-4464770"/>
            <a:satOff val="26899"/>
            <a:lumOff val="2156"/>
            <a:alphaOff val="0"/>
          </a:srgbClr>
        </a:solidFill>
        <a:ln w="25400" cap="flat" cmpd="sng" algn="ctr">
          <a:solidFill>
            <a:sysClr val="window" lastClr="C7EDCB">
              <a:hueOff val="0"/>
              <a:satOff val="0"/>
              <a:lumOff val="0"/>
              <a:alphaOff val="0"/>
            </a:sysClr>
          </a:solidFill>
          <a:prstDash val="solid"/>
        </a:ln>
        <a:effectLst/>
      </dgm:spPr>
      <dgm:t>
        <a:bodyPr/>
        <a:lstStyle/>
        <a:p>
          <a:endParaRPr lang="zh-CN" altLang="en-US">
            <a:solidFill>
              <a:sysClr val="window" lastClr="C7EDCB"/>
            </a:solidFill>
            <a:latin typeface="Calibri"/>
            <a:ea typeface="宋体"/>
            <a:cs typeface="+mn-cs"/>
          </a:endParaRPr>
        </a:p>
      </dgm:t>
    </dgm:pt>
    <dgm:pt modelId="{45DFDD56-6483-4FBF-AEF8-5DAA84A17F67}" type="parTrans" cxnId="{A83C9B65-F5DD-454C-A40B-5B9A9B406F84}">
      <dgm:prSet/>
      <dgm:spPr/>
      <dgm:t>
        <a:bodyPr/>
        <a:lstStyle/>
        <a:p>
          <a:endParaRPr lang="zh-CN" altLang="en-US"/>
        </a:p>
      </dgm:t>
    </dgm:pt>
    <dgm:pt modelId="{28E088BD-7A2B-4617-B45F-176893D07596}" type="sibTrans" cxnId="{A83C9B65-F5DD-454C-A40B-5B9A9B406F84}">
      <dgm:prSet/>
      <dgm:spPr/>
      <dgm:t>
        <a:bodyPr/>
        <a:lstStyle/>
        <a:p>
          <a:endParaRPr lang="zh-CN" altLang="en-US"/>
        </a:p>
      </dgm:t>
    </dgm:pt>
    <dgm:pt modelId="{A7A3E541-EC89-4C19-986F-380989F95AAD}" type="pres">
      <dgm:prSet presAssocID="{4A2708E7-68CC-4F97-875A-F224EAC92E07}" presName="CompostProcess" presStyleCnt="0">
        <dgm:presLayoutVars>
          <dgm:dir/>
          <dgm:resizeHandles val="exact"/>
        </dgm:presLayoutVars>
      </dgm:prSet>
      <dgm:spPr/>
    </dgm:pt>
    <dgm:pt modelId="{9FF1B752-78E5-4353-B550-04E276A60E8C}" type="pres">
      <dgm:prSet presAssocID="{4A2708E7-68CC-4F97-875A-F224EAC92E07}" presName="arrow" presStyleLbl="bgShp" presStyleIdx="0" presStyleCnt="1" custLinFactNeighborX="5476" custLinFactNeighborY="-24806"/>
      <dgm:spPr>
        <a:xfrm>
          <a:off x="457199" y="0"/>
          <a:ext cx="5181600" cy="4063999"/>
        </a:xfrm>
        <a:prstGeom prst="rightArrow">
          <a:avLst/>
        </a:prstGeom>
        <a:solidFill>
          <a:srgbClr val="8064A2">
            <a:tint val="40000"/>
            <a:hueOff val="0"/>
            <a:satOff val="0"/>
            <a:lumOff val="0"/>
            <a:alphaOff val="0"/>
          </a:srgbClr>
        </a:solidFill>
        <a:ln>
          <a:noFill/>
        </a:ln>
        <a:effectLst/>
      </dgm:spPr>
      <dgm:t>
        <a:bodyPr/>
        <a:lstStyle/>
        <a:p>
          <a:endParaRPr lang="zh-CN" altLang="en-US"/>
        </a:p>
      </dgm:t>
    </dgm:pt>
    <dgm:pt modelId="{A6C4B2DD-251F-416A-9126-C35CF776C2E4}" type="pres">
      <dgm:prSet presAssocID="{4A2708E7-68CC-4F97-875A-F224EAC92E07}" presName="linearProcess" presStyleCnt="0"/>
      <dgm:spPr/>
    </dgm:pt>
    <dgm:pt modelId="{207D15A2-AF95-44EF-AA73-8DFD3E93D4D0}" type="pres">
      <dgm:prSet presAssocID="{7AE7198D-12D3-4686-8D8C-5F829E0DBC24}" presName="textNode" presStyleLbl="node1" presStyleIdx="0" presStyleCnt="3">
        <dgm:presLayoutVars>
          <dgm:bulletEnabled val="1"/>
        </dgm:presLayoutVars>
      </dgm:prSet>
      <dgm:spPr>
        <a:prstGeom prst="roundRect">
          <a:avLst/>
        </a:prstGeom>
      </dgm:spPr>
      <dgm:t>
        <a:bodyPr/>
        <a:lstStyle/>
        <a:p>
          <a:endParaRPr lang="zh-CN" altLang="en-US"/>
        </a:p>
      </dgm:t>
    </dgm:pt>
    <dgm:pt modelId="{75087EF4-5FAD-4A8F-8181-677D4A44AEB4}" type="pres">
      <dgm:prSet presAssocID="{D63A11FF-378E-4BF8-902F-31EF5C80620D}" presName="sibTrans" presStyleCnt="0"/>
      <dgm:spPr/>
    </dgm:pt>
    <dgm:pt modelId="{E3249015-0E52-4E9C-97E2-C31755DA7C84}" type="pres">
      <dgm:prSet presAssocID="{D6F38E54-F037-4342-B030-4E05020B5F1F}" presName="textNode" presStyleLbl="node1" presStyleIdx="1" presStyleCnt="3" custScaleX="79257" custScaleY="88366">
        <dgm:presLayoutVars>
          <dgm:bulletEnabled val="1"/>
        </dgm:presLayoutVars>
      </dgm:prSet>
      <dgm:spPr>
        <a:prstGeom prst="roundRect">
          <a:avLst/>
        </a:prstGeom>
      </dgm:spPr>
      <dgm:t>
        <a:bodyPr/>
        <a:lstStyle/>
        <a:p>
          <a:endParaRPr lang="zh-CN" altLang="en-US"/>
        </a:p>
      </dgm:t>
    </dgm:pt>
    <dgm:pt modelId="{98426B35-6CEC-4DAC-9C23-367E3FDF4445}" type="pres">
      <dgm:prSet presAssocID="{2EE56E42-C02E-4A2D-A9AA-CD4364B968EC}" presName="sibTrans" presStyleCnt="0"/>
      <dgm:spPr/>
    </dgm:pt>
    <dgm:pt modelId="{B96F21A7-FF77-4091-8524-2D0FE362DC7E}" type="pres">
      <dgm:prSet presAssocID="{0EDB0841-5364-4A01-86B0-08F2164032B6}" presName="textNode" presStyleLbl="node1" presStyleIdx="2" presStyleCnt="3">
        <dgm:presLayoutVars>
          <dgm:bulletEnabled val="1"/>
        </dgm:presLayoutVars>
      </dgm:prSet>
      <dgm:spPr>
        <a:prstGeom prst="roundRect">
          <a:avLst/>
        </a:prstGeom>
      </dgm:spPr>
      <dgm:t>
        <a:bodyPr/>
        <a:lstStyle/>
        <a:p>
          <a:endParaRPr lang="zh-CN" altLang="en-US"/>
        </a:p>
      </dgm:t>
    </dgm:pt>
  </dgm:ptLst>
  <dgm:cxnLst>
    <dgm:cxn modelId="{6B371EB0-B130-4429-B1AB-A9BA82700FEB}" type="presOf" srcId="{7AE7198D-12D3-4686-8D8C-5F829E0DBC24}" destId="{207D15A2-AF95-44EF-AA73-8DFD3E93D4D0}" srcOrd="0" destOrd="0" presId="urn:microsoft.com/office/officeart/2005/8/layout/hProcess9"/>
    <dgm:cxn modelId="{903319D1-5C69-4E3F-97BB-BAB54D53C27C}" srcId="{4A2708E7-68CC-4F97-875A-F224EAC92E07}" destId="{7AE7198D-12D3-4686-8D8C-5F829E0DBC24}" srcOrd="0" destOrd="0" parTransId="{EB87C391-3D6C-4EB6-823E-E11A0E4E6C49}" sibTransId="{D63A11FF-378E-4BF8-902F-31EF5C80620D}"/>
    <dgm:cxn modelId="{5C17322E-109B-4AAD-BCD3-1C191A577E21}" type="presOf" srcId="{0EDB0841-5364-4A01-86B0-08F2164032B6}" destId="{B96F21A7-FF77-4091-8524-2D0FE362DC7E}" srcOrd="0" destOrd="0" presId="urn:microsoft.com/office/officeart/2005/8/layout/hProcess9"/>
    <dgm:cxn modelId="{A83C9B65-F5DD-454C-A40B-5B9A9B406F84}" srcId="{4A2708E7-68CC-4F97-875A-F224EAC92E07}" destId="{0EDB0841-5364-4A01-86B0-08F2164032B6}" srcOrd="2" destOrd="0" parTransId="{45DFDD56-6483-4FBF-AEF8-5DAA84A17F67}" sibTransId="{28E088BD-7A2B-4617-B45F-176893D07596}"/>
    <dgm:cxn modelId="{8B30D3DE-10ED-40B7-B6AC-44E4415CD43E}" srcId="{4A2708E7-68CC-4F97-875A-F224EAC92E07}" destId="{D6F38E54-F037-4342-B030-4E05020B5F1F}" srcOrd="1" destOrd="0" parTransId="{B6B9F223-64A4-4608-9B6F-E83346EA11C8}" sibTransId="{2EE56E42-C02E-4A2D-A9AA-CD4364B968EC}"/>
    <dgm:cxn modelId="{99553DF6-70EC-4113-9E84-C8A1281B9433}" type="presOf" srcId="{4A2708E7-68CC-4F97-875A-F224EAC92E07}" destId="{A7A3E541-EC89-4C19-986F-380989F95AAD}" srcOrd="0" destOrd="0" presId="urn:microsoft.com/office/officeart/2005/8/layout/hProcess9"/>
    <dgm:cxn modelId="{D9B6D5CC-78BE-499E-8D6B-6E1CE21410A1}" type="presOf" srcId="{D6F38E54-F037-4342-B030-4E05020B5F1F}" destId="{E3249015-0E52-4E9C-97E2-C31755DA7C84}" srcOrd="0" destOrd="0" presId="urn:microsoft.com/office/officeart/2005/8/layout/hProcess9"/>
    <dgm:cxn modelId="{CCEFC219-0CC5-4B9E-A572-8B458E88CB7E}" type="presParOf" srcId="{A7A3E541-EC89-4C19-986F-380989F95AAD}" destId="{9FF1B752-78E5-4353-B550-04E276A60E8C}" srcOrd="0" destOrd="0" presId="urn:microsoft.com/office/officeart/2005/8/layout/hProcess9"/>
    <dgm:cxn modelId="{1E4B4781-CA68-4B3E-9412-486D3740CEE4}" type="presParOf" srcId="{A7A3E541-EC89-4C19-986F-380989F95AAD}" destId="{A6C4B2DD-251F-416A-9126-C35CF776C2E4}" srcOrd="1" destOrd="0" presId="urn:microsoft.com/office/officeart/2005/8/layout/hProcess9"/>
    <dgm:cxn modelId="{7E2CAE48-61E6-4418-B648-2747C88FC669}" type="presParOf" srcId="{A6C4B2DD-251F-416A-9126-C35CF776C2E4}" destId="{207D15A2-AF95-44EF-AA73-8DFD3E93D4D0}" srcOrd="0" destOrd="0" presId="urn:microsoft.com/office/officeart/2005/8/layout/hProcess9"/>
    <dgm:cxn modelId="{89C11261-3475-4605-8576-A5AAA91A39E9}" type="presParOf" srcId="{A6C4B2DD-251F-416A-9126-C35CF776C2E4}" destId="{75087EF4-5FAD-4A8F-8181-677D4A44AEB4}" srcOrd="1" destOrd="0" presId="urn:microsoft.com/office/officeart/2005/8/layout/hProcess9"/>
    <dgm:cxn modelId="{617CA110-DD88-4EFE-A3A9-3EBD79BD2811}" type="presParOf" srcId="{A6C4B2DD-251F-416A-9126-C35CF776C2E4}" destId="{E3249015-0E52-4E9C-97E2-C31755DA7C84}" srcOrd="2" destOrd="0" presId="urn:microsoft.com/office/officeart/2005/8/layout/hProcess9"/>
    <dgm:cxn modelId="{850CB5D6-4361-46E1-A829-D520BBE1B855}" type="presParOf" srcId="{A6C4B2DD-251F-416A-9126-C35CF776C2E4}" destId="{98426B35-6CEC-4DAC-9C23-367E3FDF4445}" srcOrd="3" destOrd="0" presId="urn:microsoft.com/office/officeart/2005/8/layout/hProcess9"/>
    <dgm:cxn modelId="{ECF3AFAF-A47B-4CA1-90CD-AAB785C9B625}" type="presParOf" srcId="{A6C4B2DD-251F-416A-9126-C35CF776C2E4}" destId="{B96F21A7-FF77-4091-8524-2D0FE362DC7E}" srcOrd="4"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BD1C6F-16B7-4F5F-BD33-1E74538433CE}">
      <dsp:nvSpPr>
        <dsp:cNvPr id="0" name=""/>
        <dsp:cNvSpPr/>
      </dsp:nvSpPr>
      <dsp:spPr>
        <a:xfrm>
          <a:off x="0" y="213936"/>
          <a:ext cx="2532654" cy="3118653"/>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88556A1C-F2E2-4063-A2C9-B494E9BD8B84}">
      <dsp:nvSpPr>
        <dsp:cNvPr id="0" name=""/>
        <dsp:cNvSpPr/>
      </dsp:nvSpPr>
      <dsp:spPr>
        <a:xfrm>
          <a:off x="1595222" y="1970162"/>
          <a:ext cx="1799595" cy="1799595"/>
        </a:xfrm>
        <a:prstGeom prst="leftCircularArrow">
          <a:avLst>
            <a:gd name="adj1" fmla="val 3323"/>
            <a:gd name="adj2" fmla="val 410620"/>
            <a:gd name="adj3" fmla="val 1619490"/>
            <a:gd name="adj4" fmla="val 8457848"/>
            <a:gd name="adj5" fmla="val 3877"/>
          </a:avLst>
        </a:prstGeom>
        <a:no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0F531A21-69B6-4470-8FE8-7E7CBCAEFD0A}">
      <dsp:nvSpPr>
        <dsp:cNvPr id="0" name=""/>
        <dsp:cNvSpPr/>
      </dsp:nvSpPr>
      <dsp:spPr>
        <a:xfrm>
          <a:off x="1017152" y="2736303"/>
          <a:ext cx="1658549" cy="659550"/>
        </a:xfrm>
        <a:prstGeom prst="roundRect">
          <a:avLst>
            <a:gd name="adj" fmla="val 16670"/>
          </a:avLst>
        </a:prstGeom>
        <a:gradFill rotWithShape="1">
          <a:gsLst>
            <a:gs pos="0">
              <a:srgbClr val="2286BD">
                <a:shade val="51000"/>
                <a:satMod val="130000"/>
              </a:srgbClr>
            </a:gs>
            <a:gs pos="80000">
              <a:srgbClr val="2286BD">
                <a:shade val="93000"/>
                <a:satMod val="130000"/>
              </a:srgbClr>
            </a:gs>
            <a:gs pos="100000">
              <a:srgbClr val="2286BD">
                <a:shade val="94000"/>
                <a:satMod val="135000"/>
              </a:srgbClr>
            </a:gs>
          </a:gsLst>
          <a:lin ang="16200000" scaled="0"/>
        </a:gradFill>
        <a:ln w="9525" cap="flat" cmpd="sng" algn="ctr">
          <a:solidFill>
            <a:srgbClr val="2286BD">
              <a:shade val="95000"/>
              <a:satMod val="105000"/>
            </a:srgbClr>
          </a:solidFill>
          <a:prstDash val="solid"/>
        </a:ln>
        <a:effectLst>
          <a:outerShdw blurRad="40000" dist="23000" dir="5400000" rotWithShape="0">
            <a:srgbClr val="000000">
              <a:alpha val="35000"/>
            </a:srgbClr>
          </a:outerShdw>
        </a:effectLst>
      </dsp:spPr>
      <dsp:style>
        <a:lnRef idx="1">
          <a:schemeClr val="accent2"/>
        </a:lnRef>
        <a:fillRef idx="3">
          <a:schemeClr val="accent2"/>
        </a:fillRef>
        <a:effectRef idx="2">
          <a:schemeClr val="accent2"/>
        </a:effectRef>
        <a:fontRef idx="minor">
          <a:schemeClr val="lt1"/>
        </a:fontRef>
      </dsp:style>
      <dsp:txBody>
        <a:bodyPr spcFirstLastPara="0" vert="horz" wrap="square" lIns="36195" tIns="24130" rIns="36195" bIns="24130" numCol="1" spcCol="1270" anchor="ctr" anchorCtr="0">
          <a:noAutofit/>
        </a:bodyPr>
        <a:lstStyle/>
        <a:p>
          <a:pPr lvl="0" algn="ctr" defTabSz="844550">
            <a:lnSpc>
              <a:spcPct val="90000"/>
            </a:lnSpc>
            <a:spcBef>
              <a:spcPct val="0"/>
            </a:spcBef>
            <a:spcAft>
              <a:spcPct val="35000"/>
            </a:spcAft>
          </a:pPr>
          <a:r>
            <a:rPr lang="zh-CN" altLang="en-US" sz="1900" kern="1200" dirty="0" smtClean="0">
              <a:solidFill>
                <a:srgbClr val="FFFFFF"/>
              </a:solidFill>
              <a:latin typeface="微软雅黑" pitchFamily="34" charset="-122"/>
              <a:ea typeface="微软雅黑" pitchFamily="34" charset="-122"/>
              <a:cs typeface="+mn-cs"/>
            </a:rPr>
            <a:t>关键技术研究</a:t>
          </a:r>
          <a:endParaRPr lang="zh-CN" altLang="en-US" sz="1900" kern="1200" dirty="0">
            <a:solidFill>
              <a:srgbClr val="FFFFFF"/>
            </a:solidFill>
            <a:latin typeface="微软雅黑" pitchFamily="34" charset="-122"/>
            <a:ea typeface="微软雅黑" pitchFamily="34" charset="-122"/>
            <a:cs typeface="+mn-cs"/>
          </a:endParaRPr>
        </a:p>
      </dsp:txBody>
      <dsp:txXfrm>
        <a:off x="1049354" y="2768505"/>
        <a:ext cx="1594145" cy="595146"/>
      </dsp:txXfrm>
    </dsp:sp>
    <dsp:sp modelId="{C97FF2D3-66C7-4236-8B8E-C22F0A8D5E93}">
      <dsp:nvSpPr>
        <dsp:cNvPr id="0" name=""/>
        <dsp:cNvSpPr/>
      </dsp:nvSpPr>
      <dsp:spPr>
        <a:xfrm>
          <a:off x="2750268" y="1197095"/>
          <a:ext cx="1865868" cy="1719869"/>
        </a:xfrm>
        <a:prstGeom prst="roundRect">
          <a:avLst>
            <a:gd name="adj" fmla="val 10000"/>
          </a:avLst>
        </a:prstGeom>
        <a:solidFill>
          <a:schemeClr val="lt1">
            <a:alpha val="90000"/>
            <a:hueOff val="0"/>
            <a:satOff val="0"/>
            <a:lumOff val="0"/>
            <a:alphaOff val="0"/>
          </a:schemeClr>
        </a:solidFill>
        <a:ln w="9525" cap="flat" cmpd="sng" algn="ctr">
          <a:noFill/>
          <a:prstDash val="solid"/>
        </a:ln>
        <a:effectLst/>
      </dsp:spPr>
      <dsp:style>
        <a:lnRef idx="1">
          <a:scrgbClr r="0" g="0" b="0"/>
        </a:lnRef>
        <a:fillRef idx="1">
          <a:scrgbClr r="0" g="0" b="0"/>
        </a:fillRef>
        <a:effectRef idx="0">
          <a:scrgbClr r="0" g="0" b="0"/>
        </a:effectRef>
        <a:fontRef idx="minor"/>
      </dsp:style>
    </dsp:sp>
    <dsp:sp modelId="{1EF2C37D-A21C-4F96-A87C-B29AE6E6BF94}">
      <dsp:nvSpPr>
        <dsp:cNvPr id="0" name=""/>
        <dsp:cNvSpPr/>
      </dsp:nvSpPr>
      <dsp:spPr>
        <a:xfrm>
          <a:off x="3744413" y="285969"/>
          <a:ext cx="2808160" cy="3452303"/>
        </a:xfrm>
        <a:prstGeom prst="circularArrow">
          <a:avLst>
            <a:gd name="adj1" fmla="val 1940"/>
            <a:gd name="adj2" fmla="val 232064"/>
            <a:gd name="adj3" fmla="val 18602654"/>
            <a:gd name="adj4" fmla="val 11585740"/>
            <a:gd name="adj5" fmla="val 2263"/>
          </a:avLst>
        </a:prstGeom>
        <a:gradFill rotWithShape="0">
          <a:gsLst>
            <a:gs pos="0">
              <a:schemeClr val="accent1">
                <a:tint val="60000"/>
                <a:hueOff val="0"/>
                <a:satOff val="0"/>
                <a:lumOff val="0"/>
                <a:alphaOff val="0"/>
                <a:shade val="51000"/>
                <a:satMod val="130000"/>
              </a:schemeClr>
            </a:gs>
            <a:gs pos="80000">
              <a:schemeClr val="accent1">
                <a:tint val="60000"/>
                <a:hueOff val="0"/>
                <a:satOff val="0"/>
                <a:lumOff val="0"/>
                <a:alphaOff val="0"/>
                <a:shade val="93000"/>
                <a:satMod val="130000"/>
              </a:schemeClr>
            </a:gs>
            <a:gs pos="100000">
              <a:schemeClr val="accent1">
                <a:tint val="6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B040ECB5-6FCF-4172-AA9E-77A75C654384}">
      <dsp:nvSpPr>
        <dsp:cNvPr id="0" name=""/>
        <dsp:cNvSpPr/>
      </dsp:nvSpPr>
      <dsp:spPr>
        <a:xfrm>
          <a:off x="2880744" y="1677491"/>
          <a:ext cx="1658549" cy="659550"/>
        </a:xfrm>
        <a:prstGeom prst="roundRect">
          <a:avLst>
            <a:gd name="adj" fmla="val 16670"/>
          </a:avLst>
        </a:prstGeom>
        <a:gradFill rotWithShape="1">
          <a:gsLst>
            <a:gs pos="0">
              <a:srgbClr val="2286BD">
                <a:shade val="51000"/>
                <a:satMod val="130000"/>
              </a:srgbClr>
            </a:gs>
            <a:gs pos="80000">
              <a:srgbClr val="2286BD">
                <a:shade val="93000"/>
                <a:satMod val="130000"/>
              </a:srgbClr>
            </a:gs>
            <a:gs pos="100000">
              <a:srgbClr val="2286BD">
                <a:shade val="94000"/>
                <a:satMod val="135000"/>
              </a:srgbClr>
            </a:gs>
          </a:gsLst>
          <a:lin ang="16200000" scaled="0"/>
        </a:gradFill>
        <a:ln w="9525" cap="flat" cmpd="sng" algn="ctr">
          <a:solidFill>
            <a:srgbClr val="2286BD">
              <a:shade val="95000"/>
              <a:satMod val="105000"/>
            </a:srgbClr>
          </a:solidFill>
          <a:prstDash val="solid"/>
        </a:ln>
        <a:effectLst>
          <a:outerShdw blurRad="40000" dist="23000" dir="5400000" rotWithShape="0">
            <a:srgbClr val="000000">
              <a:alpha val="35000"/>
            </a:srgbClr>
          </a:outerShdw>
        </a:effectLst>
      </dsp:spPr>
      <dsp:style>
        <a:lnRef idx="1">
          <a:schemeClr val="accent2"/>
        </a:lnRef>
        <a:fillRef idx="3">
          <a:schemeClr val="accent2"/>
        </a:fillRef>
        <a:effectRef idx="2">
          <a:schemeClr val="accent2"/>
        </a:effectRef>
        <a:fontRef idx="minor">
          <a:schemeClr val="lt1"/>
        </a:fontRef>
      </dsp:style>
      <dsp:txBody>
        <a:bodyPr spcFirstLastPara="0" vert="horz" wrap="square" lIns="36195" tIns="24130" rIns="36195" bIns="24130" numCol="1" spcCol="1270" anchor="ctr" anchorCtr="0">
          <a:noAutofit/>
        </a:bodyPr>
        <a:lstStyle/>
        <a:p>
          <a:pPr lvl="0" algn="ctr" defTabSz="844550">
            <a:lnSpc>
              <a:spcPct val="90000"/>
            </a:lnSpc>
            <a:spcBef>
              <a:spcPct val="0"/>
            </a:spcBef>
            <a:spcAft>
              <a:spcPct val="35000"/>
            </a:spcAft>
          </a:pPr>
          <a:r>
            <a:rPr lang="zh-CN" altLang="en-US" sz="1900" kern="1200" dirty="0" smtClean="0">
              <a:solidFill>
                <a:srgbClr val="FFFFFF"/>
              </a:solidFill>
              <a:latin typeface="微软雅黑" pitchFamily="34" charset="-122"/>
              <a:ea typeface="微软雅黑" pitchFamily="34" charset="-122"/>
              <a:cs typeface="+mn-cs"/>
            </a:rPr>
            <a:t>系统框架设计</a:t>
          </a:r>
          <a:endParaRPr lang="zh-CN" altLang="en-US" sz="1900" kern="1200" dirty="0">
            <a:solidFill>
              <a:srgbClr val="FFFFFF"/>
            </a:solidFill>
            <a:latin typeface="微软雅黑" pitchFamily="34" charset="-122"/>
            <a:ea typeface="微软雅黑" pitchFamily="34" charset="-122"/>
            <a:cs typeface="+mn-cs"/>
          </a:endParaRPr>
        </a:p>
      </dsp:txBody>
      <dsp:txXfrm>
        <a:off x="2912946" y="1709693"/>
        <a:ext cx="1594145" cy="595146"/>
      </dsp:txXfrm>
    </dsp:sp>
    <dsp:sp modelId="{22DB090E-554E-409F-B69A-E78FFAA72E6D}">
      <dsp:nvSpPr>
        <dsp:cNvPr id="0" name=""/>
        <dsp:cNvSpPr/>
      </dsp:nvSpPr>
      <dsp:spPr>
        <a:xfrm>
          <a:off x="5109927" y="934142"/>
          <a:ext cx="2519630" cy="2236511"/>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E2CA2213-35BD-4785-BE23-586B76980845}">
      <dsp:nvSpPr>
        <dsp:cNvPr id="0" name=""/>
        <dsp:cNvSpPr/>
      </dsp:nvSpPr>
      <dsp:spPr>
        <a:xfrm>
          <a:off x="5936872" y="2654565"/>
          <a:ext cx="1658549" cy="659550"/>
        </a:xfrm>
        <a:prstGeom prst="roundRect">
          <a:avLst>
            <a:gd name="adj" fmla="val 16670"/>
          </a:avLst>
        </a:prstGeom>
        <a:gradFill rotWithShape="1">
          <a:gsLst>
            <a:gs pos="0">
              <a:srgbClr val="2286BD">
                <a:shade val="51000"/>
                <a:satMod val="130000"/>
              </a:srgbClr>
            </a:gs>
            <a:gs pos="80000">
              <a:srgbClr val="2286BD">
                <a:shade val="93000"/>
                <a:satMod val="130000"/>
              </a:srgbClr>
            </a:gs>
            <a:gs pos="100000">
              <a:srgbClr val="2286BD">
                <a:shade val="94000"/>
                <a:satMod val="135000"/>
              </a:srgbClr>
            </a:gs>
          </a:gsLst>
          <a:lin ang="16200000" scaled="0"/>
        </a:gradFill>
        <a:ln w="9525" cap="flat" cmpd="sng" algn="ctr">
          <a:solidFill>
            <a:srgbClr val="2286BD">
              <a:shade val="95000"/>
              <a:satMod val="105000"/>
            </a:srgbClr>
          </a:solidFill>
          <a:prstDash val="solid"/>
        </a:ln>
        <a:effectLst>
          <a:outerShdw blurRad="40000" dist="23000" dir="5400000" rotWithShape="0">
            <a:srgbClr val="000000">
              <a:alpha val="35000"/>
            </a:srgbClr>
          </a:outerShdw>
        </a:effectLst>
      </dsp:spPr>
      <dsp:style>
        <a:lnRef idx="1">
          <a:schemeClr val="accent2"/>
        </a:lnRef>
        <a:fillRef idx="3">
          <a:schemeClr val="accent2"/>
        </a:fillRef>
        <a:effectRef idx="2">
          <a:schemeClr val="accent2"/>
        </a:effectRef>
        <a:fontRef idx="minor">
          <a:schemeClr val="lt1"/>
        </a:fontRef>
      </dsp:style>
      <dsp:txBody>
        <a:bodyPr spcFirstLastPara="0" vert="horz" wrap="square" lIns="36195" tIns="24130" rIns="36195" bIns="24130" numCol="1" spcCol="1270" anchor="ctr" anchorCtr="0">
          <a:noAutofit/>
        </a:bodyPr>
        <a:lstStyle/>
        <a:p>
          <a:pPr lvl="0" algn="ctr" defTabSz="844550">
            <a:lnSpc>
              <a:spcPct val="90000"/>
            </a:lnSpc>
            <a:spcBef>
              <a:spcPct val="0"/>
            </a:spcBef>
            <a:spcAft>
              <a:spcPct val="35000"/>
            </a:spcAft>
          </a:pPr>
          <a:r>
            <a:rPr lang="zh-CN" altLang="en-US" sz="1900" kern="1200" dirty="0" smtClean="0">
              <a:solidFill>
                <a:srgbClr val="FFFFFF"/>
              </a:solidFill>
              <a:latin typeface="微软雅黑" pitchFamily="34" charset="-122"/>
              <a:ea typeface="微软雅黑" pitchFamily="34" charset="-122"/>
              <a:cs typeface="+mn-cs"/>
            </a:rPr>
            <a:t>系统框架实现</a:t>
          </a:r>
          <a:endParaRPr lang="zh-CN" altLang="en-US" sz="1900" kern="1200" dirty="0">
            <a:solidFill>
              <a:srgbClr val="FFFFFF"/>
            </a:solidFill>
            <a:latin typeface="微软雅黑" pitchFamily="34" charset="-122"/>
            <a:ea typeface="微软雅黑" pitchFamily="34" charset="-122"/>
            <a:cs typeface="+mn-cs"/>
          </a:endParaRPr>
        </a:p>
      </dsp:txBody>
      <dsp:txXfrm>
        <a:off x="5969074" y="2686767"/>
        <a:ext cx="1594145" cy="59514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7991CD0-0D87-46BE-91B8-968D1C9F2A0C}">
      <dsp:nvSpPr>
        <dsp:cNvPr id="0" name=""/>
        <dsp:cNvSpPr/>
      </dsp:nvSpPr>
      <dsp:spPr>
        <a:xfrm rot="5400000">
          <a:off x="4153241" y="-1557744"/>
          <a:ext cx="801089" cy="4285916"/>
        </a:xfrm>
        <a:prstGeom prst="round2SameRect">
          <a:avLst/>
        </a:prstGeom>
        <a:solidFill>
          <a:srgbClr val="37A3D1">
            <a:alpha val="90000"/>
            <a:tint val="40000"/>
            <a:hueOff val="0"/>
            <a:satOff val="0"/>
            <a:lumOff val="0"/>
            <a:alphaOff val="0"/>
          </a:srgbClr>
        </a:solidFill>
        <a:ln w="9525" cap="flat" cmpd="sng" algn="ctr">
          <a:solidFill>
            <a:srgbClr val="37A3D1">
              <a:alpha val="90000"/>
              <a:tint val="40000"/>
              <a:hueOff val="0"/>
              <a:satOff val="0"/>
              <a:lumOff val="0"/>
              <a:alphaOff val="0"/>
            </a:srgb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9530" tIns="24765" rIns="49530" bIns="24765" numCol="1" spcCol="1270" anchor="ctr" anchorCtr="0">
          <a:noAutofit/>
        </a:bodyPr>
        <a:lstStyle/>
        <a:p>
          <a:pPr marL="114300" lvl="1" indent="-114300" algn="l" defTabSz="577850">
            <a:lnSpc>
              <a:spcPct val="90000"/>
            </a:lnSpc>
            <a:spcBef>
              <a:spcPct val="0"/>
            </a:spcBef>
            <a:spcAft>
              <a:spcPct val="15000"/>
            </a:spcAft>
            <a:buChar char="••"/>
          </a:pPr>
          <a:r>
            <a:rPr lang="zh-CN" altLang="en-US" sz="1300" kern="1200" dirty="0" smtClean="0">
              <a:solidFill>
                <a:srgbClr val="000000">
                  <a:hueOff val="0"/>
                  <a:satOff val="0"/>
                  <a:lumOff val="0"/>
                  <a:alphaOff val="0"/>
                </a:srgbClr>
              </a:solidFill>
              <a:latin typeface="华文中宋" pitchFamily="2" charset="-122"/>
              <a:ea typeface="华文中宋" pitchFamily="2" charset="-122"/>
              <a:cs typeface="+mn-cs"/>
            </a:rPr>
            <a:t>不需要固定的表格模式，</a:t>
          </a:r>
          <a:r>
            <a:rPr lang="zh-CN" altLang="en-US" sz="1300" kern="1200" dirty="0" smtClean="0">
              <a:solidFill>
                <a:srgbClr val="000000">
                  <a:hueOff val="0"/>
                  <a:satOff val="0"/>
                  <a:lumOff val="0"/>
                  <a:alphaOff val="0"/>
                </a:srgbClr>
              </a:solidFill>
              <a:latin typeface="华文中宋" pitchFamily="2" charset="-122"/>
              <a:ea typeface="华文中宋" pitchFamily="2" charset="-122"/>
              <a:cs typeface="+mn-cs"/>
            </a:rPr>
            <a:t>适合复杂的</a:t>
          </a:r>
          <a:r>
            <a:rPr lang="zh-CN" altLang="en-US" sz="1300" kern="1200" dirty="0" smtClean="0">
              <a:solidFill>
                <a:srgbClr val="000000">
                  <a:hueOff val="0"/>
                  <a:satOff val="0"/>
                  <a:lumOff val="0"/>
                  <a:alphaOff val="0"/>
                </a:srgbClr>
              </a:solidFill>
              <a:latin typeface="华文中宋" pitchFamily="2" charset="-122"/>
              <a:ea typeface="华文中宋" pitchFamily="2" charset="-122"/>
              <a:cs typeface="+mn-cs"/>
            </a:rPr>
            <a:t>数据结构</a:t>
          </a:r>
          <a:endParaRPr lang="zh-CN" altLang="en-US" sz="1300" kern="1200" dirty="0">
            <a:solidFill>
              <a:srgbClr val="000000">
                <a:hueOff val="0"/>
                <a:satOff val="0"/>
                <a:lumOff val="0"/>
                <a:alphaOff val="0"/>
              </a:srgbClr>
            </a:solidFill>
            <a:latin typeface="华文中宋" pitchFamily="2" charset="-122"/>
            <a:ea typeface="华文中宋" pitchFamily="2" charset="-122"/>
            <a:cs typeface="+mn-cs"/>
          </a:endParaRPr>
        </a:p>
        <a:p>
          <a:pPr marL="114300" lvl="1" indent="-114300" algn="l" defTabSz="577850">
            <a:lnSpc>
              <a:spcPct val="90000"/>
            </a:lnSpc>
            <a:spcBef>
              <a:spcPct val="0"/>
            </a:spcBef>
            <a:spcAft>
              <a:spcPct val="15000"/>
            </a:spcAft>
            <a:buChar char="••"/>
          </a:pPr>
          <a:r>
            <a:rPr lang="zh-CN" altLang="en-US" sz="1300" kern="1200" dirty="0" smtClean="0">
              <a:solidFill>
                <a:srgbClr val="000000">
                  <a:hueOff val="0"/>
                  <a:satOff val="0"/>
                  <a:lumOff val="0"/>
                  <a:alphaOff val="0"/>
                </a:srgbClr>
              </a:solidFill>
              <a:latin typeface="华文中宋" pitchFamily="2" charset="-122"/>
              <a:ea typeface="华文中宋" pitchFamily="2" charset="-122"/>
              <a:cs typeface="+mn-cs"/>
            </a:rPr>
            <a:t>分布式设计，具有良好水平扩展性，满足数据高速增长</a:t>
          </a:r>
          <a:endParaRPr lang="zh-CN" altLang="en-US" sz="1300" kern="1200" dirty="0">
            <a:solidFill>
              <a:srgbClr val="000000">
                <a:hueOff val="0"/>
                <a:satOff val="0"/>
                <a:lumOff val="0"/>
                <a:alphaOff val="0"/>
              </a:srgbClr>
            </a:solidFill>
            <a:latin typeface="华文中宋" pitchFamily="2" charset="-122"/>
            <a:ea typeface="华文中宋" pitchFamily="2" charset="-122"/>
            <a:cs typeface="+mn-cs"/>
          </a:endParaRPr>
        </a:p>
      </dsp:txBody>
      <dsp:txXfrm rot="-5400000">
        <a:off x="2410828" y="223775"/>
        <a:ext cx="4246810" cy="722877"/>
      </dsp:txXfrm>
    </dsp:sp>
    <dsp:sp modelId="{522AA298-B205-4F93-B3DE-FC511C718BE6}">
      <dsp:nvSpPr>
        <dsp:cNvPr id="0" name=""/>
        <dsp:cNvSpPr/>
      </dsp:nvSpPr>
      <dsp:spPr>
        <a:xfrm>
          <a:off x="0" y="0"/>
          <a:ext cx="2410828" cy="1070822"/>
        </a:xfrm>
        <a:prstGeom prst="roundRect">
          <a:avLst/>
        </a:prstGeom>
        <a:gradFill rotWithShape="1">
          <a:gsLst>
            <a:gs pos="0">
              <a:srgbClr val="2286BD">
                <a:shade val="51000"/>
                <a:satMod val="130000"/>
              </a:srgbClr>
            </a:gs>
            <a:gs pos="80000">
              <a:srgbClr val="2286BD">
                <a:shade val="93000"/>
                <a:satMod val="130000"/>
              </a:srgbClr>
            </a:gs>
            <a:gs pos="100000">
              <a:srgbClr val="2286BD">
                <a:shade val="94000"/>
                <a:satMod val="135000"/>
              </a:srgbClr>
            </a:gs>
          </a:gsLst>
          <a:lin ang="16200000" scaled="0"/>
        </a:gradFill>
        <a:ln w="9525" cap="flat" cmpd="sng" algn="ctr">
          <a:solidFill>
            <a:srgbClr val="2286BD">
              <a:shade val="95000"/>
              <a:satMod val="105000"/>
            </a:srgbClr>
          </a:solidFill>
          <a:prstDash val="solid"/>
        </a:ln>
        <a:effectLst>
          <a:outerShdw blurRad="40000" dist="23000" dir="5400000" rotWithShape="0">
            <a:srgbClr val="000000">
              <a:alpha val="35000"/>
            </a:srgbClr>
          </a:outerShdw>
        </a:effectLst>
      </dsp:spPr>
      <dsp:style>
        <a:lnRef idx="1">
          <a:schemeClr val="accent2"/>
        </a:lnRef>
        <a:fillRef idx="3">
          <a:schemeClr val="accent2"/>
        </a:fillRef>
        <a:effectRef idx="2">
          <a:schemeClr val="accent2"/>
        </a:effectRef>
        <a:fontRef idx="minor">
          <a:schemeClr val="lt1"/>
        </a:fontRef>
      </dsp:style>
      <dsp:txBody>
        <a:bodyPr spcFirstLastPara="0" vert="horz" wrap="square" lIns="171450" tIns="85725" rIns="171450" bIns="85725" numCol="1" spcCol="1270" anchor="ctr" anchorCtr="0">
          <a:noAutofit/>
        </a:bodyPr>
        <a:lstStyle/>
        <a:p>
          <a:pPr lvl="0" algn="ctr" defTabSz="2000250">
            <a:lnSpc>
              <a:spcPct val="90000"/>
            </a:lnSpc>
            <a:spcBef>
              <a:spcPct val="0"/>
            </a:spcBef>
            <a:spcAft>
              <a:spcPct val="35000"/>
            </a:spcAft>
          </a:pPr>
          <a:endParaRPr lang="zh-CN" altLang="en-US" sz="4500" kern="1200" dirty="0">
            <a:solidFill>
              <a:srgbClr val="FFFFFF"/>
            </a:solidFill>
            <a:latin typeface="华文中宋" pitchFamily="2" charset="-122"/>
            <a:ea typeface="华文中宋" pitchFamily="2" charset="-122"/>
            <a:cs typeface="+mn-cs"/>
          </a:endParaRPr>
        </a:p>
      </dsp:txBody>
      <dsp:txXfrm>
        <a:off x="52273" y="52273"/>
        <a:ext cx="2306282" cy="96627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7991CD0-0D87-46BE-91B8-968D1C9F2A0C}">
      <dsp:nvSpPr>
        <dsp:cNvPr id="0" name=""/>
        <dsp:cNvSpPr/>
      </dsp:nvSpPr>
      <dsp:spPr>
        <a:xfrm rot="5400000">
          <a:off x="4153241" y="-1557744"/>
          <a:ext cx="801089" cy="4285916"/>
        </a:xfrm>
        <a:prstGeom prst="round2SameRect">
          <a:avLst/>
        </a:prstGeom>
        <a:solidFill>
          <a:srgbClr val="37A3D1">
            <a:alpha val="90000"/>
            <a:tint val="40000"/>
            <a:hueOff val="0"/>
            <a:satOff val="0"/>
            <a:lumOff val="0"/>
            <a:alphaOff val="0"/>
          </a:srgbClr>
        </a:solidFill>
        <a:ln w="9525" cap="flat" cmpd="sng" algn="ctr">
          <a:solidFill>
            <a:srgbClr val="37A3D1">
              <a:alpha val="90000"/>
              <a:tint val="40000"/>
              <a:hueOff val="0"/>
              <a:satOff val="0"/>
              <a:lumOff val="0"/>
              <a:alphaOff val="0"/>
            </a:srgb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5720" tIns="22860" rIns="45720" bIns="22860" numCol="1" spcCol="1270" anchor="ctr" anchorCtr="0">
          <a:noAutofit/>
        </a:bodyPr>
        <a:lstStyle/>
        <a:p>
          <a:pPr marL="114300" lvl="1" indent="-114300" algn="l" defTabSz="533400">
            <a:lnSpc>
              <a:spcPct val="90000"/>
            </a:lnSpc>
            <a:spcBef>
              <a:spcPct val="0"/>
            </a:spcBef>
            <a:spcAft>
              <a:spcPct val="15000"/>
            </a:spcAft>
            <a:buChar char="••"/>
          </a:pPr>
          <a:r>
            <a:rPr lang="zh-CN" altLang="en-US" sz="1200" kern="1200" dirty="0" smtClean="0">
              <a:solidFill>
                <a:srgbClr val="000000">
                  <a:hueOff val="0"/>
                  <a:satOff val="0"/>
                  <a:lumOff val="0"/>
                  <a:alphaOff val="0"/>
                </a:srgbClr>
              </a:solidFill>
              <a:latin typeface="华文中宋" pitchFamily="2" charset="-122"/>
              <a:ea typeface="华文中宋" pitchFamily="2" charset="-122"/>
              <a:cs typeface="+mn-cs"/>
            </a:rPr>
            <a:t>数据模式固定，非典型的关系型数据的存储和管理的效率低</a:t>
          </a:r>
          <a:endParaRPr lang="zh-CN" altLang="en-US" sz="1200" kern="1200" dirty="0">
            <a:solidFill>
              <a:srgbClr val="000000">
                <a:hueOff val="0"/>
                <a:satOff val="0"/>
                <a:lumOff val="0"/>
                <a:alphaOff val="0"/>
              </a:srgbClr>
            </a:solidFill>
            <a:latin typeface="华文中宋" pitchFamily="2" charset="-122"/>
            <a:ea typeface="华文中宋" pitchFamily="2" charset="-122"/>
            <a:cs typeface="+mn-cs"/>
          </a:endParaRPr>
        </a:p>
        <a:p>
          <a:pPr marL="114300" lvl="1" indent="-114300" algn="l" defTabSz="533400">
            <a:lnSpc>
              <a:spcPct val="90000"/>
            </a:lnSpc>
            <a:spcBef>
              <a:spcPct val="0"/>
            </a:spcBef>
            <a:spcAft>
              <a:spcPct val="15000"/>
            </a:spcAft>
            <a:buChar char="••"/>
          </a:pPr>
          <a:r>
            <a:rPr lang="zh-CN" altLang="en-US" sz="1200" kern="1200" dirty="0" smtClean="0">
              <a:solidFill>
                <a:srgbClr val="000000">
                  <a:hueOff val="0"/>
                  <a:satOff val="0"/>
                  <a:lumOff val="0"/>
                  <a:alphaOff val="0"/>
                </a:srgbClr>
              </a:solidFill>
              <a:latin typeface="华文中宋" pitchFamily="2" charset="-122"/>
              <a:ea typeface="华文中宋" pitchFamily="2" charset="-122"/>
              <a:cs typeface="+mn-cs"/>
            </a:rPr>
            <a:t>在海量数据的存储和访问以及数据库的可扩展性上存在瓶颈</a:t>
          </a:r>
          <a:endParaRPr lang="zh-CN" altLang="en-US" sz="1200" kern="1200" dirty="0">
            <a:solidFill>
              <a:srgbClr val="000000">
                <a:hueOff val="0"/>
                <a:satOff val="0"/>
                <a:lumOff val="0"/>
                <a:alphaOff val="0"/>
              </a:srgbClr>
            </a:solidFill>
            <a:latin typeface="华文中宋" pitchFamily="2" charset="-122"/>
            <a:ea typeface="华文中宋" pitchFamily="2" charset="-122"/>
            <a:cs typeface="+mn-cs"/>
          </a:endParaRPr>
        </a:p>
      </dsp:txBody>
      <dsp:txXfrm rot="-5400000">
        <a:off x="2410828" y="223775"/>
        <a:ext cx="4246810" cy="722877"/>
      </dsp:txXfrm>
    </dsp:sp>
    <dsp:sp modelId="{522AA298-B205-4F93-B3DE-FC511C718BE6}">
      <dsp:nvSpPr>
        <dsp:cNvPr id="0" name=""/>
        <dsp:cNvSpPr/>
      </dsp:nvSpPr>
      <dsp:spPr>
        <a:xfrm>
          <a:off x="0" y="0"/>
          <a:ext cx="2410828" cy="1070822"/>
        </a:xfrm>
        <a:prstGeom prst="roundRect">
          <a:avLst/>
        </a:prstGeom>
        <a:gradFill rotWithShape="1">
          <a:gsLst>
            <a:gs pos="0">
              <a:srgbClr val="2286BD">
                <a:shade val="51000"/>
                <a:satMod val="130000"/>
              </a:srgbClr>
            </a:gs>
            <a:gs pos="80000">
              <a:srgbClr val="2286BD">
                <a:shade val="93000"/>
                <a:satMod val="130000"/>
              </a:srgbClr>
            </a:gs>
            <a:gs pos="100000">
              <a:srgbClr val="2286BD">
                <a:shade val="94000"/>
                <a:satMod val="135000"/>
              </a:srgbClr>
            </a:gs>
          </a:gsLst>
          <a:lin ang="16200000" scaled="0"/>
        </a:gradFill>
        <a:ln w="9525" cap="flat" cmpd="sng" algn="ctr">
          <a:solidFill>
            <a:srgbClr val="2286BD">
              <a:shade val="95000"/>
              <a:satMod val="105000"/>
            </a:srgbClr>
          </a:solidFill>
          <a:prstDash val="solid"/>
        </a:ln>
        <a:effectLst>
          <a:outerShdw blurRad="40000" dist="23000" dir="5400000" rotWithShape="0">
            <a:srgbClr val="000000">
              <a:alpha val="35000"/>
            </a:srgbClr>
          </a:outerShdw>
        </a:effectLst>
      </dsp:spPr>
      <dsp:style>
        <a:lnRef idx="1">
          <a:schemeClr val="accent2"/>
        </a:lnRef>
        <a:fillRef idx="3">
          <a:schemeClr val="accent2"/>
        </a:fillRef>
        <a:effectRef idx="2">
          <a:schemeClr val="accent2"/>
        </a:effectRef>
        <a:fontRef idx="minor">
          <a:schemeClr val="lt1"/>
        </a:fontRef>
      </dsp:style>
      <dsp:txBody>
        <a:bodyPr spcFirstLastPara="0" vert="horz" wrap="square" lIns="171450" tIns="85725" rIns="171450" bIns="85725" numCol="1" spcCol="1270" anchor="ctr" anchorCtr="0">
          <a:noAutofit/>
        </a:bodyPr>
        <a:lstStyle/>
        <a:p>
          <a:pPr lvl="0" algn="ctr" defTabSz="2000250">
            <a:lnSpc>
              <a:spcPct val="90000"/>
            </a:lnSpc>
            <a:spcBef>
              <a:spcPct val="0"/>
            </a:spcBef>
            <a:spcAft>
              <a:spcPct val="35000"/>
            </a:spcAft>
          </a:pPr>
          <a:endParaRPr lang="zh-CN" altLang="en-US" sz="4500" kern="1200" dirty="0">
            <a:solidFill>
              <a:srgbClr val="FFFFFF"/>
            </a:solidFill>
            <a:latin typeface="华文中宋" pitchFamily="2" charset="-122"/>
            <a:ea typeface="华文中宋" pitchFamily="2" charset="-122"/>
            <a:cs typeface="+mn-cs"/>
          </a:endParaRPr>
        </a:p>
      </dsp:txBody>
      <dsp:txXfrm>
        <a:off x="52273" y="52273"/>
        <a:ext cx="2306282" cy="96627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E1840E-1A8A-46F4-AC3D-15C29641F8ED}">
      <dsp:nvSpPr>
        <dsp:cNvPr id="0" name=""/>
        <dsp:cNvSpPr/>
      </dsp:nvSpPr>
      <dsp:spPr>
        <a:xfrm rot="5400000">
          <a:off x="1308282" y="814194"/>
          <a:ext cx="720766" cy="820567"/>
        </a:xfrm>
        <a:prstGeom prst="bentUpArrow">
          <a:avLst>
            <a:gd name="adj1" fmla="val 32840"/>
            <a:gd name="adj2" fmla="val 25000"/>
            <a:gd name="adj3" fmla="val 35780"/>
          </a:avLst>
        </a:prstGeom>
        <a:solidFill>
          <a:srgbClr val="37A3D1">
            <a:tint val="50000"/>
            <a:hueOff val="0"/>
            <a:satOff val="0"/>
            <a:lumOff val="0"/>
            <a:alphaOff val="0"/>
          </a:srgb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7FCE8175-AD90-4594-9087-2698AFA655CC}">
      <dsp:nvSpPr>
        <dsp:cNvPr id="0" name=""/>
        <dsp:cNvSpPr/>
      </dsp:nvSpPr>
      <dsp:spPr>
        <a:xfrm>
          <a:off x="936106" y="0"/>
          <a:ext cx="1213346" cy="849303"/>
        </a:xfrm>
        <a:prstGeom prst="roundRect">
          <a:avLst>
            <a:gd name="adj" fmla="val 16670"/>
          </a:avLst>
        </a:prstGeom>
        <a:gradFill rotWithShape="1">
          <a:gsLst>
            <a:gs pos="0">
              <a:srgbClr val="2286BD">
                <a:shade val="51000"/>
                <a:satMod val="130000"/>
              </a:srgbClr>
            </a:gs>
            <a:gs pos="80000">
              <a:srgbClr val="2286BD">
                <a:shade val="93000"/>
                <a:satMod val="130000"/>
              </a:srgbClr>
            </a:gs>
            <a:gs pos="100000">
              <a:srgbClr val="2286BD">
                <a:shade val="94000"/>
                <a:satMod val="135000"/>
              </a:srgbClr>
            </a:gs>
          </a:gsLst>
          <a:lin ang="16200000" scaled="0"/>
        </a:gradFill>
        <a:ln w="9525" cap="flat" cmpd="sng" algn="ctr">
          <a:solidFill>
            <a:srgbClr val="2286BD">
              <a:shade val="95000"/>
              <a:satMod val="105000"/>
            </a:srgbClr>
          </a:solidFill>
          <a:prstDash val="solid"/>
        </a:ln>
        <a:effectLst>
          <a:outerShdw blurRad="40000" dist="23000" dir="5400000" rotWithShape="0">
            <a:srgbClr val="000000">
              <a:alpha val="35000"/>
            </a:srgbClr>
          </a:outerShdw>
        </a:effectLst>
      </dsp:spPr>
      <dsp:style>
        <a:lnRef idx="1">
          <a:schemeClr val="accent2"/>
        </a:lnRef>
        <a:fillRef idx="3">
          <a:schemeClr val="accent2"/>
        </a:fillRef>
        <a:effectRef idx="2">
          <a:schemeClr val="accent2"/>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zh-CN" altLang="en-US" sz="1600" kern="1200" dirty="0" smtClean="0">
              <a:solidFill>
                <a:srgbClr val="FFFFFF"/>
              </a:solidFill>
              <a:latin typeface="微软雅黑" pitchFamily="34" charset="-122"/>
              <a:ea typeface="微软雅黑" pitchFamily="34" charset="-122"/>
              <a:cs typeface="+mn-cs"/>
            </a:rPr>
            <a:t>推理服务建立</a:t>
          </a:r>
          <a:endParaRPr lang="zh-CN" altLang="en-US" sz="1600" kern="1200" dirty="0">
            <a:solidFill>
              <a:srgbClr val="FFFFFF"/>
            </a:solidFill>
            <a:latin typeface="微软雅黑" pitchFamily="34" charset="-122"/>
            <a:ea typeface="微软雅黑" pitchFamily="34" charset="-122"/>
            <a:cs typeface="+mn-cs"/>
          </a:endParaRPr>
        </a:p>
      </dsp:txBody>
      <dsp:txXfrm>
        <a:off x="977573" y="41467"/>
        <a:ext cx="1130412" cy="766369"/>
      </dsp:txXfrm>
    </dsp:sp>
    <dsp:sp modelId="{83ED8972-BB0A-4966-A0EC-47734B840FAF}">
      <dsp:nvSpPr>
        <dsp:cNvPr id="0" name=""/>
        <dsp:cNvSpPr/>
      </dsp:nvSpPr>
      <dsp:spPr>
        <a:xfrm>
          <a:off x="2115623" y="144016"/>
          <a:ext cx="1806756" cy="686444"/>
        </a:xfrm>
        <a:prstGeom prst="rect">
          <a:avLst/>
        </a:prstGeom>
        <a:noFill/>
        <a:ln>
          <a:noFill/>
        </a:ln>
        <a:effectLst/>
      </dsp:spPr>
      <dsp:style>
        <a:lnRef idx="0">
          <a:scrgbClr r="0" g="0" b="0"/>
        </a:lnRef>
        <a:fillRef idx="0">
          <a:scrgbClr r="0" g="0" b="0"/>
        </a:fillRef>
        <a:effectRef idx="0">
          <a:scrgbClr r="0" g="0" b="0"/>
        </a:effectRef>
        <a:fontRef idx="minor"/>
      </dsp:style>
    </dsp:sp>
    <dsp:sp modelId="{3186F851-348C-445C-A7C1-60374481713F}">
      <dsp:nvSpPr>
        <dsp:cNvPr id="0" name=""/>
        <dsp:cNvSpPr/>
      </dsp:nvSpPr>
      <dsp:spPr>
        <a:xfrm rot="5400000">
          <a:off x="2669577" y="1750301"/>
          <a:ext cx="720766" cy="820567"/>
        </a:xfrm>
        <a:prstGeom prst="bentUpArrow">
          <a:avLst>
            <a:gd name="adj1" fmla="val 32840"/>
            <a:gd name="adj2" fmla="val 25000"/>
            <a:gd name="adj3" fmla="val 35780"/>
          </a:avLst>
        </a:prstGeom>
        <a:solidFill>
          <a:srgbClr val="37A3D1">
            <a:tint val="50000"/>
            <a:hueOff val="0"/>
            <a:satOff val="0"/>
            <a:lumOff val="0"/>
            <a:alphaOff val="0"/>
          </a:srgb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6AA5658A-AFB2-412A-ACBC-5B6931C81FC7}">
      <dsp:nvSpPr>
        <dsp:cNvPr id="0" name=""/>
        <dsp:cNvSpPr/>
      </dsp:nvSpPr>
      <dsp:spPr>
        <a:xfrm>
          <a:off x="2079976" y="936107"/>
          <a:ext cx="1213346" cy="849303"/>
        </a:xfrm>
        <a:prstGeom prst="roundRect">
          <a:avLst>
            <a:gd name="adj" fmla="val 16670"/>
          </a:avLst>
        </a:prstGeom>
        <a:gradFill rotWithShape="1">
          <a:gsLst>
            <a:gs pos="0">
              <a:srgbClr val="2286BD">
                <a:shade val="51000"/>
                <a:satMod val="130000"/>
              </a:srgbClr>
            </a:gs>
            <a:gs pos="80000">
              <a:srgbClr val="2286BD">
                <a:shade val="93000"/>
                <a:satMod val="130000"/>
              </a:srgbClr>
            </a:gs>
            <a:gs pos="100000">
              <a:srgbClr val="2286BD">
                <a:shade val="94000"/>
                <a:satMod val="135000"/>
              </a:srgbClr>
            </a:gs>
          </a:gsLst>
          <a:lin ang="16200000" scaled="0"/>
        </a:gradFill>
        <a:ln w="9525" cap="flat" cmpd="sng" algn="ctr">
          <a:solidFill>
            <a:srgbClr val="2286BD">
              <a:shade val="95000"/>
              <a:satMod val="105000"/>
            </a:srgbClr>
          </a:solidFill>
          <a:prstDash val="solid"/>
        </a:ln>
        <a:effectLst>
          <a:outerShdw blurRad="40000" dist="23000" dir="5400000" rotWithShape="0">
            <a:srgbClr val="000000">
              <a:alpha val="35000"/>
            </a:srgbClr>
          </a:outerShdw>
        </a:effectLst>
      </dsp:spPr>
      <dsp:style>
        <a:lnRef idx="1">
          <a:schemeClr val="accent2"/>
        </a:lnRef>
        <a:fillRef idx="3">
          <a:schemeClr val="accent2"/>
        </a:fillRef>
        <a:effectRef idx="2">
          <a:schemeClr val="accent2"/>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zh-CN" altLang="en-US" sz="1600" kern="1200" dirty="0" smtClean="0">
              <a:solidFill>
                <a:srgbClr val="FFFFFF"/>
              </a:solidFill>
              <a:latin typeface="微软雅黑" pitchFamily="34" charset="-122"/>
              <a:ea typeface="微软雅黑" pitchFamily="34" charset="-122"/>
              <a:cs typeface="+mn-cs"/>
            </a:rPr>
            <a:t>数据模型设计</a:t>
          </a:r>
          <a:endParaRPr lang="zh-CN" altLang="en-US" sz="1600" kern="1200" dirty="0">
            <a:solidFill>
              <a:srgbClr val="FFFFFF"/>
            </a:solidFill>
            <a:latin typeface="微软雅黑" pitchFamily="34" charset="-122"/>
            <a:ea typeface="微软雅黑" pitchFamily="34" charset="-122"/>
            <a:cs typeface="+mn-cs"/>
          </a:endParaRPr>
        </a:p>
      </dsp:txBody>
      <dsp:txXfrm>
        <a:off x="2121443" y="977574"/>
        <a:ext cx="1130412" cy="766369"/>
      </dsp:txXfrm>
    </dsp:sp>
    <dsp:sp modelId="{D9CA3E82-EB84-4115-A7A9-D527477625FB}">
      <dsp:nvSpPr>
        <dsp:cNvPr id="0" name=""/>
        <dsp:cNvSpPr/>
      </dsp:nvSpPr>
      <dsp:spPr>
        <a:xfrm>
          <a:off x="3252172" y="1008112"/>
          <a:ext cx="2652483" cy="6864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ctr" anchorCtr="0">
          <a:noAutofit/>
        </a:bodyPr>
        <a:lstStyle/>
        <a:p>
          <a:pPr marL="114300" lvl="1" indent="-114300" algn="l" defTabSz="533400">
            <a:lnSpc>
              <a:spcPct val="90000"/>
            </a:lnSpc>
            <a:spcBef>
              <a:spcPct val="0"/>
            </a:spcBef>
            <a:spcAft>
              <a:spcPct val="15000"/>
            </a:spcAft>
            <a:buChar char="••"/>
          </a:pPr>
          <a:endParaRPr lang="zh-CN" altLang="en-US" sz="1200" kern="1200" dirty="0">
            <a:solidFill>
              <a:srgbClr val="000000">
                <a:hueOff val="0"/>
                <a:satOff val="0"/>
                <a:lumOff val="0"/>
                <a:alphaOff val="0"/>
              </a:srgbClr>
            </a:solidFill>
            <a:latin typeface="微软雅黑" pitchFamily="34" charset="-122"/>
            <a:ea typeface="微软雅黑" pitchFamily="34" charset="-122"/>
            <a:cs typeface="+mn-cs"/>
          </a:endParaRPr>
        </a:p>
      </dsp:txBody>
      <dsp:txXfrm>
        <a:off x="3252172" y="1008112"/>
        <a:ext cx="2652483" cy="686444"/>
      </dsp:txXfrm>
    </dsp:sp>
    <dsp:sp modelId="{447C0D53-E386-4FC1-8EC8-C74E0E1F7CC4}">
      <dsp:nvSpPr>
        <dsp:cNvPr id="0" name=""/>
        <dsp:cNvSpPr/>
      </dsp:nvSpPr>
      <dsp:spPr>
        <a:xfrm>
          <a:off x="3513738" y="1940057"/>
          <a:ext cx="1213346" cy="849303"/>
        </a:xfrm>
        <a:prstGeom prst="roundRect">
          <a:avLst>
            <a:gd name="adj" fmla="val 16670"/>
          </a:avLst>
        </a:prstGeom>
        <a:gradFill rotWithShape="1">
          <a:gsLst>
            <a:gs pos="0">
              <a:srgbClr val="2286BD">
                <a:shade val="51000"/>
                <a:satMod val="130000"/>
              </a:srgbClr>
            </a:gs>
            <a:gs pos="80000">
              <a:srgbClr val="2286BD">
                <a:shade val="93000"/>
                <a:satMod val="130000"/>
              </a:srgbClr>
            </a:gs>
            <a:gs pos="100000">
              <a:srgbClr val="2286BD">
                <a:shade val="94000"/>
                <a:satMod val="135000"/>
              </a:srgbClr>
            </a:gs>
          </a:gsLst>
          <a:lin ang="16200000" scaled="0"/>
        </a:gradFill>
        <a:ln w="9525" cap="flat" cmpd="sng" algn="ctr">
          <a:solidFill>
            <a:srgbClr val="2286BD">
              <a:shade val="95000"/>
              <a:satMod val="105000"/>
            </a:srgbClr>
          </a:solidFill>
          <a:prstDash val="solid"/>
        </a:ln>
        <a:effectLst>
          <a:outerShdw blurRad="40000" dist="23000" dir="5400000" rotWithShape="0">
            <a:srgbClr val="000000">
              <a:alpha val="35000"/>
            </a:srgbClr>
          </a:outerShdw>
        </a:effectLst>
      </dsp:spPr>
      <dsp:style>
        <a:lnRef idx="1">
          <a:schemeClr val="accent2"/>
        </a:lnRef>
        <a:fillRef idx="3">
          <a:schemeClr val="accent2"/>
        </a:fillRef>
        <a:effectRef idx="2">
          <a:schemeClr val="accent2"/>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zh-CN" altLang="en-US" sz="1600" kern="1200" dirty="0" smtClean="0">
              <a:solidFill>
                <a:srgbClr val="FFFFFF"/>
              </a:solidFill>
              <a:latin typeface="微软雅黑" pitchFamily="34" charset="-122"/>
              <a:ea typeface="微软雅黑" pitchFamily="34" charset="-122"/>
              <a:cs typeface="+mn-cs"/>
            </a:rPr>
            <a:t>问诊界面配置</a:t>
          </a:r>
          <a:endParaRPr lang="zh-CN" altLang="en-US" sz="1600" kern="1200" dirty="0">
            <a:solidFill>
              <a:srgbClr val="FFFFFF"/>
            </a:solidFill>
            <a:latin typeface="微软雅黑" pitchFamily="34" charset="-122"/>
            <a:ea typeface="微软雅黑" pitchFamily="34" charset="-122"/>
            <a:cs typeface="+mn-cs"/>
          </a:endParaRPr>
        </a:p>
      </dsp:txBody>
      <dsp:txXfrm>
        <a:off x="3555205" y="1981524"/>
        <a:ext cx="1130412" cy="76636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E1840E-1A8A-46F4-AC3D-15C29641F8ED}">
      <dsp:nvSpPr>
        <dsp:cNvPr id="0" name=""/>
        <dsp:cNvSpPr/>
      </dsp:nvSpPr>
      <dsp:spPr>
        <a:xfrm rot="5400000">
          <a:off x="1308282" y="814194"/>
          <a:ext cx="720766" cy="820567"/>
        </a:xfrm>
        <a:prstGeom prst="bentUpArrow">
          <a:avLst>
            <a:gd name="adj1" fmla="val 32840"/>
            <a:gd name="adj2" fmla="val 25000"/>
            <a:gd name="adj3" fmla="val 35780"/>
          </a:avLst>
        </a:prstGeom>
        <a:solidFill>
          <a:srgbClr val="37A3D1">
            <a:tint val="50000"/>
            <a:hueOff val="0"/>
            <a:satOff val="0"/>
            <a:lumOff val="0"/>
            <a:alphaOff val="0"/>
          </a:srgb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7FCE8175-AD90-4594-9087-2698AFA655CC}">
      <dsp:nvSpPr>
        <dsp:cNvPr id="0" name=""/>
        <dsp:cNvSpPr/>
      </dsp:nvSpPr>
      <dsp:spPr>
        <a:xfrm>
          <a:off x="848005" y="15981"/>
          <a:ext cx="1213346" cy="849303"/>
        </a:xfrm>
        <a:prstGeom prst="roundRect">
          <a:avLst>
            <a:gd name="adj" fmla="val 16670"/>
          </a:avLst>
        </a:prstGeom>
        <a:gradFill rotWithShape="1">
          <a:gsLst>
            <a:gs pos="0">
              <a:srgbClr val="2286BD">
                <a:shade val="51000"/>
                <a:satMod val="130000"/>
              </a:srgbClr>
            </a:gs>
            <a:gs pos="80000">
              <a:srgbClr val="2286BD">
                <a:shade val="93000"/>
                <a:satMod val="130000"/>
              </a:srgbClr>
            </a:gs>
            <a:gs pos="100000">
              <a:srgbClr val="2286BD">
                <a:shade val="94000"/>
                <a:satMod val="135000"/>
              </a:srgbClr>
            </a:gs>
          </a:gsLst>
          <a:lin ang="16200000" scaled="0"/>
        </a:gradFill>
        <a:ln w="9525" cap="flat" cmpd="sng" algn="ctr">
          <a:solidFill>
            <a:srgbClr val="2286BD">
              <a:shade val="95000"/>
              <a:satMod val="105000"/>
            </a:srgbClr>
          </a:solidFill>
          <a:prstDash val="solid"/>
        </a:ln>
        <a:effectLst>
          <a:outerShdw blurRad="40000" dist="23000" dir="5400000" rotWithShape="0">
            <a:srgbClr val="000000">
              <a:alpha val="35000"/>
            </a:srgbClr>
          </a:outerShdw>
        </a:effectLst>
      </dsp:spPr>
      <dsp:style>
        <a:lnRef idx="1">
          <a:schemeClr val="accent2"/>
        </a:lnRef>
        <a:fillRef idx="3">
          <a:schemeClr val="accent2"/>
        </a:fillRef>
        <a:effectRef idx="2">
          <a:schemeClr val="accent2"/>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zh-CN" altLang="en-US" sz="1600" kern="1200" dirty="0" smtClean="0">
              <a:solidFill>
                <a:srgbClr val="FFFFFF"/>
              </a:solidFill>
              <a:latin typeface="微软雅黑" pitchFamily="34" charset="-122"/>
              <a:ea typeface="微软雅黑" pitchFamily="34" charset="-122"/>
              <a:cs typeface="+mn-cs"/>
            </a:rPr>
            <a:t>推理服务建立</a:t>
          </a:r>
          <a:endParaRPr lang="zh-CN" altLang="en-US" sz="1600" kern="1200" dirty="0">
            <a:solidFill>
              <a:srgbClr val="FFFFFF"/>
            </a:solidFill>
            <a:latin typeface="微软雅黑" pitchFamily="34" charset="-122"/>
            <a:ea typeface="微软雅黑" pitchFamily="34" charset="-122"/>
            <a:cs typeface="+mn-cs"/>
          </a:endParaRPr>
        </a:p>
      </dsp:txBody>
      <dsp:txXfrm>
        <a:off x="889472" y="57448"/>
        <a:ext cx="1130412" cy="766369"/>
      </dsp:txXfrm>
    </dsp:sp>
    <dsp:sp modelId="{83ED8972-BB0A-4966-A0EC-47734B840FAF}">
      <dsp:nvSpPr>
        <dsp:cNvPr id="0" name=""/>
        <dsp:cNvSpPr/>
      </dsp:nvSpPr>
      <dsp:spPr>
        <a:xfrm>
          <a:off x="2115623" y="144016"/>
          <a:ext cx="1806756" cy="686444"/>
        </a:xfrm>
        <a:prstGeom prst="rect">
          <a:avLst/>
        </a:prstGeom>
        <a:noFill/>
        <a:ln>
          <a:noFill/>
        </a:ln>
        <a:effectLst/>
      </dsp:spPr>
      <dsp:style>
        <a:lnRef idx="0">
          <a:scrgbClr r="0" g="0" b="0"/>
        </a:lnRef>
        <a:fillRef idx="0">
          <a:scrgbClr r="0" g="0" b="0"/>
        </a:fillRef>
        <a:effectRef idx="0">
          <a:scrgbClr r="0" g="0" b="0"/>
        </a:effectRef>
        <a:fontRef idx="minor"/>
      </dsp:style>
    </dsp:sp>
    <dsp:sp modelId="{3186F851-348C-445C-A7C1-60374481713F}">
      <dsp:nvSpPr>
        <dsp:cNvPr id="0" name=""/>
        <dsp:cNvSpPr/>
      </dsp:nvSpPr>
      <dsp:spPr>
        <a:xfrm rot="5400000">
          <a:off x="2669577" y="1750301"/>
          <a:ext cx="720766" cy="820567"/>
        </a:xfrm>
        <a:prstGeom prst="bentUpArrow">
          <a:avLst>
            <a:gd name="adj1" fmla="val 32840"/>
            <a:gd name="adj2" fmla="val 25000"/>
            <a:gd name="adj3" fmla="val 35780"/>
          </a:avLst>
        </a:prstGeom>
        <a:solidFill>
          <a:srgbClr val="37A3D1">
            <a:tint val="50000"/>
            <a:hueOff val="0"/>
            <a:satOff val="0"/>
            <a:lumOff val="0"/>
            <a:alphaOff val="0"/>
          </a:srgb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6AA5658A-AFB2-412A-ACBC-5B6931C81FC7}">
      <dsp:nvSpPr>
        <dsp:cNvPr id="0" name=""/>
        <dsp:cNvSpPr/>
      </dsp:nvSpPr>
      <dsp:spPr>
        <a:xfrm>
          <a:off x="2079976" y="936107"/>
          <a:ext cx="1213346" cy="849303"/>
        </a:xfrm>
        <a:prstGeom prst="roundRect">
          <a:avLst>
            <a:gd name="adj" fmla="val 16670"/>
          </a:avLst>
        </a:prstGeom>
        <a:gradFill rotWithShape="1">
          <a:gsLst>
            <a:gs pos="0">
              <a:srgbClr val="2286BD">
                <a:shade val="51000"/>
                <a:satMod val="130000"/>
              </a:srgbClr>
            </a:gs>
            <a:gs pos="80000">
              <a:srgbClr val="2286BD">
                <a:shade val="93000"/>
                <a:satMod val="130000"/>
              </a:srgbClr>
            </a:gs>
            <a:gs pos="100000">
              <a:srgbClr val="2286BD">
                <a:shade val="94000"/>
                <a:satMod val="135000"/>
              </a:srgbClr>
            </a:gs>
          </a:gsLst>
          <a:lin ang="16200000" scaled="0"/>
        </a:gradFill>
        <a:ln w="9525" cap="flat" cmpd="sng" algn="ctr">
          <a:solidFill>
            <a:srgbClr val="2286BD">
              <a:shade val="95000"/>
              <a:satMod val="105000"/>
            </a:srgbClr>
          </a:solidFill>
          <a:prstDash val="solid"/>
        </a:ln>
        <a:effectLst>
          <a:outerShdw blurRad="40000" dist="23000" dir="5400000" rotWithShape="0">
            <a:srgbClr val="000000">
              <a:alpha val="35000"/>
            </a:srgbClr>
          </a:outerShdw>
        </a:effectLst>
      </dsp:spPr>
      <dsp:style>
        <a:lnRef idx="1">
          <a:schemeClr val="accent2"/>
        </a:lnRef>
        <a:fillRef idx="3">
          <a:schemeClr val="accent2"/>
        </a:fillRef>
        <a:effectRef idx="2">
          <a:schemeClr val="accent2"/>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zh-CN" altLang="en-US" sz="1600" kern="1200" dirty="0" smtClean="0">
              <a:solidFill>
                <a:srgbClr val="FFFFFF"/>
              </a:solidFill>
              <a:latin typeface="微软雅黑" pitchFamily="34" charset="-122"/>
              <a:ea typeface="微软雅黑" pitchFamily="34" charset="-122"/>
              <a:cs typeface="+mn-cs"/>
            </a:rPr>
            <a:t>数据模型设计</a:t>
          </a:r>
          <a:endParaRPr lang="zh-CN" altLang="en-US" sz="1600" kern="1200" dirty="0">
            <a:solidFill>
              <a:srgbClr val="FFFFFF"/>
            </a:solidFill>
            <a:latin typeface="微软雅黑" pitchFamily="34" charset="-122"/>
            <a:ea typeface="微软雅黑" pitchFamily="34" charset="-122"/>
            <a:cs typeface="+mn-cs"/>
          </a:endParaRPr>
        </a:p>
      </dsp:txBody>
      <dsp:txXfrm>
        <a:off x="2121443" y="977574"/>
        <a:ext cx="1130412" cy="766369"/>
      </dsp:txXfrm>
    </dsp:sp>
    <dsp:sp modelId="{D9CA3E82-EB84-4115-A7A9-D527477625FB}">
      <dsp:nvSpPr>
        <dsp:cNvPr id="0" name=""/>
        <dsp:cNvSpPr/>
      </dsp:nvSpPr>
      <dsp:spPr>
        <a:xfrm>
          <a:off x="3252172" y="1008112"/>
          <a:ext cx="2652483" cy="6864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ctr" anchorCtr="0">
          <a:noAutofit/>
        </a:bodyPr>
        <a:lstStyle/>
        <a:p>
          <a:pPr marL="114300" lvl="1" indent="-114300" algn="l" defTabSz="533400">
            <a:lnSpc>
              <a:spcPct val="90000"/>
            </a:lnSpc>
            <a:spcBef>
              <a:spcPct val="0"/>
            </a:spcBef>
            <a:spcAft>
              <a:spcPct val="15000"/>
            </a:spcAft>
            <a:buChar char="••"/>
          </a:pPr>
          <a:endParaRPr lang="zh-CN" altLang="en-US" sz="1200" kern="1200" dirty="0">
            <a:solidFill>
              <a:srgbClr val="000000">
                <a:hueOff val="0"/>
                <a:satOff val="0"/>
                <a:lumOff val="0"/>
                <a:alphaOff val="0"/>
              </a:srgbClr>
            </a:solidFill>
            <a:latin typeface="微软雅黑" pitchFamily="34" charset="-122"/>
            <a:ea typeface="微软雅黑" pitchFamily="34" charset="-122"/>
            <a:cs typeface="+mn-cs"/>
          </a:endParaRPr>
        </a:p>
      </dsp:txBody>
      <dsp:txXfrm>
        <a:off x="3252172" y="1008112"/>
        <a:ext cx="2652483" cy="686444"/>
      </dsp:txXfrm>
    </dsp:sp>
    <dsp:sp modelId="{447C0D53-E386-4FC1-8EC8-C74E0E1F7CC4}">
      <dsp:nvSpPr>
        <dsp:cNvPr id="0" name=""/>
        <dsp:cNvSpPr/>
      </dsp:nvSpPr>
      <dsp:spPr>
        <a:xfrm>
          <a:off x="3513738" y="1940057"/>
          <a:ext cx="1213346" cy="849303"/>
        </a:xfrm>
        <a:prstGeom prst="roundRect">
          <a:avLst>
            <a:gd name="adj" fmla="val 16670"/>
          </a:avLst>
        </a:prstGeom>
        <a:gradFill rotWithShape="1">
          <a:gsLst>
            <a:gs pos="0">
              <a:srgbClr val="2286BD">
                <a:shade val="51000"/>
                <a:satMod val="130000"/>
              </a:srgbClr>
            </a:gs>
            <a:gs pos="80000">
              <a:srgbClr val="2286BD">
                <a:shade val="93000"/>
                <a:satMod val="130000"/>
              </a:srgbClr>
            </a:gs>
            <a:gs pos="100000">
              <a:srgbClr val="2286BD">
                <a:shade val="94000"/>
                <a:satMod val="135000"/>
              </a:srgbClr>
            </a:gs>
          </a:gsLst>
          <a:lin ang="16200000" scaled="0"/>
        </a:gradFill>
        <a:ln w="9525" cap="flat" cmpd="sng" algn="ctr">
          <a:solidFill>
            <a:srgbClr val="2286BD">
              <a:shade val="95000"/>
              <a:satMod val="105000"/>
            </a:srgbClr>
          </a:solidFill>
          <a:prstDash val="solid"/>
        </a:ln>
        <a:effectLst>
          <a:outerShdw blurRad="40000" dist="23000" dir="5400000" rotWithShape="0">
            <a:srgbClr val="000000">
              <a:alpha val="35000"/>
            </a:srgbClr>
          </a:outerShdw>
        </a:effectLst>
      </dsp:spPr>
      <dsp:style>
        <a:lnRef idx="1">
          <a:schemeClr val="accent2"/>
        </a:lnRef>
        <a:fillRef idx="3">
          <a:schemeClr val="accent2"/>
        </a:fillRef>
        <a:effectRef idx="2">
          <a:schemeClr val="accent2"/>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zh-CN" altLang="en-US" sz="1600" kern="1200" dirty="0" smtClean="0">
              <a:solidFill>
                <a:srgbClr val="FFFFFF"/>
              </a:solidFill>
              <a:latin typeface="微软雅黑" pitchFamily="34" charset="-122"/>
              <a:ea typeface="微软雅黑" pitchFamily="34" charset="-122"/>
              <a:cs typeface="+mn-cs"/>
            </a:rPr>
            <a:t>问诊界面配置</a:t>
          </a:r>
          <a:endParaRPr lang="zh-CN" altLang="en-US" sz="1600" kern="1200" dirty="0">
            <a:solidFill>
              <a:srgbClr val="FFFFFF"/>
            </a:solidFill>
            <a:latin typeface="微软雅黑" pitchFamily="34" charset="-122"/>
            <a:ea typeface="微软雅黑" pitchFamily="34" charset="-122"/>
            <a:cs typeface="+mn-cs"/>
          </a:endParaRPr>
        </a:p>
      </dsp:txBody>
      <dsp:txXfrm>
        <a:off x="3555205" y="1981524"/>
        <a:ext cx="1130412" cy="766369"/>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F1B752-78E5-4353-B550-04E276A60E8C}">
      <dsp:nvSpPr>
        <dsp:cNvPr id="0" name=""/>
        <dsp:cNvSpPr/>
      </dsp:nvSpPr>
      <dsp:spPr>
        <a:xfrm>
          <a:off x="614701" y="0"/>
          <a:ext cx="4298756" cy="3061017"/>
        </a:xfrm>
        <a:prstGeom prst="rightArrow">
          <a:avLst/>
        </a:prstGeom>
        <a:solidFill>
          <a:srgbClr val="8064A2">
            <a:tint val="40000"/>
            <a:hueOff val="0"/>
            <a:satOff val="0"/>
            <a:lumOff val="0"/>
            <a:alphaOff val="0"/>
          </a:srgbClr>
        </a:solidFill>
        <a:ln>
          <a:noFill/>
        </a:ln>
        <a:effectLst/>
      </dsp:spPr>
      <dsp:style>
        <a:lnRef idx="0">
          <a:scrgbClr r="0" g="0" b="0"/>
        </a:lnRef>
        <a:fillRef idx="1">
          <a:scrgbClr r="0" g="0" b="0"/>
        </a:fillRef>
        <a:effectRef idx="0">
          <a:scrgbClr r="0" g="0" b="0"/>
        </a:effectRef>
        <a:fontRef idx="minor"/>
      </dsp:style>
    </dsp:sp>
    <dsp:sp modelId="{207D15A2-AF95-44EF-AA73-8DFD3E93D4D0}">
      <dsp:nvSpPr>
        <dsp:cNvPr id="0" name=""/>
        <dsp:cNvSpPr/>
      </dsp:nvSpPr>
      <dsp:spPr>
        <a:xfrm>
          <a:off x="157357" y="918305"/>
          <a:ext cx="1517208" cy="1224406"/>
        </a:xfrm>
        <a:prstGeom prst="roundRect">
          <a:avLst/>
        </a:prstGeom>
        <a:solidFill>
          <a:srgbClr val="8064A2">
            <a:hueOff val="0"/>
            <a:satOff val="0"/>
            <a:lumOff val="0"/>
            <a:alphaOff val="0"/>
          </a:srgbClr>
        </a:solidFill>
        <a:ln w="25400" cap="flat" cmpd="sng" algn="ctr">
          <a:solidFill>
            <a:sysClr val="window" lastClr="C7EDCB">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4310" tIns="194310" rIns="194310" bIns="194310" numCol="1" spcCol="1270" anchor="ctr" anchorCtr="0">
          <a:noAutofit/>
        </a:bodyPr>
        <a:lstStyle/>
        <a:p>
          <a:pPr lvl="0" algn="ctr" defTabSz="2266950">
            <a:lnSpc>
              <a:spcPct val="90000"/>
            </a:lnSpc>
            <a:spcBef>
              <a:spcPct val="0"/>
            </a:spcBef>
            <a:spcAft>
              <a:spcPct val="35000"/>
            </a:spcAft>
          </a:pPr>
          <a:endParaRPr lang="zh-CN" altLang="en-US" sz="5100" kern="1200">
            <a:solidFill>
              <a:sysClr val="window" lastClr="C7EDCB"/>
            </a:solidFill>
            <a:latin typeface="Calibri"/>
            <a:ea typeface="宋体"/>
            <a:cs typeface="+mn-cs"/>
          </a:endParaRPr>
        </a:p>
      </dsp:txBody>
      <dsp:txXfrm>
        <a:off x="217128" y="978076"/>
        <a:ext cx="1397666" cy="1104864"/>
      </dsp:txXfrm>
    </dsp:sp>
    <dsp:sp modelId="{E3249015-0E52-4E9C-97E2-C31755DA7C84}">
      <dsp:nvSpPr>
        <dsp:cNvPr id="0" name=""/>
        <dsp:cNvSpPr/>
      </dsp:nvSpPr>
      <dsp:spPr>
        <a:xfrm>
          <a:off x="1927433" y="989528"/>
          <a:ext cx="1202493" cy="1081959"/>
        </a:xfrm>
        <a:prstGeom prst="roundRect">
          <a:avLst/>
        </a:prstGeom>
        <a:solidFill>
          <a:srgbClr val="8064A2">
            <a:hueOff val="-2232385"/>
            <a:satOff val="13449"/>
            <a:lumOff val="1078"/>
            <a:alphaOff val="0"/>
          </a:srgbClr>
        </a:solidFill>
        <a:ln w="25400" cap="flat" cmpd="sng" algn="ctr">
          <a:solidFill>
            <a:sysClr val="window" lastClr="C7EDCB">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1450" tIns="171450" rIns="171450" bIns="171450" numCol="1" spcCol="1270" anchor="ctr" anchorCtr="0">
          <a:noAutofit/>
        </a:bodyPr>
        <a:lstStyle/>
        <a:p>
          <a:pPr lvl="0" algn="ctr" defTabSz="2000250">
            <a:lnSpc>
              <a:spcPct val="90000"/>
            </a:lnSpc>
            <a:spcBef>
              <a:spcPct val="0"/>
            </a:spcBef>
            <a:spcAft>
              <a:spcPct val="35000"/>
            </a:spcAft>
          </a:pPr>
          <a:endParaRPr lang="zh-CN" altLang="en-US" sz="4500" kern="1200">
            <a:solidFill>
              <a:sysClr val="window" lastClr="C7EDCB"/>
            </a:solidFill>
            <a:latin typeface="Calibri"/>
            <a:ea typeface="宋体"/>
            <a:cs typeface="+mn-cs"/>
          </a:endParaRPr>
        </a:p>
      </dsp:txBody>
      <dsp:txXfrm>
        <a:off x="1980250" y="1042345"/>
        <a:ext cx="1096859" cy="976325"/>
      </dsp:txXfrm>
    </dsp:sp>
    <dsp:sp modelId="{B96F21A7-FF77-4091-8524-2D0FE362DC7E}">
      <dsp:nvSpPr>
        <dsp:cNvPr id="0" name=""/>
        <dsp:cNvSpPr/>
      </dsp:nvSpPr>
      <dsp:spPr>
        <a:xfrm>
          <a:off x="3382794" y="918305"/>
          <a:ext cx="1517208" cy="1224406"/>
        </a:xfrm>
        <a:prstGeom prst="roundRect">
          <a:avLst/>
        </a:prstGeom>
        <a:solidFill>
          <a:srgbClr val="8064A2">
            <a:hueOff val="-4464770"/>
            <a:satOff val="26899"/>
            <a:lumOff val="2156"/>
            <a:alphaOff val="0"/>
          </a:srgbClr>
        </a:solidFill>
        <a:ln w="25400" cap="flat" cmpd="sng" algn="ctr">
          <a:solidFill>
            <a:sysClr val="window" lastClr="C7EDCB">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4310" tIns="194310" rIns="194310" bIns="194310" numCol="1" spcCol="1270" anchor="ctr" anchorCtr="0">
          <a:noAutofit/>
        </a:bodyPr>
        <a:lstStyle/>
        <a:p>
          <a:pPr lvl="0" algn="ctr" defTabSz="2266950">
            <a:lnSpc>
              <a:spcPct val="90000"/>
            </a:lnSpc>
            <a:spcBef>
              <a:spcPct val="0"/>
            </a:spcBef>
            <a:spcAft>
              <a:spcPct val="35000"/>
            </a:spcAft>
          </a:pPr>
          <a:endParaRPr lang="zh-CN" altLang="en-US" sz="5100" kern="1200">
            <a:solidFill>
              <a:sysClr val="window" lastClr="C7EDCB"/>
            </a:solidFill>
            <a:latin typeface="Calibri"/>
            <a:ea typeface="宋体"/>
            <a:cs typeface="+mn-cs"/>
          </a:endParaRPr>
        </a:p>
      </dsp:txBody>
      <dsp:txXfrm>
        <a:off x="3442565" y="978076"/>
        <a:ext cx="1397666" cy="1104864"/>
      </dsp:txXfrm>
    </dsp:sp>
  </dsp:spTree>
</dsp:drawing>
</file>

<file path=ppt/diagrams/layout1.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53.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6.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6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76.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BEB92AA-D379-4FD2-B2BE-0106447557CB}" type="datetimeFigureOut">
              <a:rPr lang="zh-CN" altLang="en-US" smtClean="0"/>
              <a:t>2014/3/2</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9C9F8AD-38F6-4812-8E25-58A478D004CF}" type="slidenum">
              <a:rPr lang="zh-CN" altLang="en-US" smtClean="0"/>
              <a:t>‹#›</a:t>
            </a:fld>
            <a:endParaRPr lang="zh-CN" altLang="en-US"/>
          </a:p>
        </p:txBody>
      </p:sp>
    </p:spTree>
    <p:extLst>
      <p:ext uri="{BB962C8B-B14F-4D97-AF65-F5344CB8AC3E}">
        <p14:creationId xmlns:p14="http://schemas.microsoft.com/office/powerpoint/2010/main" val="12577307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各位老师同学，大家上午好。欢迎参加我的硕士学位论文答辩，我的论文题目是“面向社区的疾病诊断决策支持系统设计与开发”。</a:t>
            </a:r>
          </a:p>
          <a:p>
            <a:endParaRPr lang="zh-CN" altLang="en-US" dirty="0"/>
          </a:p>
        </p:txBody>
      </p:sp>
      <p:sp>
        <p:nvSpPr>
          <p:cNvPr id="4" name="灯片编号占位符 3"/>
          <p:cNvSpPr>
            <a:spLocks noGrp="1"/>
          </p:cNvSpPr>
          <p:nvPr>
            <p:ph type="sldNum" sz="quarter" idx="10"/>
          </p:nvPr>
        </p:nvSpPr>
        <p:spPr/>
        <p:txBody>
          <a:bodyPr/>
          <a:lstStyle/>
          <a:p>
            <a:fld id="{F9C9F8AD-38F6-4812-8E25-58A478D004CF}" type="slidenum">
              <a:rPr lang="zh-CN" altLang="en-US" smtClean="0"/>
              <a:t>1</a:t>
            </a:fld>
            <a:endParaRPr lang="zh-CN" altLang="en-US"/>
          </a:p>
        </p:txBody>
      </p:sp>
    </p:spTree>
    <p:extLst>
      <p:ext uri="{BB962C8B-B14F-4D97-AF65-F5344CB8AC3E}">
        <p14:creationId xmlns:p14="http://schemas.microsoft.com/office/powerpoint/2010/main" val="17038399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041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6042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hangingPunct="1"/>
            <a:fld id="{F2CB80B6-B549-44AB-BC02-9E2D8841C6C3}" type="slidenum">
              <a:rPr lang="zh-CN" altLang="en-US" smtClean="0">
                <a:solidFill>
                  <a:srgbClr val="000000"/>
                </a:solidFill>
                <a:latin typeface="Arial" charset="0"/>
              </a:rPr>
              <a:pPr eaLnBrk="1" hangingPunct="1"/>
              <a:t>10</a:t>
            </a:fld>
            <a:endParaRPr lang="en-US" altLang="zh-CN" smtClean="0">
              <a:solidFill>
                <a:srgbClr val="000000"/>
              </a:solidFill>
              <a:latin typeface="Arial" charset="0"/>
            </a:endParaRPr>
          </a:p>
        </p:txBody>
      </p:sp>
    </p:spTree>
    <p:extLst>
      <p:ext uri="{BB962C8B-B14F-4D97-AF65-F5344CB8AC3E}">
        <p14:creationId xmlns:p14="http://schemas.microsoft.com/office/powerpoint/2010/main" val="24138548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数据模式固定</a:t>
            </a:r>
            <a:r>
              <a:rPr lang="en-US" altLang="zh-CN" dirty="0" smtClean="0"/>
              <a:t>-----</a:t>
            </a:r>
            <a:r>
              <a:rPr lang="zh-CN" altLang="en-US" dirty="0" smtClean="0"/>
              <a:t>字段空缺，空间浪费  强事务性增加分片难度</a:t>
            </a:r>
            <a:r>
              <a:rPr lang="en-US" altLang="zh-CN" dirty="0" smtClean="0"/>
              <a:t>----</a:t>
            </a:r>
            <a:r>
              <a:rPr lang="zh-CN" altLang="en-US" dirty="0" smtClean="0"/>
              <a:t>水平扩展困难</a:t>
            </a:r>
          </a:p>
          <a:p>
            <a:r>
              <a:rPr lang="zh-CN" altLang="en-US" dirty="0" smtClean="0"/>
              <a:t>模式自由</a:t>
            </a:r>
            <a:r>
              <a:rPr lang="en-US" altLang="zh-CN" dirty="0" smtClean="0"/>
              <a:t>----</a:t>
            </a:r>
            <a:r>
              <a:rPr lang="zh-CN" altLang="en-US" dirty="0" smtClean="0"/>
              <a:t>适合复杂数据结构 分布式结构设计</a:t>
            </a:r>
            <a:r>
              <a:rPr lang="en-US" altLang="zh-CN" dirty="0" smtClean="0"/>
              <a:t>----</a:t>
            </a:r>
            <a:r>
              <a:rPr lang="zh-CN" altLang="en-US" dirty="0" smtClean="0"/>
              <a:t>良好的水平扩展性</a:t>
            </a:r>
            <a:endParaRPr lang="en-US" altLang="zh-CN" dirty="0" smtClean="0"/>
          </a:p>
          <a:p>
            <a:endParaRPr lang="zh-CN" altLang="en-US" dirty="0" smtClean="0"/>
          </a:p>
          <a:p>
            <a:endParaRPr lang="zh-CN" altLang="en-US" dirty="0" smtClean="0"/>
          </a:p>
          <a:p>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fld id="{F9C9F8AD-38F6-4812-8E25-58A478D004CF}" type="slidenum">
              <a:rPr lang="zh-CN" altLang="en-US" smtClean="0"/>
              <a:t>12</a:t>
            </a:fld>
            <a:endParaRPr lang="zh-CN" altLang="en-US"/>
          </a:p>
        </p:txBody>
      </p:sp>
    </p:spTree>
    <p:extLst>
      <p:ext uri="{BB962C8B-B14F-4D97-AF65-F5344CB8AC3E}">
        <p14:creationId xmlns:p14="http://schemas.microsoft.com/office/powerpoint/2010/main" val="35401346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smtClean="0"/>
          </a:p>
          <a:p>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fld id="{F9C9F8AD-38F6-4812-8E25-58A478D004CF}" type="slidenum">
              <a:rPr lang="zh-CN" altLang="en-US" smtClean="0"/>
              <a:t>13</a:t>
            </a:fld>
            <a:endParaRPr lang="zh-CN" altLang="en-US"/>
          </a:p>
        </p:txBody>
      </p:sp>
    </p:spTree>
    <p:extLst>
      <p:ext uri="{BB962C8B-B14F-4D97-AF65-F5344CB8AC3E}">
        <p14:creationId xmlns:p14="http://schemas.microsoft.com/office/powerpoint/2010/main" val="35401346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9C9F8AD-38F6-4812-8E25-58A478D004CF}" type="slidenum">
              <a:rPr lang="zh-CN" altLang="en-US" smtClean="0"/>
              <a:t>16</a:t>
            </a:fld>
            <a:endParaRPr lang="zh-CN" altLang="en-US"/>
          </a:p>
        </p:txBody>
      </p:sp>
    </p:spTree>
    <p:extLst>
      <p:ext uri="{BB962C8B-B14F-4D97-AF65-F5344CB8AC3E}">
        <p14:creationId xmlns:p14="http://schemas.microsoft.com/office/powerpoint/2010/main" val="25100355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在</a:t>
            </a:r>
            <a:r>
              <a:rPr lang="en-US" altLang="zh-CN" dirty="0" smtClean="0"/>
              <a:t>MVC</a:t>
            </a:r>
            <a:r>
              <a:rPr lang="zh-CN" altLang="en-US" dirty="0" smtClean="0"/>
              <a:t>设计模式中，模型响应用户请求并返回响应数据，视图负责格式化数据并把它们呈现给用户，业务逻辑和表示层分离</a:t>
            </a:r>
          </a:p>
          <a:p>
            <a:endParaRPr lang="en-US" altLang="zh-CN" dirty="0" smtClean="0"/>
          </a:p>
          <a:p>
            <a:r>
              <a:rPr lang="en-US" altLang="zh-CN" dirty="0" smtClean="0"/>
              <a:t>1.</a:t>
            </a:r>
            <a:r>
              <a:rPr lang="zh-CN" altLang="en-US" dirty="0" smtClean="0"/>
              <a:t>视图层 用</a:t>
            </a:r>
            <a:r>
              <a:rPr lang="en-US" altLang="zh-CN" dirty="0" smtClean="0"/>
              <a:t>HTML</a:t>
            </a:r>
            <a:r>
              <a:rPr lang="zh-CN" altLang="en-US" dirty="0" smtClean="0"/>
              <a:t>、</a:t>
            </a:r>
            <a:r>
              <a:rPr lang="en-US" altLang="zh-CN" dirty="0" err="1" smtClean="0"/>
              <a:t>javascript</a:t>
            </a:r>
            <a:r>
              <a:rPr lang="zh-CN" altLang="en-US" dirty="0" smtClean="0"/>
              <a:t>编写对应业务逻辑的网页界面。调用数据录入组件完成诊断流程子页面，并实现数据交互接口模块</a:t>
            </a:r>
          </a:p>
          <a:p>
            <a:r>
              <a:rPr lang="en-US" altLang="zh-CN" dirty="0" smtClean="0"/>
              <a:t>2.</a:t>
            </a:r>
            <a:r>
              <a:rPr lang="zh-CN" altLang="en-US" dirty="0" smtClean="0"/>
              <a:t>模型层 搭建</a:t>
            </a:r>
            <a:r>
              <a:rPr lang="en-US" altLang="zh-CN" dirty="0" err="1" smtClean="0"/>
              <a:t>MongoDB</a:t>
            </a:r>
            <a:r>
              <a:rPr lang="zh-CN" altLang="en-US" dirty="0" smtClean="0"/>
              <a:t>集群，利用</a:t>
            </a:r>
            <a:r>
              <a:rPr lang="en-US" altLang="zh-CN" dirty="0" err="1" smtClean="0"/>
              <a:t>Mongodb</a:t>
            </a:r>
            <a:r>
              <a:rPr lang="zh-CN" altLang="en-US" dirty="0" smtClean="0"/>
              <a:t>数据库驱动编写数据操作接口，实现数据的增删查改功能</a:t>
            </a:r>
          </a:p>
          <a:p>
            <a:r>
              <a:rPr lang="en-US" altLang="zh-CN" dirty="0" smtClean="0"/>
              <a:t>3.</a:t>
            </a:r>
            <a:r>
              <a:rPr lang="zh-CN" altLang="en-US" dirty="0" smtClean="0"/>
              <a:t>控制层 通过调用模型层的接口和推理引擎接口实现系统的新建病人信息、问诊流程、问诊信息保存、病人信息查询、问诊信息查询等业务逻辑</a:t>
            </a:r>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fld id="{F9C9F8AD-38F6-4812-8E25-58A478D004CF}" type="slidenum">
              <a:rPr lang="zh-CN" altLang="en-US" smtClean="0"/>
              <a:t>17</a:t>
            </a:fld>
            <a:endParaRPr lang="zh-CN" altLang="en-US"/>
          </a:p>
        </p:txBody>
      </p:sp>
    </p:spTree>
    <p:extLst>
      <p:ext uri="{BB962C8B-B14F-4D97-AF65-F5344CB8AC3E}">
        <p14:creationId xmlns:p14="http://schemas.microsoft.com/office/powerpoint/2010/main" val="33728999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041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6042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hangingPunct="1"/>
            <a:fld id="{F2CB80B6-B549-44AB-BC02-9E2D8841C6C3}" type="slidenum">
              <a:rPr lang="zh-CN" altLang="en-US" smtClean="0">
                <a:solidFill>
                  <a:srgbClr val="000000"/>
                </a:solidFill>
                <a:latin typeface="Arial" charset="0"/>
              </a:rPr>
              <a:pPr eaLnBrk="1" hangingPunct="1"/>
              <a:t>22</a:t>
            </a:fld>
            <a:endParaRPr lang="en-US" altLang="zh-CN" smtClean="0">
              <a:solidFill>
                <a:srgbClr val="000000"/>
              </a:solidFill>
              <a:latin typeface="Arial" charset="0"/>
            </a:endParaRPr>
          </a:p>
        </p:txBody>
      </p:sp>
    </p:spTree>
    <p:extLst>
      <p:ext uri="{BB962C8B-B14F-4D97-AF65-F5344CB8AC3E}">
        <p14:creationId xmlns:p14="http://schemas.microsoft.com/office/powerpoint/2010/main" val="31781761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9C9F8AD-38F6-4812-8E25-58A478D004CF}" type="slidenum">
              <a:rPr lang="zh-CN" altLang="en-US" smtClean="0"/>
              <a:t>26</a:t>
            </a:fld>
            <a:endParaRPr lang="zh-CN" altLang="en-US"/>
          </a:p>
        </p:txBody>
      </p:sp>
    </p:spTree>
    <p:extLst>
      <p:ext uri="{BB962C8B-B14F-4D97-AF65-F5344CB8AC3E}">
        <p14:creationId xmlns:p14="http://schemas.microsoft.com/office/powerpoint/2010/main" val="40882000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041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6042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hangingPunct="1"/>
            <a:fld id="{F2CB80B6-B549-44AB-BC02-9E2D8841C6C3}" type="slidenum">
              <a:rPr lang="zh-CN" altLang="en-US" smtClean="0">
                <a:solidFill>
                  <a:srgbClr val="000000"/>
                </a:solidFill>
                <a:latin typeface="Arial" charset="0"/>
              </a:rPr>
              <a:pPr eaLnBrk="1" hangingPunct="1"/>
              <a:t>28</a:t>
            </a:fld>
            <a:endParaRPr lang="en-US" altLang="zh-CN" smtClean="0">
              <a:solidFill>
                <a:srgbClr val="000000"/>
              </a:solidFill>
              <a:latin typeface="Arial" charset="0"/>
            </a:endParaRPr>
          </a:p>
        </p:txBody>
      </p:sp>
    </p:spTree>
    <p:extLst>
      <p:ext uri="{BB962C8B-B14F-4D97-AF65-F5344CB8AC3E}">
        <p14:creationId xmlns:p14="http://schemas.microsoft.com/office/powerpoint/2010/main" val="611302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随着人口老龄化程度的加剧，</a:t>
            </a:r>
            <a:r>
              <a:rPr lang="en-US" altLang="zh-CN" dirty="0" smtClean="0"/>
              <a:t>AD</a:t>
            </a:r>
            <a:r>
              <a:rPr lang="zh-CN" altLang="en-US" dirty="0" smtClean="0"/>
              <a:t>已经成为继心血管疾病、肿瘤和脑卒中之后的第四位杀手，给社会和家庭带来沉重的</a:t>
            </a:r>
            <a:r>
              <a:rPr lang="zh-CN" altLang="en-US" dirty="0" smtClean="0"/>
              <a:t>负担，从</a:t>
            </a:r>
            <a:r>
              <a:rPr lang="en-US" altLang="zh-CN" dirty="0" smtClean="0"/>
              <a:t>AD</a:t>
            </a:r>
            <a:r>
              <a:rPr lang="zh-CN" altLang="en-US" dirty="0" smtClean="0"/>
              <a:t>高风险人群中快速筛选出可疑</a:t>
            </a:r>
            <a:r>
              <a:rPr lang="en-US" altLang="zh-CN" dirty="0" smtClean="0"/>
              <a:t>AD</a:t>
            </a:r>
            <a:r>
              <a:rPr lang="zh-CN" altLang="en-US" dirty="0" smtClean="0"/>
              <a:t>患者是作好</a:t>
            </a:r>
            <a:r>
              <a:rPr lang="en-US" altLang="zh-CN" dirty="0" smtClean="0"/>
              <a:t>AD</a:t>
            </a:r>
            <a:r>
              <a:rPr lang="zh-CN" altLang="en-US" dirty="0" smtClean="0"/>
              <a:t>的预防、早期诊断和治疗的关键</a:t>
            </a:r>
          </a:p>
          <a:p>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fld id="{F9C9F8AD-38F6-4812-8E25-58A478D004CF}" type="slidenum">
              <a:rPr lang="zh-CN" altLang="en-US" smtClean="0"/>
              <a:t>29</a:t>
            </a:fld>
            <a:endParaRPr lang="zh-CN" altLang="en-US"/>
          </a:p>
        </p:txBody>
      </p:sp>
    </p:spTree>
    <p:extLst>
      <p:ext uri="{BB962C8B-B14F-4D97-AF65-F5344CB8AC3E}">
        <p14:creationId xmlns:p14="http://schemas.microsoft.com/office/powerpoint/2010/main" val="27523308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041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6042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hangingPunct="1"/>
            <a:fld id="{F2CB80B6-B549-44AB-BC02-9E2D8841C6C3}" type="slidenum">
              <a:rPr lang="zh-CN" altLang="en-US" smtClean="0">
                <a:solidFill>
                  <a:srgbClr val="000000"/>
                </a:solidFill>
                <a:latin typeface="Arial" charset="0"/>
              </a:rPr>
              <a:pPr eaLnBrk="1" hangingPunct="1"/>
              <a:t>33</a:t>
            </a:fld>
            <a:endParaRPr lang="en-US" altLang="zh-CN" smtClean="0">
              <a:solidFill>
                <a:srgbClr val="000000"/>
              </a:solidFill>
              <a:latin typeface="Arial" charset="0"/>
            </a:endParaRPr>
          </a:p>
        </p:txBody>
      </p:sp>
    </p:spTree>
    <p:extLst>
      <p:ext uri="{BB962C8B-B14F-4D97-AF65-F5344CB8AC3E}">
        <p14:creationId xmlns:p14="http://schemas.microsoft.com/office/powerpoint/2010/main" val="21395680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041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zh-CN" altLang="en-US" dirty="0" smtClean="0"/>
              <a:t>这是我的答辩提纲，论文从以下五个部分展开</a:t>
            </a:r>
          </a:p>
        </p:txBody>
      </p:sp>
      <p:sp>
        <p:nvSpPr>
          <p:cNvPr id="6042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hangingPunct="1"/>
            <a:fld id="{F2CB80B6-B549-44AB-BC02-9E2D8841C6C3}" type="slidenum">
              <a:rPr lang="zh-CN" altLang="en-US" smtClean="0">
                <a:solidFill>
                  <a:srgbClr val="000000"/>
                </a:solidFill>
                <a:latin typeface="Arial" charset="0"/>
              </a:rPr>
              <a:pPr eaLnBrk="1" hangingPunct="1"/>
              <a:t>2</a:t>
            </a:fld>
            <a:endParaRPr lang="en-US" altLang="zh-CN" smtClean="0">
              <a:solidFill>
                <a:srgbClr val="000000"/>
              </a:solidFill>
              <a:latin typeface="Arial" charset="0"/>
            </a:endParaRPr>
          </a:p>
        </p:txBody>
      </p:sp>
    </p:spTree>
    <p:extLst>
      <p:ext uri="{BB962C8B-B14F-4D97-AF65-F5344CB8AC3E}">
        <p14:creationId xmlns:p14="http://schemas.microsoft.com/office/powerpoint/2010/main" val="4101469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社区医疗服务为居民提供基本的医疗服务，是我国医疗体制改革和社区建设的重要组成部分。它是以人的保健为中心、家庭为单位、社区为范围导向，以妇女儿童、老年人、慢性病、残疾人和脆弱人群为重点，以解决社区主要问题、满足社区基本卫生需求为目的，融预防、医疗、保健、健康教育为一体的，有效、经济、综合、连续的基层医疗服</a:t>
            </a:r>
            <a:endParaRPr lang="zh-CN" altLang="en-US" dirty="0"/>
          </a:p>
        </p:txBody>
      </p:sp>
      <p:sp>
        <p:nvSpPr>
          <p:cNvPr id="4" name="灯片编号占位符 3"/>
          <p:cNvSpPr>
            <a:spLocks noGrp="1"/>
          </p:cNvSpPr>
          <p:nvPr>
            <p:ph type="sldNum" sz="quarter" idx="10"/>
          </p:nvPr>
        </p:nvSpPr>
        <p:spPr/>
        <p:txBody>
          <a:bodyPr/>
          <a:lstStyle/>
          <a:p>
            <a:fld id="{F9C9F8AD-38F6-4812-8E25-58A478D004CF}" type="slidenum">
              <a:rPr lang="zh-CN" altLang="en-US" smtClean="0"/>
              <a:t>3</a:t>
            </a:fld>
            <a:endParaRPr lang="zh-CN" altLang="en-US"/>
          </a:p>
        </p:txBody>
      </p:sp>
    </p:spTree>
    <p:extLst>
      <p:ext uri="{BB962C8B-B14F-4D97-AF65-F5344CB8AC3E}">
        <p14:creationId xmlns:p14="http://schemas.microsoft.com/office/powerpoint/2010/main" val="30125119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患者集中于上级医院而没有向基层合理分流</a:t>
            </a:r>
          </a:p>
        </p:txBody>
      </p:sp>
      <p:sp>
        <p:nvSpPr>
          <p:cNvPr id="4" name="灯片编号占位符 3"/>
          <p:cNvSpPr>
            <a:spLocks noGrp="1"/>
          </p:cNvSpPr>
          <p:nvPr>
            <p:ph type="sldNum" sz="quarter" idx="10"/>
          </p:nvPr>
        </p:nvSpPr>
        <p:spPr/>
        <p:txBody>
          <a:bodyPr/>
          <a:lstStyle/>
          <a:p>
            <a:fld id="{F9C9F8AD-38F6-4812-8E25-58A478D004CF}" type="slidenum">
              <a:rPr lang="zh-CN" altLang="en-US" smtClean="0"/>
              <a:t>4</a:t>
            </a:fld>
            <a:endParaRPr lang="zh-CN" altLang="en-US"/>
          </a:p>
        </p:txBody>
      </p:sp>
    </p:spTree>
    <p:extLst>
      <p:ext uri="{BB962C8B-B14F-4D97-AF65-F5344CB8AC3E}">
        <p14:creationId xmlns:p14="http://schemas.microsoft.com/office/powerpoint/2010/main" val="5875996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如</a:t>
            </a:r>
            <a:r>
              <a:rPr lang="en-US" altLang="zh-CN" dirty="0" smtClean="0"/>
              <a:t>2005</a:t>
            </a:r>
            <a:r>
              <a:rPr lang="zh-CN" altLang="en-US" dirty="0" smtClean="0"/>
              <a:t>年发表于</a:t>
            </a:r>
            <a:r>
              <a:rPr lang="en-US" altLang="zh-CN" dirty="0" smtClean="0"/>
              <a:t>JAMA</a:t>
            </a:r>
            <a:r>
              <a:rPr lang="zh-CN" altLang="en-US" dirty="0" smtClean="0"/>
              <a:t>的系统性回顾中显示，</a:t>
            </a:r>
            <a:r>
              <a:rPr lang="en-US" altLang="zh-CN" dirty="0" smtClean="0"/>
              <a:t>97</a:t>
            </a:r>
            <a:r>
              <a:rPr lang="zh-CN" altLang="en-US" dirty="0" smtClean="0"/>
              <a:t>项经过严格挑选的随机研究中</a:t>
            </a:r>
            <a:r>
              <a:rPr lang="en-US" altLang="zh-CN" dirty="0" smtClean="0"/>
              <a:t>62</a:t>
            </a:r>
            <a:r>
              <a:rPr lang="zh-CN" altLang="en-US" dirty="0" smtClean="0"/>
              <a:t>份（</a:t>
            </a:r>
            <a:r>
              <a:rPr lang="en-US" altLang="zh-CN" dirty="0" smtClean="0"/>
              <a:t>64%</a:t>
            </a:r>
            <a:r>
              <a:rPr lang="zh-CN" altLang="en-US" dirty="0" smtClean="0"/>
              <a:t>）发现临床决策支持系统可提高医生的工作质量</a:t>
            </a:r>
            <a:r>
              <a:rPr lang="en-US" altLang="zh-CN" dirty="0" smtClean="0"/>
              <a:t>[8]</a:t>
            </a:r>
            <a:r>
              <a:rPr lang="zh-CN" altLang="en-US" dirty="0" smtClean="0"/>
              <a:t>，这个结果与</a:t>
            </a:r>
            <a:r>
              <a:rPr lang="en-US" altLang="zh-CN" dirty="0" smtClean="0"/>
              <a:t>1998</a:t>
            </a:r>
            <a:r>
              <a:rPr lang="zh-CN" altLang="en-US" dirty="0" smtClean="0"/>
              <a:t>年同样发表于</a:t>
            </a:r>
            <a:r>
              <a:rPr lang="en-US" altLang="zh-CN" dirty="0" smtClean="0"/>
              <a:t>JAMA</a:t>
            </a:r>
            <a:r>
              <a:rPr lang="zh-CN" altLang="en-US" dirty="0" smtClean="0"/>
              <a:t>的</a:t>
            </a:r>
            <a:r>
              <a:rPr lang="en-US" altLang="zh-CN" dirty="0" smtClean="0"/>
              <a:t>66%</a:t>
            </a:r>
            <a:r>
              <a:rPr lang="zh-CN" altLang="en-US" dirty="0" smtClean="0"/>
              <a:t>（</a:t>
            </a:r>
            <a:r>
              <a:rPr lang="en-US" altLang="zh-CN" dirty="0" smtClean="0"/>
              <a:t>43/65</a:t>
            </a:r>
            <a:r>
              <a:rPr lang="zh-CN" altLang="en-US" dirty="0" smtClean="0"/>
              <a:t>）的结果相类似</a:t>
            </a:r>
            <a:r>
              <a:rPr lang="en-US" altLang="zh-CN" dirty="0" smtClean="0"/>
              <a:t>[7]</a:t>
            </a:r>
            <a:r>
              <a:rPr lang="zh-CN" altLang="en-US" dirty="0" smtClean="0"/>
              <a:t> </a:t>
            </a:r>
            <a:r>
              <a:rPr lang="en-US" altLang="zh-CN" dirty="0" smtClean="0"/>
              <a:t>1.</a:t>
            </a:r>
            <a:r>
              <a:rPr lang="zh-CN" altLang="en-US" dirty="0" smtClean="0"/>
              <a:t>帮助医生解决复杂的医学问题，作为医生诊断、治疗以及预防的辅助工具</a:t>
            </a:r>
          </a:p>
        </p:txBody>
      </p:sp>
      <p:sp>
        <p:nvSpPr>
          <p:cNvPr id="4" name="灯片编号占位符 3"/>
          <p:cNvSpPr>
            <a:spLocks noGrp="1"/>
          </p:cNvSpPr>
          <p:nvPr>
            <p:ph type="sldNum" sz="quarter" idx="10"/>
          </p:nvPr>
        </p:nvSpPr>
        <p:spPr/>
        <p:txBody>
          <a:bodyPr/>
          <a:lstStyle/>
          <a:p>
            <a:fld id="{F9C9F8AD-38F6-4812-8E25-58A478D004CF}" type="slidenum">
              <a:rPr lang="zh-CN" altLang="en-US" smtClean="0"/>
              <a:t>5</a:t>
            </a:fld>
            <a:endParaRPr lang="zh-CN" altLang="en-US"/>
          </a:p>
        </p:txBody>
      </p:sp>
    </p:spTree>
    <p:extLst>
      <p:ext uri="{BB962C8B-B14F-4D97-AF65-F5344CB8AC3E}">
        <p14:creationId xmlns:p14="http://schemas.microsoft.com/office/powerpoint/2010/main" val="26363180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这就是临床决策支持系统。临床决策支持系统对医生看病的观察、诊断和治疗模</a:t>
            </a:r>
          </a:p>
          <a:p>
            <a:r>
              <a:rPr lang="zh-CN" altLang="en-US" dirty="0" smtClean="0"/>
              <a:t>充分利用各地的医疗专家的知识和诊疗经验，在先进技术手段的支持下帮助并提高城乡基层医护人员的诊疗水平，做到“知识与技术下基层”，使一些常见病、多发病在城乡社区医院做到规范化诊疗</a:t>
            </a:r>
            <a:endParaRPr lang="en-US" altLang="zh-CN" dirty="0" smtClean="0"/>
          </a:p>
        </p:txBody>
      </p:sp>
      <p:sp>
        <p:nvSpPr>
          <p:cNvPr id="4" name="灯片编号占位符 3"/>
          <p:cNvSpPr>
            <a:spLocks noGrp="1"/>
          </p:cNvSpPr>
          <p:nvPr>
            <p:ph type="sldNum" sz="quarter" idx="10"/>
          </p:nvPr>
        </p:nvSpPr>
        <p:spPr/>
        <p:txBody>
          <a:bodyPr/>
          <a:lstStyle/>
          <a:p>
            <a:fld id="{F9C9F8AD-38F6-4812-8E25-58A478D004CF}" type="slidenum">
              <a:rPr lang="zh-CN" altLang="en-US" smtClean="0"/>
              <a:t>6</a:t>
            </a:fld>
            <a:endParaRPr lang="zh-CN" altLang="en-US"/>
          </a:p>
        </p:txBody>
      </p:sp>
    </p:spTree>
    <p:extLst>
      <p:ext uri="{BB962C8B-B14F-4D97-AF65-F5344CB8AC3E}">
        <p14:creationId xmlns:p14="http://schemas.microsoft.com/office/powerpoint/2010/main" val="17609426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9C9F8AD-38F6-4812-8E25-58A478D004CF}" type="slidenum">
              <a:rPr lang="zh-CN" altLang="en-US" smtClean="0"/>
              <a:t>7</a:t>
            </a:fld>
            <a:endParaRPr lang="zh-CN" altLang="en-US"/>
          </a:p>
        </p:txBody>
      </p:sp>
    </p:spTree>
    <p:extLst>
      <p:ext uri="{BB962C8B-B14F-4D97-AF65-F5344CB8AC3E}">
        <p14:creationId xmlns:p14="http://schemas.microsoft.com/office/powerpoint/2010/main" val="17609426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9C9F8AD-38F6-4812-8E25-58A478D004CF}" type="slidenum">
              <a:rPr lang="zh-CN" altLang="en-US" smtClean="0"/>
              <a:t>8</a:t>
            </a:fld>
            <a:endParaRPr lang="zh-CN" altLang="en-US"/>
          </a:p>
        </p:txBody>
      </p:sp>
    </p:spTree>
    <p:extLst>
      <p:ext uri="{BB962C8B-B14F-4D97-AF65-F5344CB8AC3E}">
        <p14:creationId xmlns:p14="http://schemas.microsoft.com/office/powerpoint/2010/main" val="17497887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9C9F8AD-38F6-4812-8E25-58A478D004CF}" type="slidenum">
              <a:rPr lang="zh-CN" altLang="en-US" smtClean="0"/>
              <a:t>9</a:t>
            </a:fld>
            <a:endParaRPr lang="zh-CN" altLang="en-US"/>
          </a:p>
        </p:txBody>
      </p:sp>
    </p:spTree>
    <p:extLst>
      <p:ext uri="{BB962C8B-B14F-4D97-AF65-F5344CB8AC3E}">
        <p14:creationId xmlns:p14="http://schemas.microsoft.com/office/powerpoint/2010/main" val="27387947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D6A9FB0C-B183-40D2-95EB-93C86A997F4D}" type="datetimeFigureOut">
              <a:rPr lang="zh-CN" altLang="en-US" smtClean="0"/>
              <a:t>2014/3/2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A623FB0-A3A7-419C-8618-CBA9B425EC5F}" type="slidenum">
              <a:rPr lang="zh-CN" altLang="en-US" smtClean="0"/>
              <a:t>‹#›</a:t>
            </a:fld>
            <a:endParaRPr lang="zh-CN" altLang="en-US"/>
          </a:p>
        </p:txBody>
      </p:sp>
    </p:spTree>
    <p:extLst>
      <p:ext uri="{BB962C8B-B14F-4D97-AF65-F5344CB8AC3E}">
        <p14:creationId xmlns:p14="http://schemas.microsoft.com/office/powerpoint/2010/main" val="5502349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6A9FB0C-B183-40D2-95EB-93C86A997F4D}" type="datetimeFigureOut">
              <a:rPr lang="zh-CN" altLang="en-US" smtClean="0"/>
              <a:t>2014/3/2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A623FB0-A3A7-419C-8618-CBA9B425EC5F}" type="slidenum">
              <a:rPr lang="zh-CN" altLang="en-US" smtClean="0"/>
              <a:t>‹#›</a:t>
            </a:fld>
            <a:endParaRPr lang="zh-CN" altLang="en-US"/>
          </a:p>
        </p:txBody>
      </p:sp>
    </p:spTree>
    <p:extLst>
      <p:ext uri="{BB962C8B-B14F-4D97-AF65-F5344CB8AC3E}">
        <p14:creationId xmlns:p14="http://schemas.microsoft.com/office/powerpoint/2010/main" val="14658197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6A9FB0C-B183-40D2-95EB-93C86A997F4D}" type="datetimeFigureOut">
              <a:rPr lang="zh-CN" altLang="en-US" smtClean="0"/>
              <a:t>2014/3/2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A623FB0-A3A7-419C-8618-CBA9B425EC5F}" type="slidenum">
              <a:rPr lang="zh-CN" altLang="en-US" smtClean="0"/>
              <a:t>‹#›</a:t>
            </a:fld>
            <a:endParaRPr lang="zh-CN" altLang="en-US"/>
          </a:p>
        </p:txBody>
      </p:sp>
    </p:spTree>
    <p:extLst>
      <p:ext uri="{BB962C8B-B14F-4D97-AF65-F5344CB8AC3E}">
        <p14:creationId xmlns:p14="http://schemas.microsoft.com/office/powerpoint/2010/main" val="133363955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Rectangle 4"/>
          <p:cNvSpPr>
            <a:spLocks noGrp="1" noChangeArrowheads="1"/>
          </p:cNvSpPr>
          <p:nvPr>
            <p:ph type="dt" sz="half" idx="10"/>
          </p:nvPr>
        </p:nvSpPr>
        <p:spPr/>
        <p:txBody>
          <a:bodyPr/>
          <a:lstStyle>
            <a:lvl1pPr fontAlgn="auto">
              <a:spcBef>
                <a:spcPts val="0"/>
              </a:spcBef>
              <a:spcAft>
                <a:spcPts val="0"/>
              </a:spcAft>
              <a:defRPr/>
            </a:lvl1pPr>
          </a:lstStyle>
          <a:p>
            <a:pPr>
              <a:defRPr/>
            </a:pPr>
            <a:endParaRPr lang="en-US" altLang="zh-CN"/>
          </a:p>
        </p:txBody>
      </p:sp>
      <p:sp>
        <p:nvSpPr>
          <p:cNvPr id="5" name="Rectangle 5"/>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fontAlgn="auto">
              <a:spcBef>
                <a:spcPts val="0"/>
              </a:spcBef>
              <a:spcAft>
                <a:spcPts val="0"/>
              </a:spcAft>
              <a:defRPr/>
            </a:lvl1pPr>
          </a:lstStyle>
          <a:p>
            <a:pPr>
              <a:defRPr/>
            </a:pPr>
            <a:fld id="{32FB4426-5738-4515-A79A-7AFEF728041A}" type="slidenum">
              <a:rPr lang="en-US" altLang="zh-CN"/>
              <a:pPr>
                <a:defRPr/>
              </a:pPr>
              <a:t>‹#›</a:t>
            </a:fld>
            <a:endParaRPr lang="en-US" altLang="zh-CN"/>
          </a:p>
        </p:txBody>
      </p:sp>
    </p:spTree>
    <p:extLst>
      <p:ext uri="{BB962C8B-B14F-4D97-AF65-F5344CB8AC3E}">
        <p14:creationId xmlns:p14="http://schemas.microsoft.com/office/powerpoint/2010/main" val="302182403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p:txBody>
          <a:bodyPr/>
          <a:lstStyle>
            <a:lvl1pPr fontAlgn="auto">
              <a:spcBef>
                <a:spcPts val="0"/>
              </a:spcBef>
              <a:spcAft>
                <a:spcPts val="0"/>
              </a:spcAft>
              <a:defRPr/>
            </a:lvl1pPr>
          </a:lstStyle>
          <a:p>
            <a:pPr>
              <a:defRPr/>
            </a:pPr>
            <a:endParaRPr lang="en-US" altLang="zh-CN"/>
          </a:p>
        </p:txBody>
      </p:sp>
      <p:sp>
        <p:nvSpPr>
          <p:cNvPr id="5" name="Rectangle 5"/>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fontAlgn="auto">
              <a:spcBef>
                <a:spcPts val="0"/>
              </a:spcBef>
              <a:spcAft>
                <a:spcPts val="0"/>
              </a:spcAft>
              <a:defRPr/>
            </a:lvl1pPr>
          </a:lstStyle>
          <a:p>
            <a:pPr>
              <a:defRPr/>
            </a:pPr>
            <a:fld id="{1F81533B-888C-4A32-B1D3-39D778DA3F0A}" type="slidenum">
              <a:rPr lang="en-US" altLang="zh-CN"/>
              <a:pPr>
                <a:defRPr/>
              </a:pPr>
              <a:t>‹#›</a:t>
            </a:fld>
            <a:endParaRPr lang="en-US" altLang="zh-CN"/>
          </a:p>
        </p:txBody>
      </p:sp>
    </p:spTree>
    <p:extLst>
      <p:ext uri="{BB962C8B-B14F-4D97-AF65-F5344CB8AC3E}">
        <p14:creationId xmlns:p14="http://schemas.microsoft.com/office/powerpoint/2010/main" val="19047601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4"/>
          <p:cNvSpPr>
            <a:spLocks noGrp="1" noChangeArrowheads="1"/>
          </p:cNvSpPr>
          <p:nvPr>
            <p:ph type="dt" sz="half" idx="10"/>
          </p:nvPr>
        </p:nvSpPr>
        <p:spPr/>
        <p:txBody>
          <a:bodyPr/>
          <a:lstStyle>
            <a:lvl1pPr fontAlgn="auto">
              <a:spcBef>
                <a:spcPts val="0"/>
              </a:spcBef>
              <a:spcAft>
                <a:spcPts val="0"/>
              </a:spcAft>
              <a:defRPr/>
            </a:lvl1pPr>
          </a:lstStyle>
          <a:p>
            <a:pPr>
              <a:defRPr/>
            </a:pPr>
            <a:endParaRPr lang="en-US" altLang="zh-CN"/>
          </a:p>
        </p:txBody>
      </p:sp>
      <p:sp>
        <p:nvSpPr>
          <p:cNvPr id="5" name="Rectangle 5"/>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fontAlgn="auto">
              <a:spcBef>
                <a:spcPts val="0"/>
              </a:spcBef>
              <a:spcAft>
                <a:spcPts val="0"/>
              </a:spcAft>
              <a:defRPr/>
            </a:lvl1pPr>
          </a:lstStyle>
          <a:p>
            <a:pPr>
              <a:defRPr/>
            </a:pPr>
            <a:fld id="{5A8FFCAC-800E-4FC6-923C-7475918DC2D1}" type="slidenum">
              <a:rPr lang="en-US" altLang="zh-CN"/>
              <a:pPr>
                <a:defRPr/>
              </a:pPr>
              <a:t>‹#›</a:t>
            </a:fld>
            <a:endParaRPr lang="en-US" altLang="zh-CN"/>
          </a:p>
        </p:txBody>
      </p:sp>
    </p:spTree>
    <p:extLst>
      <p:ext uri="{BB962C8B-B14F-4D97-AF65-F5344CB8AC3E}">
        <p14:creationId xmlns:p14="http://schemas.microsoft.com/office/powerpoint/2010/main" val="143360675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
          <p:cNvSpPr>
            <a:spLocks noGrp="1" noChangeArrowheads="1"/>
          </p:cNvSpPr>
          <p:nvPr>
            <p:ph type="dt" sz="half" idx="10"/>
          </p:nvPr>
        </p:nvSpPr>
        <p:spPr/>
        <p:txBody>
          <a:bodyPr/>
          <a:lstStyle>
            <a:lvl1pPr fontAlgn="auto">
              <a:spcBef>
                <a:spcPts val="0"/>
              </a:spcBef>
              <a:spcAft>
                <a:spcPts val="0"/>
              </a:spcAft>
              <a:defRPr/>
            </a:lvl1pPr>
          </a:lstStyle>
          <a:p>
            <a:pPr>
              <a:defRPr/>
            </a:pPr>
            <a:endParaRPr lang="en-US" altLang="zh-CN"/>
          </a:p>
        </p:txBody>
      </p:sp>
      <p:sp>
        <p:nvSpPr>
          <p:cNvPr id="6" name="Rectangle 5"/>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fontAlgn="auto">
              <a:spcBef>
                <a:spcPts val="0"/>
              </a:spcBef>
              <a:spcAft>
                <a:spcPts val="0"/>
              </a:spcAft>
              <a:defRPr/>
            </a:lvl1pPr>
          </a:lstStyle>
          <a:p>
            <a:pPr>
              <a:defRPr/>
            </a:pPr>
            <a:fld id="{CD89F224-AFF1-4D47-940B-D850241BD4D6}" type="slidenum">
              <a:rPr lang="en-US" altLang="zh-CN"/>
              <a:pPr>
                <a:defRPr/>
              </a:pPr>
              <a:t>‹#›</a:t>
            </a:fld>
            <a:endParaRPr lang="en-US" altLang="zh-CN"/>
          </a:p>
        </p:txBody>
      </p:sp>
    </p:spTree>
    <p:extLst>
      <p:ext uri="{BB962C8B-B14F-4D97-AF65-F5344CB8AC3E}">
        <p14:creationId xmlns:p14="http://schemas.microsoft.com/office/powerpoint/2010/main" val="68338811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4"/>
          <p:cNvSpPr>
            <a:spLocks noGrp="1" noChangeArrowheads="1"/>
          </p:cNvSpPr>
          <p:nvPr>
            <p:ph type="dt" sz="half" idx="10"/>
          </p:nvPr>
        </p:nvSpPr>
        <p:spPr/>
        <p:txBody>
          <a:bodyPr/>
          <a:lstStyle>
            <a:lvl1pPr fontAlgn="auto">
              <a:spcBef>
                <a:spcPts val="0"/>
              </a:spcBef>
              <a:spcAft>
                <a:spcPts val="0"/>
              </a:spcAft>
              <a:defRPr/>
            </a:lvl1pPr>
          </a:lstStyle>
          <a:p>
            <a:pPr>
              <a:defRPr/>
            </a:pPr>
            <a:endParaRPr lang="en-US" altLang="zh-CN"/>
          </a:p>
        </p:txBody>
      </p:sp>
      <p:sp>
        <p:nvSpPr>
          <p:cNvPr id="8" name="Rectangle 5"/>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ltLang="zh-CN"/>
          </a:p>
        </p:txBody>
      </p:sp>
      <p:sp>
        <p:nvSpPr>
          <p:cNvPr id="9" name="Rectangle 6"/>
          <p:cNvSpPr>
            <a:spLocks noGrp="1" noChangeArrowheads="1"/>
          </p:cNvSpPr>
          <p:nvPr>
            <p:ph type="sldNum" sz="quarter" idx="12"/>
          </p:nvPr>
        </p:nvSpPr>
        <p:spPr/>
        <p:txBody>
          <a:bodyPr/>
          <a:lstStyle>
            <a:lvl1pPr fontAlgn="auto">
              <a:spcBef>
                <a:spcPts val="0"/>
              </a:spcBef>
              <a:spcAft>
                <a:spcPts val="0"/>
              </a:spcAft>
              <a:defRPr/>
            </a:lvl1pPr>
          </a:lstStyle>
          <a:p>
            <a:pPr>
              <a:defRPr/>
            </a:pPr>
            <a:fld id="{12BECFE9-0E7B-4F03-B555-78B9B661D307}" type="slidenum">
              <a:rPr lang="en-US" altLang="zh-CN"/>
              <a:pPr>
                <a:defRPr/>
              </a:pPr>
              <a:t>‹#›</a:t>
            </a:fld>
            <a:endParaRPr lang="en-US" altLang="zh-CN"/>
          </a:p>
        </p:txBody>
      </p:sp>
    </p:spTree>
    <p:extLst>
      <p:ext uri="{BB962C8B-B14F-4D97-AF65-F5344CB8AC3E}">
        <p14:creationId xmlns:p14="http://schemas.microsoft.com/office/powerpoint/2010/main" val="335276687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4"/>
          <p:cNvSpPr>
            <a:spLocks noGrp="1" noChangeArrowheads="1"/>
          </p:cNvSpPr>
          <p:nvPr>
            <p:ph type="dt" sz="half" idx="10"/>
          </p:nvPr>
        </p:nvSpPr>
        <p:spPr/>
        <p:txBody>
          <a:bodyPr/>
          <a:lstStyle>
            <a:lvl1pPr fontAlgn="auto">
              <a:spcBef>
                <a:spcPts val="0"/>
              </a:spcBef>
              <a:spcAft>
                <a:spcPts val="0"/>
              </a:spcAft>
              <a:defRPr/>
            </a:lvl1pPr>
          </a:lstStyle>
          <a:p>
            <a:pPr>
              <a:defRPr/>
            </a:pPr>
            <a:endParaRPr lang="en-US" altLang="zh-CN"/>
          </a:p>
        </p:txBody>
      </p:sp>
      <p:sp>
        <p:nvSpPr>
          <p:cNvPr id="4" name="Rectangle 5"/>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ltLang="zh-CN"/>
          </a:p>
        </p:txBody>
      </p:sp>
      <p:sp>
        <p:nvSpPr>
          <p:cNvPr id="5" name="Rectangle 6"/>
          <p:cNvSpPr>
            <a:spLocks noGrp="1" noChangeArrowheads="1"/>
          </p:cNvSpPr>
          <p:nvPr>
            <p:ph type="sldNum" sz="quarter" idx="12"/>
          </p:nvPr>
        </p:nvSpPr>
        <p:spPr/>
        <p:txBody>
          <a:bodyPr/>
          <a:lstStyle>
            <a:lvl1pPr fontAlgn="auto">
              <a:spcBef>
                <a:spcPts val="0"/>
              </a:spcBef>
              <a:spcAft>
                <a:spcPts val="0"/>
              </a:spcAft>
              <a:defRPr/>
            </a:lvl1pPr>
          </a:lstStyle>
          <a:p>
            <a:pPr>
              <a:defRPr/>
            </a:pPr>
            <a:fld id="{47687745-32C5-46B2-B2C7-FFC9046A7558}" type="slidenum">
              <a:rPr lang="en-US" altLang="zh-CN"/>
              <a:pPr>
                <a:defRPr/>
              </a:pPr>
              <a:t>‹#›</a:t>
            </a:fld>
            <a:endParaRPr lang="en-US" altLang="zh-CN"/>
          </a:p>
        </p:txBody>
      </p:sp>
    </p:spTree>
    <p:extLst>
      <p:ext uri="{BB962C8B-B14F-4D97-AF65-F5344CB8AC3E}">
        <p14:creationId xmlns:p14="http://schemas.microsoft.com/office/powerpoint/2010/main" val="283618378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pic>
        <p:nvPicPr>
          <p:cNvPr id="2" name="Picture 6" descr="D:\My Documents\数字化医疗工程技术开发\PPT准备\课题五\背景.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175" y="0"/>
            <a:ext cx="913765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4"/>
          <p:cNvSpPr>
            <a:spLocks noGrp="1" noChangeArrowheads="1"/>
          </p:cNvSpPr>
          <p:nvPr>
            <p:ph type="dt" sz="half" idx="10"/>
          </p:nvPr>
        </p:nvSpPr>
        <p:spPr/>
        <p:txBody>
          <a:bodyPr/>
          <a:lstStyle>
            <a:lvl1pPr fontAlgn="auto">
              <a:spcBef>
                <a:spcPts val="0"/>
              </a:spcBef>
              <a:spcAft>
                <a:spcPts val="0"/>
              </a:spcAft>
              <a:defRPr/>
            </a:lvl1pPr>
          </a:lstStyle>
          <a:p>
            <a:pPr>
              <a:defRPr/>
            </a:pPr>
            <a:endParaRPr lang="en-US" altLang="zh-CN"/>
          </a:p>
        </p:txBody>
      </p:sp>
      <p:sp>
        <p:nvSpPr>
          <p:cNvPr id="4" name="Rectangle 5"/>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ltLang="zh-CN"/>
          </a:p>
        </p:txBody>
      </p:sp>
      <p:sp>
        <p:nvSpPr>
          <p:cNvPr id="5" name="Rectangle 6"/>
          <p:cNvSpPr>
            <a:spLocks noGrp="1" noChangeArrowheads="1"/>
          </p:cNvSpPr>
          <p:nvPr>
            <p:ph type="sldNum" sz="quarter" idx="12"/>
          </p:nvPr>
        </p:nvSpPr>
        <p:spPr/>
        <p:txBody>
          <a:bodyPr/>
          <a:lstStyle>
            <a:lvl1pPr fontAlgn="auto">
              <a:spcBef>
                <a:spcPts val="0"/>
              </a:spcBef>
              <a:spcAft>
                <a:spcPts val="0"/>
              </a:spcAft>
              <a:defRPr/>
            </a:lvl1pPr>
          </a:lstStyle>
          <a:p>
            <a:pPr>
              <a:defRPr/>
            </a:pPr>
            <a:fld id="{D2A91896-4F5D-4807-B8D8-2588A25F2E34}" type="slidenum">
              <a:rPr lang="en-US" altLang="zh-CN"/>
              <a:pPr>
                <a:defRPr/>
              </a:pPr>
              <a:t>‹#›</a:t>
            </a:fld>
            <a:endParaRPr lang="en-US" altLang="zh-CN" dirty="0"/>
          </a:p>
        </p:txBody>
      </p:sp>
    </p:spTree>
    <p:extLst>
      <p:ext uri="{BB962C8B-B14F-4D97-AF65-F5344CB8AC3E}">
        <p14:creationId xmlns:p14="http://schemas.microsoft.com/office/powerpoint/2010/main" val="268050618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pic>
        <p:nvPicPr>
          <p:cNvPr id="5" name="Picture 1" descr="D:\My Documents\数字化医疗工程技术开发\PPT准备\课题五\背景.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175" y="0"/>
            <a:ext cx="913765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6" name="Rectangle 5"/>
          <p:cNvSpPr>
            <a:spLocks noGrp="1" noChangeArrowheads="1"/>
          </p:cNvSpPr>
          <p:nvPr>
            <p:ph type="dt" sz="half" idx="10"/>
          </p:nvPr>
        </p:nvSpPr>
        <p:spPr/>
        <p:txBody>
          <a:bodyPr/>
          <a:lstStyle>
            <a:lvl1pPr fontAlgn="auto">
              <a:spcBef>
                <a:spcPts val="0"/>
              </a:spcBef>
              <a:spcAft>
                <a:spcPts val="0"/>
              </a:spcAft>
              <a:defRPr/>
            </a:lvl1pPr>
          </a:lstStyle>
          <a:p>
            <a:pPr>
              <a:defRPr/>
            </a:pPr>
            <a:endParaRPr lang="en-US" altLang="zh-CN"/>
          </a:p>
        </p:txBody>
      </p:sp>
      <p:sp>
        <p:nvSpPr>
          <p:cNvPr id="7" name="Rectangle 6"/>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ltLang="zh-CN"/>
          </a:p>
        </p:txBody>
      </p:sp>
      <p:sp>
        <p:nvSpPr>
          <p:cNvPr id="8" name="Rectangle 7"/>
          <p:cNvSpPr>
            <a:spLocks noGrp="1" noChangeArrowheads="1"/>
          </p:cNvSpPr>
          <p:nvPr>
            <p:ph type="sldNum" sz="quarter" idx="12"/>
          </p:nvPr>
        </p:nvSpPr>
        <p:spPr/>
        <p:txBody>
          <a:bodyPr/>
          <a:lstStyle>
            <a:lvl1pPr fontAlgn="auto">
              <a:spcBef>
                <a:spcPts val="0"/>
              </a:spcBef>
              <a:spcAft>
                <a:spcPts val="0"/>
              </a:spcAft>
              <a:defRPr/>
            </a:lvl1pPr>
          </a:lstStyle>
          <a:p>
            <a:pPr>
              <a:defRPr/>
            </a:pPr>
            <a:fld id="{A490D66C-8351-4BCF-923D-AF0F43F01F05}" type="slidenum">
              <a:rPr lang="en-US" altLang="zh-CN"/>
              <a:pPr>
                <a:defRPr/>
              </a:pPr>
              <a:t>‹#›</a:t>
            </a:fld>
            <a:endParaRPr lang="en-US" altLang="zh-CN"/>
          </a:p>
        </p:txBody>
      </p:sp>
    </p:spTree>
    <p:extLst>
      <p:ext uri="{BB962C8B-B14F-4D97-AF65-F5344CB8AC3E}">
        <p14:creationId xmlns:p14="http://schemas.microsoft.com/office/powerpoint/2010/main" val="42012842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6A9FB0C-B183-40D2-95EB-93C86A997F4D}" type="datetimeFigureOut">
              <a:rPr lang="zh-CN" altLang="en-US" smtClean="0"/>
              <a:t>2014/3/2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A623FB0-A3A7-419C-8618-CBA9B425EC5F}" type="slidenum">
              <a:rPr lang="zh-CN" altLang="en-US" smtClean="0"/>
              <a:t>‹#›</a:t>
            </a:fld>
            <a:endParaRPr lang="zh-CN" altLang="en-US"/>
          </a:p>
        </p:txBody>
      </p:sp>
    </p:spTree>
    <p:extLst>
      <p:ext uri="{BB962C8B-B14F-4D97-AF65-F5344CB8AC3E}">
        <p14:creationId xmlns:p14="http://schemas.microsoft.com/office/powerpoint/2010/main" val="423439913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pic>
        <p:nvPicPr>
          <p:cNvPr id="5" name="Picture 1" descr="D:\My Documents\数字化医疗工程技术开发\PPT准备\课题五\背景.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175" y="0"/>
            <a:ext cx="913765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6" name="Rectangle 5"/>
          <p:cNvSpPr>
            <a:spLocks noGrp="1" noChangeArrowheads="1"/>
          </p:cNvSpPr>
          <p:nvPr>
            <p:ph type="dt" sz="half" idx="10"/>
          </p:nvPr>
        </p:nvSpPr>
        <p:spPr/>
        <p:txBody>
          <a:bodyPr/>
          <a:lstStyle>
            <a:lvl1pPr fontAlgn="auto">
              <a:spcBef>
                <a:spcPts val="0"/>
              </a:spcBef>
              <a:spcAft>
                <a:spcPts val="0"/>
              </a:spcAft>
              <a:defRPr/>
            </a:lvl1pPr>
          </a:lstStyle>
          <a:p>
            <a:pPr>
              <a:defRPr/>
            </a:pPr>
            <a:endParaRPr lang="en-US" altLang="zh-CN"/>
          </a:p>
        </p:txBody>
      </p:sp>
      <p:sp>
        <p:nvSpPr>
          <p:cNvPr id="7" name="Rectangle 6"/>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ltLang="zh-CN"/>
          </a:p>
        </p:txBody>
      </p:sp>
      <p:sp>
        <p:nvSpPr>
          <p:cNvPr id="8" name="Rectangle 7"/>
          <p:cNvSpPr>
            <a:spLocks noGrp="1" noChangeArrowheads="1"/>
          </p:cNvSpPr>
          <p:nvPr>
            <p:ph type="sldNum" sz="quarter" idx="12"/>
          </p:nvPr>
        </p:nvSpPr>
        <p:spPr/>
        <p:txBody>
          <a:bodyPr/>
          <a:lstStyle>
            <a:lvl1pPr fontAlgn="auto">
              <a:spcBef>
                <a:spcPts val="0"/>
              </a:spcBef>
              <a:spcAft>
                <a:spcPts val="0"/>
              </a:spcAft>
              <a:defRPr/>
            </a:lvl1pPr>
          </a:lstStyle>
          <a:p>
            <a:pPr>
              <a:defRPr/>
            </a:pPr>
            <a:fld id="{6A0B98E0-37D5-4E26-A07C-C930531193E7}" type="slidenum">
              <a:rPr lang="en-US" altLang="zh-CN"/>
              <a:pPr>
                <a:defRPr/>
              </a:pPr>
              <a:t>‹#›</a:t>
            </a:fld>
            <a:endParaRPr lang="en-US" altLang="zh-CN"/>
          </a:p>
        </p:txBody>
      </p:sp>
    </p:spTree>
    <p:extLst>
      <p:ext uri="{BB962C8B-B14F-4D97-AF65-F5344CB8AC3E}">
        <p14:creationId xmlns:p14="http://schemas.microsoft.com/office/powerpoint/2010/main" val="363945130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p:txBody>
          <a:bodyPr/>
          <a:lstStyle>
            <a:lvl1pPr fontAlgn="auto">
              <a:spcBef>
                <a:spcPts val="0"/>
              </a:spcBef>
              <a:spcAft>
                <a:spcPts val="0"/>
              </a:spcAft>
              <a:defRPr/>
            </a:lvl1pPr>
          </a:lstStyle>
          <a:p>
            <a:pPr>
              <a:defRPr/>
            </a:pPr>
            <a:endParaRPr lang="en-US" altLang="zh-CN"/>
          </a:p>
        </p:txBody>
      </p:sp>
      <p:sp>
        <p:nvSpPr>
          <p:cNvPr id="5" name="Rectangle 5"/>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fontAlgn="auto">
              <a:spcBef>
                <a:spcPts val="0"/>
              </a:spcBef>
              <a:spcAft>
                <a:spcPts val="0"/>
              </a:spcAft>
              <a:defRPr/>
            </a:lvl1pPr>
          </a:lstStyle>
          <a:p>
            <a:pPr>
              <a:defRPr/>
            </a:pPr>
            <a:fld id="{88328D6D-200D-4FB9-A4D7-2D339A530A12}" type="slidenum">
              <a:rPr lang="en-US" altLang="zh-CN"/>
              <a:pPr>
                <a:defRPr/>
              </a:pPr>
              <a:t>‹#›</a:t>
            </a:fld>
            <a:endParaRPr lang="en-US" altLang="zh-CN"/>
          </a:p>
        </p:txBody>
      </p:sp>
    </p:spTree>
    <p:extLst>
      <p:ext uri="{BB962C8B-B14F-4D97-AF65-F5344CB8AC3E}">
        <p14:creationId xmlns:p14="http://schemas.microsoft.com/office/powerpoint/2010/main" val="368706027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p:txBody>
          <a:bodyPr/>
          <a:lstStyle>
            <a:lvl1pPr fontAlgn="auto">
              <a:spcBef>
                <a:spcPts val="0"/>
              </a:spcBef>
              <a:spcAft>
                <a:spcPts val="0"/>
              </a:spcAft>
              <a:defRPr/>
            </a:lvl1pPr>
          </a:lstStyle>
          <a:p>
            <a:pPr>
              <a:defRPr/>
            </a:pPr>
            <a:endParaRPr lang="en-US" altLang="zh-CN"/>
          </a:p>
        </p:txBody>
      </p:sp>
      <p:sp>
        <p:nvSpPr>
          <p:cNvPr id="5" name="Rectangle 5"/>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fontAlgn="auto">
              <a:spcBef>
                <a:spcPts val="0"/>
              </a:spcBef>
              <a:spcAft>
                <a:spcPts val="0"/>
              </a:spcAft>
              <a:defRPr/>
            </a:lvl1pPr>
          </a:lstStyle>
          <a:p>
            <a:pPr>
              <a:defRPr/>
            </a:pPr>
            <a:fld id="{CB6C57CD-F18A-4AC2-8057-6FFF343A0A19}" type="slidenum">
              <a:rPr lang="en-US" altLang="zh-CN"/>
              <a:pPr>
                <a:defRPr/>
              </a:pPr>
              <a:t>‹#›</a:t>
            </a:fld>
            <a:endParaRPr lang="en-US" altLang="zh-CN"/>
          </a:p>
        </p:txBody>
      </p:sp>
    </p:spTree>
    <p:extLst>
      <p:ext uri="{BB962C8B-B14F-4D97-AF65-F5344CB8AC3E}">
        <p14:creationId xmlns:p14="http://schemas.microsoft.com/office/powerpoint/2010/main" val="181256130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457200" y="1600200"/>
            <a:ext cx="8229600" cy="4525963"/>
          </a:xfrm>
        </p:spPr>
        <p:txBody>
          <a:bodyPr/>
          <a:lstStyle/>
          <a:p>
            <a:pPr lvl="0"/>
            <a:endParaRPr lang="zh-CN" altLang="en-US" noProof="0" smtClean="0"/>
          </a:p>
        </p:txBody>
      </p:sp>
      <p:sp>
        <p:nvSpPr>
          <p:cNvPr id="4" name="Rectangle 4"/>
          <p:cNvSpPr>
            <a:spLocks noGrp="1" noChangeArrowheads="1"/>
          </p:cNvSpPr>
          <p:nvPr>
            <p:ph type="dt" sz="half" idx="10"/>
          </p:nvPr>
        </p:nvSpPr>
        <p:spPr/>
        <p:txBody>
          <a:bodyPr/>
          <a:lstStyle>
            <a:lvl1pPr fontAlgn="auto">
              <a:spcBef>
                <a:spcPts val="0"/>
              </a:spcBef>
              <a:spcAft>
                <a:spcPts val="0"/>
              </a:spcAft>
              <a:defRPr/>
            </a:lvl1pPr>
          </a:lstStyle>
          <a:p>
            <a:pPr>
              <a:defRPr/>
            </a:pPr>
            <a:endParaRPr lang="en-US" altLang="zh-CN"/>
          </a:p>
        </p:txBody>
      </p:sp>
      <p:sp>
        <p:nvSpPr>
          <p:cNvPr id="5" name="Rectangle 5"/>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fontAlgn="auto">
              <a:spcBef>
                <a:spcPts val="0"/>
              </a:spcBef>
              <a:spcAft>
                <a:spcPts val="0"/>
              </a:spcAft>
              <a:defRPr/>
            </a:lvl1pPr>
          </a:lstStyle>
          <a:p>
            <a:pPr>
              <a:defRPr/>
            </a:pPr>
            <a:fld id="{54A111D5-406D-48FC-A661-70174EFC167C}" type="slidenum">
              <a:rPr lang="en-US" altLang="zh-CN"/>
              <a:pPr>
                <a:defRPr/>
              </a:pPr>
              <a:t>‹#›</a:t>
            </a:fld>
            <a:endParaRPr lang="en-US" altLang="zh-CN"/>
          </a:p>
        </p:txBody>
      </p:sp>
    </p:spTree>
    <p:extLst>
      <p:ext uri="{BB962C8B-B14F-4D97-AF65-F5344CB8AC3E}">
        <p14:creationId xmlns:p14="http://schemas.microsoft.com/office/powerpoint/2010/main" val="415543000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Only">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457200" y="274638"/>
            <a:ext cx="8229600" cy="585152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3" name="Rectangle 4"/>
          <p:cNvSpPr>
            <a:spLocks noGrp="1" noChangeArrowheads="1"/>
          </p:cNvSpPr>
          <p:nvPr>
            <p:ph type="dt" sz="half" idx="10"/>
          </p:nvPr>
        </p:nvSpPr>
        <p:spPr/>
        <p:txBody>
          <a:bodyPr/>
          <a:lstStyle>
            <a:lvl1pPr fontAlgn="auto">
              <a:spcBef>
                <a:spcPts val="0"/>
              </a:spcBef>
              <a:spcAft>
                <a:spcPts val="0"/>
              </a:spcAft>
              <a:defRPr/>
            </a:lvl1pPr>
          </a:lstStyle>
          <a:p>
            <a:pPr>
              <a:defRPr/>
            </a:pPr>
            <a:endParaRPr lang="en-US" altLang="zh-CN"/>
          </a:p>
        </p:txBody>
      </p:sp>
      <p:sp>
        <p:nvSpPr>
          <p:cNvPr id="4" name="Rectangle 5"/>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ltLang="zh-CN"/>
          </a:p>
        </p:txBody>
      </p:sp>
      <p:sp>
        <p:nvSpPr>
          <p:cNvPr id="5" name="Rectangle 6"/>
          <p:cNvSpPr>
            <a:spLocks noGrp="1" noChangeArrowheads="1"/>
          </p:cNvSpPr>
          <p:nvPr>
            <p:ph type="sldNum" sz="quarter" idx="12"/>
          </p:nvPr>
        </p:nvSpPr>
        <p:spPr/>
        <p:txBody>
          <a:bodyPr/>
          <a:lstStyle>
            <a:lvl1pPr fontAlgn="auto">
              <a:spcBef>
                <a:spcPts val="0"/>
              </a:spcBef>
              <a:spcAft>
                <a:spcPts val="0"/>
              </a:spcAft>
              <a:defRPr/>
            </a:lvl1pPr>
          </a:lstStyle>
          <a:p>
            <a:pPr>
              <a:defRPr/>
            </a:pPr>
            <a:fld id="{6837C295-7D68-4988-90C3-9DF21B518A27}" type="slidenum">
              <a:rPr lang="en-US" altLang="zh-CN"/>
              <a:pPr>
                <a:defRPr/>
              </a:pPr>
              <a:t>‹#›</a:t>
            </a:fld>
            <a:endParaRPr lang="en-US" altLang="zh-CN"/>
          </a:p>
        </p:txBody>
      </p:sp>
    </p:spTree>
    <p:extLst>
      <p:ext uri="{BB962C8B-B14F-4D97-AF65-F5344CB8AC3E}">
        <p14:creationId xmlns:p14="http://schemas.microsoft.com/office/powerpoint/2010/main" val="12300367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D6A9FB0C-B183-40D2-95EB-93C86A997F4D}" type="datetimeFigureOut">
              <a:rPr lang="zh-CN" altLang="en-US" smtClean="0"/>
              <a:t>2014/3/2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A623FB0-A3A7-419C-8618-CBA9B425EC5F}" type="slidenum">
              <a:rPr lang="zh-CN" altLang="en-US" smtClean="0"/>
              <a:t>‹#›</a:t>
            </a:fld>
            <a:endParaRPr lang="zh-CN" altLang="en-US"/>
          </a:p>
        </p:txBody>
      </p:sp>
    </p:spTree>
    <p:extLst>
      <p:ext uri="{BB962C8B-B14F-4D97-AF65-F5344CB8AC3E}">
        <p14:creationId xmlns:p14="http://schemas.microsoft.com/office/powerpoint/2010/main" val="182582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D6A9FB0C-B183-40D2-95EB-93C86A997F4D}" type="datetimeFigureOut">
              <a:rPr lang="zh-CN" altLang="en-US" smtClean="0"/>
              <a:t>2014/3/2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A623FB0-A3A7-419C-8618-CBA9B425EC5F}" type="slidenum">
              <a:rPr lang="zh-CN" altLang="en-US" smtClean="0"/>
              <a:t>‹#›</a:t>
            </a:fld>
            <a:endParaRPr lang="zh-CN" altLang="en-US"/>
          </a:p>
        </p:txBody>
      </p:sp>
    </p:spTree>
    <p:extLst>
      <p:ext uri="{BB962C8B-B14F-4D97-AF65-F5344CB8AC3E}">
        <p14:creationId xmlns:p14="http://schemas.microsoft.com/office/powerpoint/2010/main" val="39914652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D6A9FB0C-B183-40D2-95EB-93C86A997F4D}" type="datetimeFigureOut">
              <a:rPr lang="zh-CN" altLang="en-US" smtClean="0"/>
              <a:t>2014/3/2</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A623FB0-A3A7-419C-8618-CBA9B425EC5F}" type="slidenum">
              <a:rPr lang="zh-CN" altLang="en-US" smtClean="0"/>
              <a:t>‹#›</a:t>
            </a:fld>
            <a:endParaRPr lang="zh-CN" altLang="en-US"/>
          </a:p>
        </p:txBody>
      </p:sp>
    </p:spTree>
    <p:extLst>
      <p:ext uri="{BB962C8B-B14F-4D97-AF65-F5344CB8AC3E}">
        <p14:creationId xmlns:p14="http://schemas.microsoft.com/office/powerpoint/2010/main" val="8589453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D6A9FB0C-B183-40D2-95EB-93C86A997F4D}" type="datetimeFigureOut">
              <a:rPr lang="zh-CN" altLang="en-US" smtClean="0"/>
              <a:t>2014/3/2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A623FB0-A3A7-419C-8618-CBA9B425EC5F}" type="slidenum">
              <a:rPr lang="zh-CN" altLang="en-US" smtClean="0"/>
              <a:t>‹#›</a:t>
            </a:fld>
            <a:endParaRPr lang="zh-CN" altLang="en-US"/>
          </a:p>
        </p:txBody>
      </p:sp>
    </p:spTree>
    <p:extLst>
      <p:ext uri="{BB962C8B-B14F-4D97-AF65-F5344CB8AC3E}">
        <p14:creationId xmlns:p14="http://schemas.microsoft.com/office/powerpoint/2010/main" val="21464416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6A9FB0C-B183-40D2-95EB-93C86A997F4D}" type="datetimeFigureOut">
              <a:rPr lang="zh-CN" altLang="en-US" smtClean="0"/>
              <a:t>2014/3/2</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A623FB0-A3A7-419C-8618-CBA9B425EC5F}" type="slidenum">
              <a:rPr lang="zh-CN" altLang="en-US" smtClean="0"/>
              <a:t>‹#›</a:t>
            </a:fld>
            <a:endParaRPr lang="zh-CN" altLang="en-US"/>
          </a:p>
        </p:txBody>
      </p:sp>
    </p:spTree>
    <p:extLst>
      <p:ext uri="{BB962C8B-B14F-4D97-AF65-F5344CB8AC3E}">
        <p14:creationId xmlns:p14="http://schemas.microsoft.com/office/powerpoint/2010/main" val="36571829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D6A9FB0C-B183-40D2-95EB-93C86A997F4D}" type="datetimeFigureOut">
              <a:rPr lang="zh-CN" altLang="en-US" smtClean="0"/>
              <a:t>2014/3/2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A623FB0-A3A7-419C-8618-CBA9B425EC5F}" type="slidenum">
              <a:rPr lang="zh-CN" altLang="en-US" smtClean="0"/>
              <a:t>‹#›</a:t>
            </a:fld>
            <a:endParaRPr lang="zh-CN" altLang="en-US"/>
          </a:p>
        </p:txBody>
      </p:sp>
    </p:spTree>
    <p:extLst>
      <p:ext uri="{BB962C8B-B14F-4D97-AF65-F5344CB8AC3E}">
        <p14:creationId xmlns:p14="http://schemas.microsoft.com/office/powerpoint/2010/main" val="25018880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D6A9FB0C-B183-40D2-95EB-93C86A997F4D}" type="datetimeFigureOut">
              <a:rPr lang="zh-CN" altLang="en-US" smtClean="0"/>
              <a:t>2014/3/2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A623FB0-A3A7-419C-8618-CBA9B425EC5F}" type="slidenum">
              <a:rPr lang="zh-CN" altLang="en-US" smtClean="0"/>
              <a:t>‹#›</a:t>
            </a:fld>
            <a:endParaRPr lang="zh-CN" altLang="en-US"/>
          </a:p>
        </p:txBody>
      </p:sp>
    </p:spTree>
    <p:extLst>
      <p:ext uri="{BB962C8B-B14F-4D97-AF65-F5344CB8AC3E}">
        <p14:creationId xmlns:p14="http://schemas.microsoft.com/office/powerpoint/2010/main" val="11132713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image" Target="../media/image1.jpeg"/><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6A9FB0C-B183-40D2-95EB-93C86A997F4D}" type="datetimeFigureOut">
              <a:rPr lang="zh-CN" altLang="en-US" smtClean="0"/>
              <a:t>2014/3/2</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A623FB0-A3A7-419C-8618-CBA9B425EC5F}" type="slidenum">
              <a:rPr lang="zh-CN" altLang="en-US" smtClean="0"/>
              <a:t>‹#›</a:t>
            </a:fld>
            <a:endParaRPr lang="zh-CN" altLang="en-US"/>
          </a:p>
        </p:txBody>
      </p:sp>
    </p:spTree>
    <p:extLst>
      <p:ext uri="{BB962C8B-B14F-4D97-AF65-F5344CB8AC3E}">
        <p14:creationId xmlns:p14="http://schemas.microsoft.com/office/powerpoint/2010/main" val="401974388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15"/>
          <a:srcRect/>
          <a:tile tx="0" ty="0" sx="100000" sy="100000" flip="none" algn="tl"/>
        </a:blip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3075" name="Rectangle 3"/>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b="0">
                <a:solidFill>
                  <a:srgbClr val="000000"/>
                </a:solidFill>
                <a:latin typeface="Arial" charset="0"/>
                <a:ea typeface="宋体" charset="-122"/>
              </a:defRPr>
            </a:lvl1pPr>
          </a:lstStyle>
          <a:p>
            <a:pPr fontAlgn="base">
              <a:spcBef>
                <a:spcPct val="0"/>
              </a:spcBef>
              <a:spcAft>
                <a:spcPct val="0"/>
              </a:spcAft>
              <a:defRPr/>
            </a:pPr>
            <a:endParaRPr lang="en-US" altLang="zh-CN"/>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b="0">
                <a:solidFill>
                  <a:srgbClr val="000000"/>
                </a:solidFill>
                <a:latin typeface="Arial" charset="0"/>
                <a:ea typeface="宋体" charset="-122"/>
              </a:defRPr>
            </a:lvl1pPr>
          </a:lstStyle>
          <a:p>
            <a:pPr fontAlgn="base">
              <a:spcBef>
                <a:spcPct val="0"/>
              </a:spcBef>
              <a:spcAft>
                <a:spcPct val="0"/>
              </a:spcAft>
              <a:defRPr/>
            </a:pPr>
            <a:endParaRPr lang="en-US" altLang="zh-CN"/>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b="0">
                <a:solidFill>
                  <a:srgbClr val="000000"/>
                </a:solidFill>
                <a:latin typeface="Arial" charset="0"/>
                <a:ea typeface="宋体" charset="-122"/>
              </a:defRPr>
            </a:lvl1pPr>
          </a:lstStyle>
          <a:p>
            <a:pPr fontAlgn="base">
              <a:spcBef>
                <a:spcPct val="0"/>
              </a:spcBef>
              <a:spcAft>
                <a:spcPct val="0"/>
              </a:spcAft>
              <a:defRPr/>
            </a:pPr>
            <a:fld id="{EA7B43F8-B507-4BDB-BB7A-FB50974C1F7E}" type="slidenum">
              <a:rPr lang="en-US" altLang="zh-CN"/>
              <a:pPr fontAlgn="base">
                <a:spcBef>
                  <a:spcPct val="0"/>
                </a:spcBef>
                <a:spcAft>
                  <a:spcPct val="0"/>
                </a:spcAft>
                <a:defRPr/>
              </a:pPr>
              <a:t>‹#›</a:t>
            </a:fld>
            <a:endParaRPr lang="en-US" altLang="zh-CN"/>
          </a:p>
        </p:txBody>
      </p:sp>
    </p:spTree>
    <p:extLst>
      <p:ext uri="{BB962C8B-B14F-4D97-AF65-F5344CB8AC3E}">
        <p14:creationId xmlns:p14="http://schemas.microsoft.com/office/powerpoint/2010/main" val="34818061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宋体" charset="-122"/>
        </a:defRPr>
      </a:lvl2pPr>
      <a:lvl3pPr algn="ctr" rtl="0" eaLnBrk="0" fontAlgn="base" hangingPunct="0">
        <a:spcBef>
          <a:spcPct val="0"/>
        </a:spcBef>
        <a:spcAft>
          <a:spcPct val="0"/>
        </a:spcAft>
        <a:defRPr sz="4400">
          <a:solidFill>
            <a:schemeClr val="tx2"/>
          </a:solidFill>
          <a:latin typeface="Arial" charset="0"/>
          <a:ea typeface="宋体" charset="-122"/>
        </a:defRPr>
      </a:lvl3pPr>
      <a:lvl4pPr algn="ctr" rtl="0" eaLnBrk="0" fontAlgn="base" hangingPunct="0">
        <a:spcBef>
          <a:spcPct val="0"/>
        </a:spcBef>
        <a:spcAft>
          <a:spcPct val="0"/>
        </a:spcAft>
        <a:defRPr sz="4400">
          <a:solidFill>
            <a:schemeClr val="tx2"/>
          </a:solidFill>
          <a:latin typeface="Arial" charset="0"/>
          <a:ea typeface="宋体" charset="-122"/>
        </a:defRPr>
      </a:lvl4pPr>
      <a:lvl5pPr algn="ctr" rtl="0" eaLnBrk="0" fontAlgn="base" hangingPunct="0">
        <a:spcBef>
          <a:spcPct val="0"/>
        </a:spcBef>
        <a:spcAft>
          <a:spcPct val="0"/>
        </a:spcAft>
        <a:defRPr sz="4400">
          <a:solidFill>
            <a:schemeClr val="tx2"/>
          </a:solidFill>
          <a:latin typeface="Arial" charset="0"/>
          <a:ea typeface="宋体" charset="-122"/>
        </a:defRPr>
      </a:lvl5pPr>
      <a:lvl6pPr marL="457200" algn="ctr" rtl="0" fontAlgn="base">
        <a:spcBef>
          <a:spcPct val="0"/>
        </a:spcBef>
        <a:spcAft>
          <a:spcPct val="0"/>
        </a:spcAft>
        <a:defRPr sz="4400">
          <a:solidFill>
            <a:schemeClr val="tx2"/>
          </a:solidFill>
          <a:latin typeface="Arial" charset="0"/>
          <a:ea typeface="宋体" charset="-122"/>
        </a:defRPr>
      </a:lvl6pPr>
      <a:lvl7pPr marL="914400" algn="ctr" rtl="0" fontAlgn="base">
        <a:spcBef>
          <a:spcPct val="0"/>
        </a:spcBef>
        <a:spcAft>
          <a:spcPct val="0"/>
        </a:spcAft>
        <a:defRPr sz="4400">
          <a:solidFill>
            <a:schemeClr val="tx2"/>
          </a:solidFill>
          <a:latin typeface="Arial" charset="0"/>
          <a:ea typeface="宋体" charset="-122"/>
        </a:defRPr>
      </a:lvl7pPr>
      <a:lvl8pPr marL="1371600" algn="ctr" rtl="0" fontAlgn="base">
        <a:spcBef>
          <a:spcPct val="0"/>
        </a:spcBef>
        <a:spcAft>
          <a:spcPct val="0"/>
        </a:spcAft>
        <a:defRPr sz="4400">
          <a:solidFill>
            <a:schemeClr val="tx2"/>
          </a:solidFill>
          <a:latin typeface="Arial" charset="0"/>
          <a:ea typeface="宋体" charset="-122"/>
        </a:defRPr>
      </a:lvl8pPr>
      <a:lvl9pPr marL="1828800" algn="ctr" rtl="0" fontAlgn="base">
        <a:spcBef>
          <a:spcPct val="0"/>
        </a:spcBef>
        <a:spcAft>
          <a:spcPct val="0"/>
        </a:spcAft>
        <a:defRPr sz="4400">
          <a:solidFill>
            <a:schemeClr val="tx2"/>
          </a:solidFill>
          <a:latin typeface="Arial" charset="0"/>
          <a:ea typeface="宋体"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8.xml"/><Relationship Id="rId5" Type="http://schemas.openxmlformats.org/officeDocument/2006/relationships/image" Target="../media/image5.jpeg"/><Relationship Id="rId4" Type="http://schemas.openxmlformats.org/officeDocument/2006/relationships/image" Target="../media/image4.jpeg"/></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8.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2.xml.rels><?xml version="1.0" encoding="UTF-8" standalone="yes"?>
<Relationships xmlns="http://schemas.openxmlformats.org/package/2006/relationships"><Relationship Id="rId8" Type="http://schemas.openxmlformats.org/officeDocument/2006/relationships/diagramData" Target="../diagrams/data3.xml"/><Relationship Id="rId3" Type="http://schemas.openxmlformats.org/officeDocument/2006/relationships/diagramData" Target="../diagrams/data2.xml"/><Relationship Id="rId7" Type="http://schemas.microsoft.com/office/2007/relationships/diagramDrawing" Target="../diagrams/drawing2.xml"/><Relationship Id="rId12" Type="http://schemas.microsoft.com/office/2007/relationships/diagramDrawing" Target="../diagrams/drawing3.xml"/><Relationship Id="rId2" Type="http://schemas.openxmlformats.org/officeDocument/2006/relationships/notesSlide" Target="../notesSlides/notesSlide11.xml"/><Relationship Id="rId1" Type="http://schemas.openxmlformats.org/officeDocument/2006/relationships/slideLayout" Target="../slideLayouts/slideLayout18.xml"/><Relationship Id="rId6" Type="http://schemas.openxmlformats.org/officeDocument/2006/relationships/diagramColors" Target="../diagrams/colors2.xml"/><Relationship Id="rId11" Type="http://schemas.openxmlformats.org/officeDocument/2006/relationships/diagramColors" Target="../diagrams/colors3.xml"/><Relationship Id="rId5" Type="http://schemas.openxmlformats.org/officeDocument/2006/relationships/diagramQuickStyle" Target="../diagrams/quickStyle2.xml"/><Relationship Id="rId10" Type="http://schemas.openxmlformats.org/officeDocument/2006/relationships/diagramQuickStyle" Target="../diagrams/quickStyle3.xml"/><Relationship Id="rId4" Type="http://schemas.openxmlformats.org/officeDocument/2006/relationships/diagramLayout" Target="../diagrams/layout2.xml"/><Relationship Id="rId9" Type="http://schemas.openxmlformats.org/officeDocument/2006/relationships/diagramLayout" Target="../diagrams/layout3.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2.xml"/><Relationship Id="rId7" Type="http://schemas.openxmlformats.org/officeDocument/2006/relationships/image" Target="../media/image53.emf"/><Relationship Id="rId2" Type="http://schemas.openxmlformats.org/officeDocument/2006/relationships/slideLayout" Target="../slideLayouts/slideLayout18.xml"/><Relationship Id="rId1" Type="http://schemas.openxmlformats.org/officeDocument/2006/relationships/vmlDrawing" Target="../drawings/vmlDrawing1.vml"/><Relationship Id="rId6" Type="http://schemas.openxmlformats.org/officeDocument/2006/relationships/oleObject" Target="../embeddings/oleObject1.bin"/><Relationship Id="rId5" Type="http://schemas.openxmlformats.org/officeDocument/2006/relationships/image" Target="../media/image55.jpeg"/><Relationship Id="rId4" Type="http://schemas.openxmlformats.org/officeDocument/2006/relationships/image" Target="../media/image54.jpeg"/></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18.xml"/><Relationship Id="rId1" Type="http://schemas.openxmlformats.org/officeDocument/2006/relationships/vmlDrawing" Target="../drawings/vmlDrawing2.vml"/><Relationship Id="rId4" Type="http://schemas.openxmlformats.org/officeDocument/2006/relationships/image" Target="../media/image56.emf"/></Relationships>
</file>

<file path=ppt/slides/_rels/slide1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18.xml"/><Relationship Id="rId6" Type="http://schemas.openxmlformats.org/officeDocument/2006/relationships/image" Target="../media/image60.png"/><Relationship Id="rId5" Type="http://schemas.openxmlformats.org/officeDocument/2006/relationships/image" Target="../media/image46.png"/><Relationship Id="rId4" Type="http://schemas.openxmlformats.org/officeDocument/2006/relationships/image" Target="../media/image59.jpeg"/></Relationships>
</file>

<file path=ppt/slides/_rels/slide16.xml.rels><?xml version="1.0" encoding="UTF-8" standalone="yes"?>
<Relationships xmlns="http://schemas.openxmlformats.org/package/2006/relationships"><Relationship Id="rId8" Type="http://schemas.openxmlformats.org/officeDocument/2006/relationships/image" Target="../media/image66.jpeg"/><Relationship Id="rId3" Type="http://schemas.openxmlformats.org/officeDocument/2006/relationships/notesSlide" Target="../notesSlides/notesSlide13.xml"/><Relationship Id="rId7" Type="http://schemas.openxmlformats.org/officeDocument/2006/relationships/image" Target="../media/image65.png"/><Relationship Id="rId12" Type="http://schemas.openxmlformats.org/officeDocument/2006/relationships/image" Target="../media/image68.jpeg"/><Relationship Id="rId2" Type="http://schemas.openxmlformats.org/officeDocument/2006/relationships/slideLayout" Target="../slideLayouts/slideLayout18.xml"/><Relationship Id="rId1" Type="http://schemas.openxmlformats.org/officeDocument/2006/relationships/vmlDrawing" Target="../drawings/vmlDrawing3.vml"/><Relationship Id="rId6" Type="http://schemas.openxmlformats.org/officeDocument/2006/relationships/image" Target="../media/image64.png"/><Relationship Id="rId11" Type="http://schemas.openxmlformats.org/officeDocument/2006/relationships/image" Target="../media/image61.emf"/><Relationship Id="rId5" Type="http://schemas.openxmlformats.org/officeDocument/2006/relationships/image" Target="../media/image63.jpeg"/><Relationship Id="rId10" Type="http://schemas.openxmlformats.org/officeDocument/2006/relationships/oleObject" Target="../embeddings/oleObject3.bin"/><Relationship Id="rId4" Type="http://schemas.openxmlformats.org/officeDocument/2006/relationships/image" Target="../media/image62.jpeg"/><Relationship Id="rId9" Type="http://schemas.openxmlformats.org/officeDocument/2006/relationships/image" Target="../media/image67.jpe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image" Target="../media/image69.png"/><Relationship Id="rId1" Type="http://schemas.openxmlformats.org/officeDocument/2006/relationships/slideLayout" Target="../slideLayouts/slideLayout18.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1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8.xml"/><Relationship Id="rId5" Type="http://schemas.openxmlformats.org/officeDocument/2006/relationships/image" Target="../media/image5.jpeg"/><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slideLayout" Target="../slideLayouts/slideLayout18.xml"/><Relationship Id="rId1" Type="http://schemas.openxmlformats.org/officeDocument/2006/relationships/vmlDrawing" Target="../drawings/vmlDrawing4.vml"/><Relationship Id="rId5" Type="http://schemas.openxmlformats.org/officeDocument/2006/relationships/image" Target="../media/image76.emf"/><Relationship Id="rId4" Type="http://schemas.openxmlformats.org/officeDocument/2006/relationships/oleObject" Target="../embeddings/oleObject4.bin"/></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18.xml"/><Relationship Id="rId5" Type="http://schemas.openxmlformats.org/officeDocument/2006/relationships/image" Target="../media/image5.jpeg"/><Relationship Id="rId4" Type="http://schemas.openxmlformats.org/officeDocument/2006/relationships/image" Target="../media/image4.jpeg"/></Relationships>
</file>

<file path=ppt/slides/_rels/slide23.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image" Target="../media/image78.jpeg"/><Relationship Id="rId1" Type="http://schemas.openxmlformats.org/officeDocument/2006/relationships/slideLayout" Target="../slideLayouts/slideLayout18.xml"/><Relationship Id="rId4" Type="http://schemas.openxmlformats.org/officeDocument/2006/relationships/image" Target="../media/image80.png"/></Relationships>
</file>

<file path=ppt/slides/_rels/slide24.xml.rels><?xml version="1.0" encoding="UTF-8" standalone="yes"?>
<Relationships xmlns="http://schemas.openxmlformats.org/package/2006/relationships"><Relationship Id="rId8" Type="http://schemas.openxmlformats.org/officeDocument/2006/relationships/image" Target="../media/image82.png"/><Relationship Id="rId13" Type="http://schemas.openxmlformats.org/officeDocument/2006/relationships/image" Target="../media/image87.png"/><Relationship Id="rId3" Type="http://schemas.openxmlformats.org/officeDocument/2006/relationships/diagramLayout" Target="../diagrams/layout4.xml"/><Relationship Id="rId7" Type="http://schemas.openxmlformats.org/officeDocument/2006/relationships/image" Target="../media/image81.png"/><Relationship Id="rId12" Type="http://schemas.openxmlformats.org/officeDocument/2006/relationships/image" Target="../media/image86.png"/><Relationship Id="rId2" Type="http://schemas.openxmlformats.org/officeDocument/2006/relationships/diagramData" Target="../diagrams/data4.xml"/><Relationship Id="rId1" Type="http://schemas.openxmlformats.org/officeDocument/2006/relationships/slideLayout" Target="../slideLayouts/slideLayout18.xml"/><Relationship Id="rId6" Type="http://schemas.microsoft.com/office/2007/relationships/diagramDrawing" Target="../diagrams/drawing4.xml"/><Relationship Id="rId11" Type="http://schemas.openxmlformats.org/officeDocument/2006/relationships/image" Target="../media/image85.png"/><Relationship Id="rId5" Type="http://schemas.openxmlformats.org/officeDocument/2006/relationships/diagramColors" Target="../diagrams/colors4.xml"/><Relationship Id="rId10" Type="http://schemas.openxmlformats.org/officeDocument/2006/relationships/image" Target="../media/image84.png"/><Relationship Id="rId4" Type="http://schemas.openxmlformats.org/officeDocument/2006/relationships/diagramQuickStyle" Target="../diagrams/quickStyle4.xml"/><Relationship Id="rId9" Type="http://schemas.openxmlformats.org/officeDocument/2006/relationships/image" Target="../media/image83.png"/></Relationships>
</file>

<file path=ppt/slides/_rels/slide2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18.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90.png"/></Relationships>
</file>

<file path=ppt/slides/_rels/slide26.xml.rels><?xml version="1.0" encoding="UTF-8" standalone="yes"?>
<Relationships xmlns="http://schemas.openxmlformats.org/package/2006/relationships"><Relationship Id="rId8" Type="http://schemas.openxmlformats.org/officeDocument/2006/relationships/image" Target="../media/image98.png"/><Relationship Id="rId3" Type="http://schemas.openxmlformats.org/officeDocument/2006/relationships/image" Target="../media/image93.png"/><Relationship Id="rId7" Type="http://schemas.openxmlformats.org/officeDocument/2006/relationships/image" Target="../media/image97.png"/><Relationship Id="rId2" Type="http://schemas.openxmlformats.org/officeDocument/2006/relationships/notesSlide" Target="../notesSlides/notesSlide16.xml"/><Relationship Id="rId1" Type="http://schemas.openxmlformats.org/officeDocument/2006/relationships/slideLayout" Target="../slideLayouts/slideLayout18.xml"/><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image" Target="../media/image94.png"/></Relationships>
</file>

<file path=ppt/slides/_rels/slide27.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18.xml"/><Relationship Id="rId4" Type="http://schemas.openxmlformats.org/officeDocument/2006/relationships/image" Target="../media/image101.wmf"/></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18.xml"/><Relationship Id="rId5" Type="http://schemas.openxmlformats.org/officeDocument/2006/relationships/image" Target="../media/image5.jpeg"/><Relationship Id="rId4" Type="http://schemas.openxmlformats.org/officeDocument/2006/relationships/image" Target="../media/image4.jpeg"/></Relationships>
</file>

<file path=ppt/slides/_rels/slide29.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8.xml"/><Relationship Id="rId1" Type="http://schemas.openxmlformats.org/officeDocument/2006/relationships/slideLayout" Target="../slideLayouts/slideLayout18.xml"/><Relationship Id="rId4" Type="http://schemas.openxmlformats.org/officeDocument/2006/relationships/image" Target="../media/image103.png"/></Relationships>
</file>

<file path=ppt/slides/_rels/slide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18.xml"/><Relationship Id="rId6" Type="http://schemas.openxmlformats.org/officeDocument/2006/relationships/image" Target="../media/image9.png"/><Relationship Id="rId11" Type="http://schemas.openxmlformats.org/officeDocument/2006/relationships/image" Target="../media/image14.gif"/><Relationship Id="rId5" Type="http://schemas.openxmlformats.org/officeDocument/2006/relationships/image" Target="../media/image8.png"/><Relationship Id="rId10" Type="http://schemas.openxmlformats.org/officeDocument/2006/relationships/image" Target="../media/image13.jpg"/><Relationship Id="rId4" Type="http://schemas.openxmlformats.org/officeDocument/2006/relationships/image" Target="../media/image7.jpeg"/><Relationship Id="rId9" Type="http://schemas.openxmlformats.org/officeDocument/2006/relationships/image" Target="../media/image12.png"/></Relationships>
</file>

<file path=ppt/slides/_rels/slide30.xml.rels><?xml version="1.0" encoding="UTF-8" standalone="yes"?>
<Relationships xmlns="http://schemas.openxmlformats.org/package/2006/relationships"><Relationship Id="rId8" Type="http://schemas.openxmlformats.org/officeDocument/2006/relationships/image" Target="../media/image105.png"/><Relationship Id="rId3" Type="http://schemas.openxmlformats.org/officeDocument/2006/relationships/diagramLayout" Target="../diagrams/layout5.xml"/><Relationship Id="rId7" Type="http://schemas.openxmlformats.org/officeDocument/2006/relationships/image" Target="../media/image104.png"/><Relationship Id="rId12" Type="http://schemas.openxmlformats.org/officeDocument/2006/relationships/image" Target="../media/image109.png"/><Relationship Id="rId2" Type="http://schemas.openxmlformats.org/officeDocument/2006/relationships/diagramData" Target="../diagrams/data5.xml"/><Relationship Id="rId1" Type="http://schemas.openxmlformats.org/officeDocument/2006/relationships/slideLayout" Target="../slideLayouts/slideLayout18.xml"/><Relationship Id="rId6" Type="http://schemas.microsoft.com/office/2007/relationships/diagramDrawing" Target="../diagrams/drawing5.xml"/><Relationship Id="rId11" Type="http://schemas.openxmlformats.org/officeDocument/2006/relationships/image" Target="../media/image108.png"/><Relationship Id="rId5" Type="http://schemas.openxmlformats.org/officeDocument/2006/relationships/diagramColors" Target="../diagrams/colors5.xml"/><Relationship Id="rId10" Type="http://schemas.openxmlformats.org/officeDocument/2006/relationships/image" Target="../media/image107.png"/><Relationship Id="rId4" Type="http://schemas.openxmlformats.org/officeDocument/2006/relationships/diagramQuickStyle" Target="../diagrams/quickStyle5.xml"/><Relationship Id="rId9" Type="http://schemas.openxmlformats.org/officeDocument/2006/relationships/image" Target="../media/image106.png"/></Relationships>
</file>

<file path=ppt/slides/_rels/slide31.xml.rels><?xml version="1.0" encoding="UTF-8" standalone="yes"?>
<Relationships xmlns="http://schemas.openxmlformats.org/package/2006/relationships"><Relationship Id="rId3" Type="http://schemas.openxmlformats.org/officeDocument/2006/relationships/image" Target="../media/image111.png"/><Relationship Id="rId7" Type="http://schemas.openxmlformats.org/officeDocument/2006/relationships/image" Target="../media/image115.png"/><Relationship Id="rId2" Type="http://schemas.openxmlformats.org/officeDocument/2006/relationships/image" Target="../media/image110.png"/><Relationship Id="rId1" Type="http://schemas.openxmlformats.org/officeDocument/2006/relationships/slideLayout" Target="../slideLayouts/slideLayout18.xml"/><Relationship Id="rId6" Type="http://schemas.openxmlformats.org/officeDocument/2006/relationships/image" Target="../media/image114.png"/><Relationship Id="rId5" Type="http://schemas.openxmlformats.org/officeDocument/2006/relationships/image" Target="../media/image113.png"/><Relationship Id="rId4" Type="http://schemas.openxmlformats.org/officeDocument/2006/relationships/image" Target="../media/image112.png"/></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6.xml"/><Relationship Id="rId7" Type="http://schemas.openxmlformats.org/officeDocument/2006/relationships/image" Target="../media/image110.png"/><Relationship Id="rId2" Type="http://schemas.openxmlformats.org/officeDocument/2006/relationships/diagramData" Target="../diagrams/data6.xml"/><Relationship Id="rId1" Type="http://schemas.openxmlformats.org/officeDocument/2006/relationships/slideLayout" Target="../slideLayouts/slideLayout18.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18.xml"/><Relationship Id="rId5" Type="http://schemas.openxmlformats.org/officeDocument/2006/relationships/image" Target="../media/image5.jpeg"/><Relationship Id="rId4" Type="http://schemas.openxmlformats.org/officeDocument/2006/relationships/image" Target="../media/image4.jpe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5.jpeg"/><Relationship Id="rId3" Type="http://schemas.openxmlformats.org/officeDocument/2006/relationships/image" Target="../media/image15.jpeg"/><Relationship Id="rId7" Type="http://schemas.openxmlformats.org/officeDocument/2006/relationships/image" Target="../media/image19.png"/><Relationship Id="rId12" Type="http://schemas.openxmlformats.org/officeDocument/2006/relationships/image" Target="../media/image24.png"/><Relationship Id="rId2" Type="http://schemas.openxmlformats.org/officeDocument/2006/relationships/notesSlide" Target="../notesSlides/notesSlide4.xml"/><Relationship Id="rId1" Type="http://schemas.openxmlformats.org/officeDocument/2006/relationships/slideLayout" Target="../slideLayouts/slideLayout18.xml"/><Relationship Id="rId6" Type="http://schemas.openxmlformats.org/officeDocument/2006/relationships/image" Target="../media/image18.png"/><Relationship Id="rId11" Type="http://schemas.openxmlformats.org/officeDocument/2006/relationships/image" Target="../media/image23.png"/><Relationship Id="rId5" Type="http://schemas.openxmlformats.org/officeDocument/2006/relationships/image" Target="../media/image17.pn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png"/><Relationship Id="rId14" Type="http://schemas.openxmlformats.org/officeDocument/2006/relationships/image" Target="../media/image26.png"/></Relationships>
</file>

<file path=ppt/slides/_rels/slide5.xml.rels><?xml version="1.0" encoding="UTF-8" standalone="yes"?>
<Relationships xmlns="http://schemas.openxmlformats.org/package/2006/relationships"><Relationship Id="rId3" Type="http://schemas.openxmlformats.org/officeDocument/2006/relationships/image" Target="../media/image27.wmf"/><Relationship Id="rId2" Type="http://schemas.openxmlformats.org/officeDocument/2006/relationships/notesSlide" Target="../notesSlides/notesSlide5.xml"/><Relationship Id="rId1" Type="http://schemas.openxmlformats.org/officeDocument/2006/relationships/slideLayout" Target="../slideLayouts/slideLayout18.xml"/><Relationship Id="rId4" Type="http://schemas.openxmlformats.org/officeDocument/2006/relationships/image" Target="../media/image28.jpeg"/></Relationships>
</file>

<file path=ppt/slides/_rels/slide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xml"/><Relationship Id="rId1" Type="http://schemas.openxmlformats.org/officeDocument/2006/relationships/slideLayout" Target="../slideLayouts/slideLayout18.xml"/><Relationship Id="rId5" Type="http://schemas.openxmlformats.org/officeDocument/2006/relationships/image" Target="../media/image31.png"/><Relationship Id="rId4" Type="http://schemas.openxmlformats.org/officeDocument/2006/relationships/image" Target="../media/image30.png"/></Relationships>
</file>

<file path=ppt/slides/_rels/slide7.xml.rels><?xml version="1.0" encoding="UTF-8" standalone="yes"?>
<Relationships xmlns="http://schemas.openxmlformats.org/package/2006/relationships"><Relationship Id="rId8" Type="http://schemas.openxmlformats.org/officeDocument/2006/relationships/image" Target="../media/image36.jpeg"/><Relationship Id="rId3" Type="http://schemas.openxmlformats.org/officeDocument/2006/relationships/image" Target="../media/image32.png"/><Relationship Id="rId7" Type="http://schemas.openxmlformats.org/officeDocument/2006/relationships/image" Target="../media/image35.png"/><Relationship Id="rId2" Type="http://schemas.openxmlformats.org/officeDocument/2006/relationships/notesSlide" Target="../notesSlides/notesSlide7.xml"/><Relationship Id="rId1" Type="http://schemas.openxmlformats.org/officeDocument/2006/relationships/slideLayout" Target="../slideLayouts/slideLayout18.xml"/><Relationship Id="rId6" Type="http://schemas.openxmlformats.org/officeDocument/2006/relationships/image" Target="../media/image34.png"/><Relationship Id="rId5" Type="http://schemas.openxmlformats.org/officeDocument/2006/relationships/image" Target="../media/image33.png"/><Relationship Id="rId10" Type="http://schemas.openxmlformats.org/officeDocument/2006/relationships/image" Target="../media/image38.png"/><Relationship Id="rId4" Type="http://schemas.openxmlformats.org/officeDocument/2006/relationships/image" Target="../media/image29.png"/><Relationship Id="rId9" Type="http://schemas.openxmlformats.org/officeDocument/2006/relationships/image" Target="../media/image37.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8" Type="http://schemas.microsoft.com/office/2007/relationships/hdphoto" Target="../media/hdphoto1.wdp"/><Relationship Id="rId13" Type="http://schemas.openxmlformats.org/officeDocument/2006/relationships/image" Target="../media/image48.png"/><Relationship Id="rId3" Type="http://schemas.openxmlformats.org/officeDocument/2006/relationships/image" Target="../media/image39.png"/><Relationship Id="rId7" Type="http://schemas.openxmlformats.org/officeDocument/2006/relationships/image" Target="../media/image43.png"/><Relationship Id="rId12" Type="http://schemas.openxmlformats.org/officeDocument/2006/relationships/image" Target="../media/image47.png"/><Relationship Id="rId17" Type="http://schemas.openxmlformats.org/officeDocument/2006/relationships/image" Target="../media/image52.png"/><Relationship Id="rId2" Type="http://schemas.openxmlformats.org/officeDocument/2006/relationships/notesSlide" Target="../notesSlides/notesSlide9.xml"/><Relationship Id="rId16" Type="http://schemas.openxmlformats.org/officeDocument/2006/relationships/image" Target="../media/image51.png"/><Relationship Id="rId1" Type="http://schemas.openxmlformats.org/officeDocument/2006/relationships/slideLayout" Target="../slideLayouts/slideLayout18.xml"/><Relationship Id="rId6" Type="http://schemas.openxmlformats.org/officeDocument/2006/relationships/image" Target="../media/image42.png"/><Relationship Id="rId11" Type="http://schemas.openxmlformats.org/officeDocument/2006/relationships/image" Target="../media/image46.png"/><Relationship Id="rId5" Type="http://schemas.openxmlformats.org/officeDocument/2006/relationships/image" Target="../media/image41.png"/><Relationship Id="rId15" Type="http://schemas.openxmlformats.org/officeDocument/2006/relationships/image" Target="../media/image50.png"/><Relationship Id="rId10" Type="http://schemas.openxmlformats.org/officeDocument/2006/relationships/image" Target="../media/image45.png"/><Relationship Id="rId4" Type="http://schemas.openxmlformats.org/officeDocument/2006/relationships/image" Target="../media/image40.png"/><Relationship Id="rId9" Type="http://schemas.openxmlformats.org/officeDocument/2006/relationships/image" Target="../media/image44.png"/><Relationship Id="rId14" Type="http://schemas.openxmlformats.org/officeDocument/2006/relationships/image" Target="../media/image4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endParaRPr lang="zh-CN" altLang="en-US"/>
          </a:p>
        </p:txBody>
      </p:sp>
      <p:sp>
        <p:nvSpPr>
          <p:cNvPr id="4" name="矩形 3"/>
          <p:cNvSpPr/>
          <p:nvPr/>
        </p:nvSpPr>
        <p:spPr>
          <a:xfrm>
            <a:off x="0" y="1903961"/>
            <a:ext cx="9144000" cy="1656001"/>
          </a:xfrm>
          <a:prstGeom prst="rect">
            <a:avLst/>
          </a:prstGeom>
          <a:solidFill>
            <a:srgbClr val="014C83"/>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 lastClr="C7EDCB"/>
              </a:solidFill>
              <a:effectLst/>
              <a:uLnTx/>
              <a:uFillTx/>
              <a:latin typeface="Franklin Gothic Medium"/>
              <a:ea typeface="微软雅黑"/>
              <a:cs typeface="+mn-cs"/>
            </a:endParaRPr>
          </a:p>
        </p:txBody>
      </p:sp>
      <p:sp>
        <p:nvSpPr>
          <p:cNvPr id="5" name="矩形 4"/>
          <p:cNvSpPr/>
          <p:nvPr/>
        </p:nvSpPr>
        <p:spPr>
          <a:xfrm>
            <a:off x="755576" y="1903961"/>
            <a:ext cx="3528392" cy="1656000"/>
          </a:xfrm>
          <a:prstGeom prst="rect">
            <a:avLst/>
          </a:prstGeom>
          <a:gradFill flip="none" rotWithShape="1">
            <a:gsLst>
              <a:gs pos="36000">
                <a:srgbClr val="026DCE"/>
              </a:gs>
              <a:gs pos="95000">
                <a:srgbClr val="014C83"/>
              </a:gs>
            </a:gsLst>
            <a:path path="circle">
              <a:fillToRect l="50000" t="50000" r="50000" b="50000"/>
            </a:path>
            <a:tileRect/>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C7EDCB"/>
              </a:solidFill>
              <a:effectLst/>
              <a:uLnTx/>
              <a:uFillTx/>
              <a:latin typeface="Franklin Gothic Medium"/>
              <a:ea typeface="微软雅黑"/>
              <a:cs typeface="+mn-cs"/>
            </a:endParaRPr>
          </a:p>
        </p:txBody>
      </p:sp>
      <p:sp>
        <p:nvSpPr>
          <p:cNvPr id="6" name="矩形 5"/>
          <p:cNvSpPr/>
          <p:nvPr/>
        </p:nvSpPr>
        <p:spPr>
          <a:xfrm>
            <a:off x="0" y="3496231"/>
            <a:ext cx="9144000" cy="222024"/>
          </a:xfrm>
          <a:prstGeom prst="rect">
            <a:avLst/>
          </a:prstGeom>
          <a:solidFill>
            <a:srgbClr val="012E57">
              <a:lumMod val="25000"/>
              <a:lumOff val="7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C7EDCB"/>
              </a:solidFill>
              <a:effectLst/>
              <a:uLnTx/>
              <a:uFillTx/>
              <a:latin typeface="Franklin Gothic Medium"/>
              <a:ea typeface="微软雅黑"/>
              <a:cs typeface="+mn-cs"/>
            </a:endParaRPr>
          </a:p>
        </p:txBody>
      </p:sp>
      <p:sp>
        <p:nvSpPr>
          <p:cNvPr id="7" name="TextBox 6"/>
          <p:cNvSpPr txBox="1"/>
          <p:nvPr/>
        </p:nvSpPr>
        <p:spPr>
          <a:xfrm>
            <a:off x="467544" y="2430413"/>
            <a:ext cx="8540725" cy="584775"/>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zh-CN" altLang="en-US" sz="3200" b="1" i="0" u="none" strike="noStrike" kern="0" cap="none" spc="0" normalizeH="0" baseline="0" noProof="0" dirty="0" smtClean="0">
                <a:ln>
                  <a:noFill/>
                </a:ln>
                <a:solidFill>
                  <a:sysClr val="window" lastClr="C7EDCB"/>
                </a:solidFill>
                <a:effectLst/>
                <a:uLnTx/>
                <a:uFillTx/>
                <a:latin typeface="微软雅黑" panose="020B0503020204020204" pitchFamily="34" charset="-122"/>
                <a:ea typeface="微软雅黑" panose="020B0503020204020204" pitchFamily="34" charset="-122"/>
                <a:cs typeface="Arial" pitchFamily="34" charset="0"/>
              </a:rPr>
              <a:t>面向社区的疾病诊断决策支持系统设计与开发</a:t>
            </a:r>
            <a:endParaRPr kumimoji="0" lang="zh-CN" altLang="en-US" sz="3200" b="1" i="0" u="none" strike="noStrike" kern="0" cap="none" spc="0" normalizeH="0" baseline="0" noProof="0" dirty="0">
              <a:ln>
                <a:noFill/>
              </a:ln>
              <a:solidFill>
                <a:sysClr val="window" lastClr="C7EDCB"/>
              </a:solidFill>
              <a:effectLst/>
              <a:uLnTx/>
              <a:uFillTx/>
              <a:latin typeface="微软雅黑" panose="020B0503020204020204" pitchFamily="34" charset="-122"/>
              <a:ea typeface="微软雅黑" panose="020B0503020204020204" pitchFamily="34" charset="-122"/>
              <a:cs typeface="Arial" pitchFamily="34" charset="0"/>
            </a:endParaRPr>
          </a:p>
        </p:txBody>
      </p:sp>
      <p:sp>
        <p:nvSpPr>
          <p:cNvPr id="8" name="TextBox 7"/>
          <p:cNvSpPr txBox="1"/>
          <p:nvPr/>
        </p:nvSpPr>
        <p:spPr>
          <a:xfrm>
            <a:off x="2871170" y="3933056"/>
            <a:ext cx="3733471" cy="1348061"/>
          </a:xfrm>
          <a:prstGeom prst="rect">
            <a:avLst/>
          </a:prstGeom>
          <a:noFill/>
        </p:spPr>
        <p:txBody>
          <a:bodyPr wrap="square" rtlCol="0">
            <a:spAutoFit/>
          </a:bodyPr>
          <a:lstStyle/>
          <a:p>
            <a:pPr lvl="0" fontAlgn="base" latinLnBrk="1">
              <a:spcBef>
                <a:spcPct val="20000"/>
              </a:spcBef>
              <a:spcAft>
                <a:spcPct val="0"/>
              </a:spcAft>
            </a:pPr>
            <a:r>
              <a:rPr kumimoji="1" lang="zh-CN" altLang="en-US" sz="2400" kern="0" dirty="0">
                <a:solidFill>
                  <a:schemeClr val="tx1">
                    <a:lumMod val="75000"/>
                    <a:lumOff val="25000"/>
                  </a:schemeClr>
                </a:solidFill>
                <a:latin typeface="华文中宋" pitchFamily="2" charset="-122"/>
                <a:ea typeface="华文中宋" pitchFamily="2" charset="-122"/>
              </a:rPr>
              <a:t>答辩人</a:t>
            </a:r>
            <a:r>
              <a:rPr kumimoji="1" lang="zh-CN" altLang="en-US" sz="2400" kern="0" dirty="0" smtClean="0">
                <a:solidFill>
                  <a:schemeClr val="tx1">
                    <a:lumMod val="75000"/>
                    <a:lumOff val="25000"/>
                  </a:schemeClr>
                </a:solidFill>
                <a:latin typeface="华文中宋" pitchFamily="2" charset="-122"/>
                <a:ea typeface="华文中宋" pitchFamily="2" charset="-122"/>
              </a:rPr>
              <a:t>：冯冠军</a:t>
            </a:r>
            <a:endParaRPr kumimoji="1" lang="en-US" altLang="zh-CN" sz="2400" kern="0" dirty="0" smtClean="0">
              <a:solidFill>
                <a:schemeClr val="tx1">
                  <a:lumMod val="75000"/>
                  <a:lumOff val="25000"/>
                </a:schemeClr>
              </a:solidFill>
              <a:latin typeface="华文中宋" pitchFamily="2" charset="-122"/>
              <a:ea typeface="华文中宋" pitchFamily="2" charset="-122"/>
            </a:endParaRPr>
          </a:p>
          <a:p>
            <a:pPr lvl="0" fontAlgn="base" latinLnBrk="1">
              <a:spcBef>
                <a:spcPct val="20000"/>
              </a:spcBef>
              <a:spcAft>
                <a:spcPct val="0"/>
              </a:spcAft>
            </a:pPr>
            <a:r>
              <a:rPr kumimoji="1" lang="zh-CN" altLang="en-US" sz="2400" kern="0" dirty="0" smtClean="0">
                <a:solidFill>
                  <a:schemeClr val="tx1">
                    <a:lumMod val="75000"/>
                    <a:lumOff val="25000"/>
                  </a:schemeClr>
                </a:solidFill>
                <a:latin typeface="华文中宋" pitchFamily="2" charset="-122"/>
                <a:ea typeface="华文中宋" pitchFamily="2" charset="-122"/>
              </a:rPr>
              <a:t>导   </a:t>
            </a:r>
            <a:r>
              <a:rPr kumimoji="1" lang="zh-CN" altLang="en-US" sz="2400" kern="0" dirty="0">
                <a:solidFill>
                  <a:schemeClr val="tx1">
                    <a:lumMod val="75000"/>
                    <a:lumOff val="25000"/>
                  </a:schemeClr>
                </a:solidFill>
                <a:latin typeface="华文中宋" pitchFamily="2" charset="-122"/>
                <a:ea typeface="华文中宋" pitchFamily="2" charset="-122"/>
              </a:rPr>
              <a:t>师</a:t>
            </a:r>
            <a:r>
              <a:rPr kumimoji="1" lang="zh-CN" altLang="en-US" sz="2400" kern="0" dirty="0" smtClean="0">
                <a:solidFill>
                  <a:schemeClr val="tx1">
                    <a:lumMod val="75000"/>
                    <a:lumOff val="25000"/>
                  </a:schemeClr>
                </a:solidFill>
                <a:latin typeface="华文中宋" pitchFamily="2" charset="-122"/>
                <a:ea typeface="华文中宋" pitchFamily="2" charset="-122"/>
              </a:rPr>
              <a:t>：吕旭东 </a:t>
            </a:r>
            <a:r>
              <a:rPr kumimoji="1" lang="zh-CN" altLang="en-US" sz="2400" kern="0" dirty="0">
                <a:solidFill>
                  <a:schemeClr val="tx1">
                    <a:lumMod val="75000"/>
                    <a:lumOff val="25000"/>
                  </a:schemeClr>
                </a:solidFill>
                <a:latin typeface="华文中宋" pitchFamily="2" charset="-122"/>
                <a:ea typeface="华文中宋" pitchFamily="2" charset="-122"/>
              </a:rPr>
              <a:t>教授</a:t>
            </a:r>
            <a:endParaRPr kumimoji="1" lang="en-US" altLang="zh-CN" sz="2400" kern="0" dirty="0">
              <a:solidFill>
                <a:schemeClr val="tx1">
                  <a:lumMod val="75000"/>
                  <a:lumOff val="25000"/>
                </a:schemeClr>
              </a:solidFill>
              <a:latin typeface="华文中宋" pitchFamily="2" charset="-122"/>
              <a:ea typeface="华文中宋" pitchFamily="2" charset="-122"/>
            </a:endParaRPr>
          </a:p>
          <a:p>
            <a:pPr lvl="0" fontAlgn="base" latinLnBrk="1">
              <a:spcBef>
                <a:spcPct val="20000"/>
              </a:spcBef>
              <a:spcAft>
                <a:spcPct val="0"/>
              </a:spcAft>
            </a:pPr>
            <a:r>
              <a:rPr kumimoji="1" lang="zh-CN" altLang="en-US" sz="2400" kern="0" dirty="0">
                <a:solidFill>
                  <a:schemeClr val="tx1">
                    <a:lumMod val="75000"/>
                    <a:lumOff val="25000"/>
                  </a:schemeClr>
                </a:solidFill>
                <a:latin typeface="华文中宋" pitchFamily="2" charset="-122"/>
                <a:ea typeface="华文中宋" pitchFamily="2" charset="-122"/>
              </a:rPr>
              <a:t>专   业：生物医学工程</a:t>
            </a:r>
            <a:endParaRPr kumimoji="1" lang="ko-KR" altLang="en-US" sz="2400" kern="0" dirty="0">
              <a:solidFill>
                <a:schemeClr val="tx1">
                  <a:lumMod val="75000"/>
                  <a:lumOff val="25000"/>
                </a:schemeClr>
              </a:solidFill>
              <a:latin typeface="华文中宋" pitchFamily="2" charset="-122"/>
              <a:ea typeface="굴림"/>
            </a:endParaRPr>
          </a:p>
        </p:txBody>
      </p:sp>
    </p:spTree>
    <p:extLst>
      <p:ext uri="{BB962C8B-B14F-4D97-AF65-F5344CB8AC3E}">
        <p14:creationId xmlns:p14="http://schemas.microsoft.com/office/powerpoint/2010/main" val="58324225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Text Box 9"/>
          <p:cNvSpPr txBox="1">
            <a:spLocks noChangeArrowheads="1"/>
          </p:cNvSpPr>
          <p:nvPr/>
        </p:nvSpPr>
        <p:spPr bwMode="auto">
          <a:xfrm>
            <a:off x="304800" y="292100"/>
            <a:ext cx="779559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面向社区的疾病诊断决策支持系统</a:t>
            </a:r>
            <a:endParaRPr lang="zh-CN" altLang="en-US" sz="2800" b="1" dirty="0">
              <a:solidFill>
                <a:srgbClr val="FFFFFF"/>
              </a:solidFill>
              <a:latin typeface="Times New Roman" pitchFamily="18" charset="0"/>
              <a:ea typeface="黑体" pitchFamily="49" charset="-122"/>
              <a:cs typeface="Times New Roman" pitchFamily="18" charset="0"/>
            </a:endParaRPr>
          </a:p>
        </p:txBody>
      </p:sp>
      <p:pic>
        <p:nvPicPr>
          <p:cNvPr id="27" name="Picture 2" descr="E:\素材\矢量图标\医疗相关\Free-Medical-Icons-Set\128x128\ParameterReview.png"/>
          <p:cNvPicPr>
            <a:picLocks noChangeAspect="1" noChangeArrowheads="1"/>
          </p:cNvPicPr>
          <p:nvPr/>
        </p:nvPicPr>
        <p:blipFill>
          <a:blip r:embed="rId3"/>
          <a:srcRect/>
          <a:stretch>
            <a:fillRect/>
          </a:stretch>
        </p:blipFill>
        <p:spPr bwMode="auto">
          <a:xfrm rot="1211986">
            <a:off x="986153" y="2594930"/>
            <a:ext cx="1762195" cy="1762195"/>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28" name="Picture 3" descr="D:\My Documents\20101220\素材\01300000165476121636519272838.jpg"/>
          <p:cNvPicPr>
            <a:picLocks noChangeAspect="1" noChangeArrowheads="1"/>
          </p:cNvPicPr>
          <p:nvPr/>
        </p:nvPicPr>
        <p:blipFill>
          <a:blip r:embed="rId4"/>
          <a:srcRect/>
          <a:stretch>
            <a:fillRect/>
          </a:stretch>
        </p:blipFill>
        <p:spPr bwMode="auto">
          <a:xfrm>
            <a:off x="430120" y="2439810"/>
            <a:ext cx="1711489" cy="1819097"/>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29" name="Picture 3" descr="E:\素材\图片素材\键盘\2.jpg"/>
          <p:cNvPicPr>
            <a:picLocks noChangeAspect="1" noChangeArrowheads="1"/>
          </p:cNvPicPr>
          <p:nvPr/>
        </p:nvPicPr>
        <p:blipFill>
          <a:blip r:embed="rId5" cstate="print"/>
          <a:srcRect/>
          <a:stretch>
            <a:fillRect/>
          </a:stretch>
        </p:blipFill>
        <p:spPr bwMode="auto">
          <a:xfrm rot="20860945">
            <a:off x="487670" y="3580473"/>
            <a:ext cx="1731847" cy="1050654"/>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18442" name="Slide Number Placeholder 1"/>
          <p:cNvSpPr>
            <a:spLocks noGrp="1"/>
          </p:cNvSpPr>
          <p:nvPr>
            <p:ph type="sldNum" sz="quarter" idx="12"/>
          </p:nvPr>
        </p:nvSpPr>
        <p:spPr>
          <a:xfrm>
            <a:off x="6553200" y="6408738"/>
            <a:ext cx="2133600"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631151A5-EF93-41A3-8697-86454BD85761}" type="slidenum">
              <a:rPr lang="en-US" altLang="zh-CN" smtClean="0">
                <a:solidFill>
                  <a:srgbClr val="000000"/>
                </a:solidFill>
                <a:latin typeface="Arial" charset="0"/>
              </a:rPr>
              <a:pPr eaLnBrk="1" fontAlgn="base" hangingPunct="1">
                <a:spcBef>
                  <a:spcPct val="0"/>
                </a:spcBef>
                <a:spcAft>
                  <a:spcPct val="0"/>
                </a:spcAft>
              </a:pPr>
              <a:t>10</a:t>
            </a:fld>
            <a:endParaRPr lang="en-US" altLang="zh-CN" smtClean="0">
              <a:solidFill>
                <a:srgbClr val="000000"/>
              </a:solidFill>
              <a:latin typeface="Arial" charset="0"/>
            </a:endParaRPr>
          </a:p>
        </p:txBody>
      </p:sp>
      <p:sp>
        <p:nvSpPr>
          <p:cNvPr id="31" name="矩形 30"/>
          <p:cNvSpPr/>
          <p:nvPr/>
        </p:nvSpPr>
        <p:spPr bwMode="auto">
          <a:xfrm>
            <a:off x="3498850" y="1866999"/>
            <a:ext cx="4883150" cy="428625"/>
          </a:xfrm>
          <a:prstGeom prst="rect">
            <a:avLst/>
          </a:prstGeom>
          <a:solidFill>
            <a:schemeClr val="bg2">
              <a:lumMod val="20000"/>
              <a:lumOff val="80000"/>
            </a:schemeClr>
          </a:solidFill>
          <a:ln>
            <a:solidFill>
              <a:schemeClr val="bg1">
                <a:lumMod val="65000"/>
              </a:schemeClr>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pPr fontAlgn="base">
              <a:spcBef>
                <a:spcPct val="0"/>
              </a:spcBef>
              <a:spcAft>
                <a:spcPct val="0"/>
              </a:spcAft>
              <a:defRPr/>
            </a:pPr>
            <a:endParaRPr lang="zh-CN" altLang="en-US" b="1" dirty="0">
              <a:solidFill>
                <a:srgbClr val="000000"/>
              </a:solidFill>
            </a:endParaRPr>
          </a:p>
        </p:txBody>
      </p:sp>
      <p:grpSp>
        <p:nvGrpSpPr>
          <p:cNvPr id="37" name="Group 4"/>
          <p:cNvGrpSpPr>
            <a:grpSpLocks/>
          </p:cNvGrpSpPr>
          <p:nvPr/>
        </p:nvGrpSpPr>
        <p:grpSpPr bwMode="auto">
          <a:xfrm>
            <a:off x="3176588" y="4103786"/>
            <a:ext cx="5205412" cy="571500"/>
            <a:chOff x="3176558" y="3957654"/>
            <a:chExt cx="5205442" cy="571504"/>
          </a:xfrm>
        </p:grpSpPr>
        <p:sp>
          <p:nvSpPr>
            <p:cNvPr id="38" name="矩形 37"/>
            <p:cNvSpPr/>
            <p:nvPr/>
          </p:nvSpPr>
          <p:spPr bwMode="auto">
            <a:xfrm>
              <a:off x="3475010" y="4029093"/>
              <a:ext cx="4906990" cy="428628"/>
            </a:xfrm>
            <a:prstGeom prst="rect">
              <a:avLst/>
            </a:prstGeom>
            <a:solidFill>
              <a:schemeClr val="bg2">
                <a:lumMod val="20000"/>
                <a:lumOff val="80000"/>
              </a:schemeClr>
            </a:solidFill>
            <a:ln>
              <a:solidFill>
                <a:schemeClr val="bg1">
                  <a:lumMod val="65000"/>
                </a:schemeClr>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pPr fontAlgn="base">
                <a:spcBef>
                  <a:spcPct val="0"/>
                </a:spcBef>
                <a:spcAft>
                  <a:spcPct val="0"/>
                </a:spcAft>
                <a:defRPr/>
              </a:pPr>
              <a:endParaRPr lang="zh-CN" altLang="en-US" b="1">
                <a:solidFill>
                  <a:srgbClr val="000000"/>
                </a:solidFill>
              </a:endParaRPr>
            </a:p>
          </p:txBody>
        </p:sp>
        <p:sp>
          <p:nvSpPr>
            <p:cNvPr id="39" name="TextBox 39"/>
            <p:cNvSpPr txBox="1">
              <a:spLocks noChangeArrowheads="1"/>
            </p:cNvSpPr>
            <p:nvPr/>
          </p:nvSpPr>
          <p:spPr bwMode="auto">
            <a:xfrm>
              <a:off x="3733800" y="4059283"/>
              <a:ext cx="46228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r>
                <a:rPr kumimoji="1" lang="zh-CN" altLang="en-US" b="1" dirty="0" smtClean="0">
                  <a:solidFill>
                    <a:srgbClr val="000000"/>
                  </a:solidFill>
                  <a:latin typeface="黑体" pitchFamily="49" charset="-122"/>
                  <a:ea typeface="黑体" pitchFamily="49" charset="-122"/>
                </a:rPr>
                <a:t>阿尔兹海默决策支持系统实现</a:t>
              </a:r>
              <a:endParaRPr kumimoji="1" lang="en-US" altLang="zh-CN" b="1" dirty="0">
                <a:solidFill>
                  <a:srgbClr val="000000"/>
                </a:solidFill>
                <a:latin typeface="黑体" pitchFamily="49" charset="-122"/>
                <a:ea typeface="黑体" pitchFamily="49" charset="-122"/>
              </a:endParaRPr>
            </a:p>
          </p:txBody>
        </p:sp>
        <p:sp>
          <p:nvSpPr>
            <p:cNvPr id="40" name="菱形 39"/>
            <p:cNvSpPr/>
            <p:nvPr/>
          </p:nvSpPr>
          <p:spPr bwMode="auto">
            <a:xfrm>
              <a:off x="3176558" y="3957654"/>
              <a:ext cx="571504" cy="571504"/>
            </a:xfrm>
            <a:prstGeom prst="diamond">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lstStyle/>
            <a:p>
              <a:pPr fontAlgn="base">
                <a:spcBef>
                  <a:spcPct val="0"/>
                </a:spcBef>
                <a:spcAft>
                  <a:spcPct val="0"/>
                </a:spcAft>
                <a:defRPr/>
              </a:pPr>
              <a:r>
                <a:rPr lang="en-US" altLang="zh-CN" b="1" dirty="0">
                  <a:solidFill>
                    <a:srgbClr val="000000"/>
                  </a:solidFill>
                  <a:latin typeface="Times New Roman" pitchFamily="18" charset="0"/>
                  <a:cs typeface="Times New Roman" pitchFamily="18" charset="0"/>
                </a:rPr>
                <a:t>4</a:t>
              </a:r>
              <a:endParaRPr lang="zh-CN" altLang="en-US" b="1" dirty="0">
                <a:solidFill>
                  <a:srgbClr val="000000"/>
                </a:solidFill>
                <a:latin typeface="Times New Roman" pitchFamily="18" charset="0"/>
                <a:cs typeface="Times New Roman" pitchFamily="18" charset="0"/>
              </a:endParaRPr>
            </a:p>
          </p:txBody>
        </p:sp>
      </p:grpSp>
      <p:grpSp>
        <p:nvGrpSpPr>
          <p:cNvPr id="41" name="Group 2"/>
          <p:cNvGrpSpPr>
            <a:grpSpLocks/>
          </p:cNvGrpSpPr>
          <p:nvPr/>
        </p:nvGrpSpPr>
        <p:grpSpPr bwMode="auto">
          <a:xfrm>
            <a:off x="3176588" y="2565499"/>
            <a:ext cx="5205412" cy="571500"/>
            <a:chOff x="3176558" y="2386018"/>
            <a:chExt cx="5205442" cy="571504"/>
          </a:xfrm>
          <a:solidFill>
            <a:schemeClr val="accent1"/>
          </a:solidFill>
        </p:grpSpPr>
        <p:sp>
          <p:nvSpPr>
            <p:cNvPr id="42" name="矩形 41"/>
            <p:cNvSpPr/>
            <p:nvPr/>
          </p:nvSpPr>
          <p:spPr bwMode="auto">
            <a:xfrm>
              <a:off x="3498822" y="2457455"/>
              <a:ext cx="4883178" cy="428628"/>
            </a:xfrm>
            <a:prstGeom prst="rect">
              <a:avLst/>
            </a:prstGeom>
            <a:grpFill/>
            <a:ln>
              <a:solidFill>
                <a:schemeClr val="bg1">
                  <a:lumMod val="65000"/>
                </a:schemeClr>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pPr fontAlgn="base">
                <a:spcBef>
                  <a:spcPct val="0"/>
                </a:spcBef>
                <a:spcAft>
                  <a:spcPct val="0"/>
                </a:spcAft>
                <a:defRPr/>
              </a:pPr>
              <a:endParaRPr lang="zh-CN" altLang="en-US" b="1" dirty="0">
                <a:solidFill>
                  <a:srgbClr val="000000"/>
                </a:solidFill>
              </a:endParaRPr>
            </a:p>
          </p:txBody>
        </p:sp>
        <p:sp>
          <p:nvSpPr>
            <p:cNvPr id="43" name="菱形 42"/>
            <p:cNvSpPr/>
            <p:nvPr/>
          </p:nvSpPr>
          <p:spPr bwMode="auto">
            <a:xfrm>
              <a:off x="3176558" y="2386018"/>
              <a:ext cx="571504" cy="571504"/>
            </a:xfrm>
            <a:prstGeom prst="diamond">
              <a:avLst/>
            </a:prstGeom>
            <a:grp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lstStyle/>
            <a:p>
              <a:pPr fontAlgn="base">
                <a:spcBef>
                  <a:spcPct val="0"/>
                </a:spcBef>
                <a:spcAft>
                  <a:spcPct val="0"/>
                </a:spcAft>
                <a:defRPr/>
              </a:pPr>
              <a:r>
                <a:rPr lang="en-US" altLang="zh-CN" b="1" dirty="0">
                  <a:solidFill>
                    <a:srgbClr val="000000"/>
                  </a:solidFill>
                  <a:latin typeface="Times New Roman" pitchFamily="18" charset="0"/>
                  <a:cs typeface="Times New Roman" pitchFamily="18" charset="0"/>
                </a:rPr>
                <a:t>2</a:t>
              </a:r>
              <a:endParaRPr lang="zh-CN" altLang="en-US" b="1" dirty="0">
                <a:solidFill>
                  <a:srgbClr val="000000"/>
                </a:solidFill>
                <a:latin typeface="Times New Roman" pitchFamily="18" charset="0"/>
                <a:cs typeface="Times New Roman" pitchFamily="18" charset="0"/>
              </a:endParaRPr>
            </a:p>
          </p:txBody>
        </p:sp>
        <p:sp>
          <p:nvSpPr>
            <p:cNvPr id="44" name="TextBox 36"/>
            <p:cNvSpPr txBox="1">
              <a:spLocks noChangeArrowheads="1"/>
            </p:cNvSpPr>
            <p:nvPr/>
          </p:nvSpPr>
          <p:spPr bwMode="auto">
            <a:xfrm>
              <a:off x="3733800" y="2487657"/>
              <a:ext cx="4366590" cy="36933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r>
                <a:rPr kumimoji="1" lang="zh-CN" altLang="en-US" b="1" dirty="0" smtClean="0">
                  <a:solidFill>
                    <a:srgbClr val="000000"/>
                  </a:solidFill>
                  <a:latin typeface="黑体" pitchFamily="49" charset="-122"/>
                  <a:ea typeface="黑体" pitchFamily="49" charset="-122"/>
                </a:rPr>
                <a:t>关键技术研究与系统框架实现</a:t>
              </a:r>
              <a:endParaRPr kumimoji="1" lang="en-US" altLang="zh-CN" b="1" dirty="0">
                <a:solidFill>
                  <a:srgbClr val="000000"/>
                </a:solidFill>
                <a:latin typeface="黑体" pitchFamily="49" charset="-122"/>
                <a:ea typeface="黑体" pitchFamily="49" charset="-122"/>
              </a:endParaRPr>
            </a:p>
          </p:txBody>
        </p:sp>
      </p:grpSp>
      <p:grpSp>
        <p:nvGrpSpPr>
          <p:cNvPr id="45" name="Group 3"/>
          <p:cNvGrpSpPr>
            <a:grpSpLocks/>
          </p:cNvGrpSpPr>
          <p:nvPr/>
        </p:nvGrpSpPr>
        <p:grpSpPr bwMode="auto">
          <a:xfrm>
            <a:off x="3176588" y="3335435"/>
            <a:ext cx="5281612" cy="571500"/>
            <a:chOff x="3176558" y="3171836"/>
            <a:chExt cx="5281642" cy="571504"/>
          </a:xfrm>
        </p:grpSpPr>
        <p:sp>
          <p:nvSpPr>
            <p:cNvPr id="46" name="矩形 45"/>
            <p:cNvSpPr/>
            <p:nvPr/>
          </p:nvSpPr>
          <p:spPr bwMode="auto">
            <a:xfrm>
              <a:off x="3498822" y="3243276"/>
              <a:ext cx="4883178" cy="428628"/>
            </a:xfrm>
            <a:prstGeom prst="rect">
              <a:avLst/>
            </a:prstGeom>
            <a:solidFill>
              <a:schemeClr val="bg2">
                <a:lumMod val="20000"/>
                <a:lumOff val="80000"/>
              </a:schemeClr>
            </a:solidFill>
            <a:ln>
              <a:solidFill>
                <a:schemeClr val="bg1">
                  <a:lumMod val="65000"/>
                </a:schemeClr>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pPr fontAlgn="base">
                <a:spcBef>
                  <a:spcPct val="0"/>
                </a:spcBef>
                <a:spcAft>
                  <a:spcPct val="0"/>
                </a:spcAft>
                <a:defRPr/>
              </a:pPr>
              <a:endParaRPr lang="zh-CN" altLang="en-US" b="1">
                <a:solidFill>
                  <a:srgbClr val="000000"/>
                </a:solidFill>
              </a:endParaRPr>
            </a:p>
          </p:txBody>
        </p:sp>
        <p:sp>
          <p:nvSpPr>
            <p:cNvPr id="47" name="菱形 46"/>
            <p:cNvSpPr/>
            <p:nvPr/>
          </p:nvSpPr>
          <p:spPr bwMode="auto">
            <a:xfrm>
              <a:off x="3176558" y="3171836"/>
              <a:ext cx="571504" cy="571504"/>
            </a:xfrm>
            <a:prstGeom prst="diamond">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lstStyle/>
            <a:p>
              <a:pPr fontAlgn="base">
                <a:spcBef>
                  <a:spcPct val="0"/>
                </a:spcBef>
                <a:spcAft>
                  <a:spcPct val="0"/>
                </a:spcAft>
                <a:defRPr/>
              </a:pPr>
              <a:r>
                <a:rPr lang="en-US" altLang="zh-CN" b="1" dirty="0">
                  <a:solidFill>
                    <a:srgbClr val="000000"/>
                  </a:solidFill>
                  <a:latin typeface="Times New Roman" pitchFamily="18" charset="0"/>
                  <a:cs typeface="Times New Roman" pitchFamily="18" charset="0"/>
                </a:rPr>
                <a:t>3</a:t>
              </a:r>
              <a:endParaRPr lang="zh-CN" altLang="en-US" b="1" dirty="0">
                <a:solidFill>
                  <a:srgbClr val="000000"/>
                </a:solidFill>
                <a:latin typeface="Times New Roman" pitchFamily="18" charset="0"/>
                <a:cs typeface="Times New Roman" pitchFamily="18" charset="0"/>
              </a:endParaRPr>
            </a:p>
          </p:txBody>
        </p:sp>
        <p:sp>
          <p:nvSpPr>
            <p:cNvPr id="48" name="TextBox 37"/>
            <p:cNvSpPr txBox="1">
              <a:spLocks noChangeArrowheads="1"/>
            </p:cNvSpPr>
            <p:nvPr/>
          </p:nvSpPr>
          <p:spPr bwMode="auto">
            <a:xfrm>
              <a:off x="3733800" y="3298871"/>
              <a:ext cx="47244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r>
                <a:rPr kumimoji="1" lang="zh-CN" altLang="en-US" b="1" dirty="0">
                  <a:solidFill>
                    <a:srgbClr val="000000"/>
                  </a:solidFill>
                  <a:latin typeface="黑体" pitchFamily="49" charset="-122"/>
                  <a:ea typeface="黑体" pitchFamily="49" charset="-122"/>
                </a:rPr>
                <a:t>头痛</a:t>
              </a:r>
              <a:r>
                <a:rPr kumimoji="1" lang="zh-CN" altLang="en-US" b="1" dirty="0" smtClean="0">
                  <a:solidFill>
                    <a:srgbClr val="000000"/>
                  </a:solidFill>
                  <a:latin typeface="黑体" pitchFamily="49" charset="-122"/>
                  <a:ea typeface="黑体" pitchFamily="49" charset="-122"/>
                </a:rPr>
                <a:t>决策支持系统实现</a:t>
              </a:r>
              <a:endParaRPr kumimoji="1" lang="zh-CN" altLang="en-US" b="1" dirty="0">
                <a:solidFill>
                  <a:srgbClr val="000000"/>
                </a:solidFill>
                <a:latin typeface="黑体" pitchFamily="49" charset="-122"/>
                <a:ea typeface="黑体" pitchFamily="49" charset="-122"/>
              </a:endParaRPr>
            </a:p>
          </p:txBody>
        </p:sp>
      </p:grpSp>
      <p:sp>
        <p:nvSpPr>
          <p:cNvPr id="49" name="Rectangle 1"/>
          <p:cNvSpPr>
            <a:spLocks noChangeArrowheads="1"/>
          </p:cNvSpPr>
          <p:nvPr/>
        </p:nvSpPr>
        <p:spPr bwMode="auto">
          <a:xfrm>
            <a:off x="3694113" y="1897161"/>
            <a:ext cx="64928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fontAlgn="base">
              <a:spcBef>
                <a:spcPct val="0"/>
              </a:spcBef>
              <a:spcAft>
                <a:spcPct val="0"/>
              </a:spcAft>
            </a:pPr>
            <a:r>
              <a:rPr kumimoji="1" lang="zh-CN" altLang="en-US" b="1" dirty="0">
                <a:solidFill>
                  <a:srgbClr val="000000"/>
                </a:solidFill>
                <a:latin typeface="黑体" pitchFamily="49" charset="-122"/>
                <a:ea typeface="黑体" pitchFamily="49" charset="-122"/>
              </a:rPr>
              <a:t>引言</a:t>
            </a:r>
            <a:endParaRPr kumimoji="1" lang="en-US" altLang="zh-CN" b="1" dirty="0">
              <a:solidFill>
                <a:srgbClr val="000000"/>
              </a:solidFill>
              <a:latin typeface="黑体" pitchFamily="49" charset="-122"/>
              <a:ea typeface="黑体" pitchFamily="49" charset="-122"/>
            </a:endParaRPr>
          </a:p>
        </p:txBody>
      </p:sp>
      <p:grpSp>
        <p:nvGrpSpPr>
          <p:cNvPr id="50" name="Group 5"/>
          <p:cNvGrpSpPr>
            <a:grpSpLocks/>
          </p:cNvGrpSpPr>
          <p:nvPr/>
        </p:nvGrpSpPr>
        <p:grpSpPr bwMode="auto">
          <a:xfrm>
            <a:off x="3176588" y="4873724"/>
            <a:ext cx="5205412" cy="571500"/>
            <a:chOff x="3176558" y="4724400"/>
            <a:chExt cx="5205442" cy="571504"/>
          </a:xfrm>
        </p:grpSpPr>
        <p:sp>
          <p:nvSpPr>
            <p:cNvPr id="51" name="矩形 32"/>
            <p:cNvSpPr/>
            <p:nvPr/>
          </p:nvSpPr>
          <p:spPr bwMode="auto">
            <a:xfrm>
              <a:off x="3475010" y="4795837"/>
              <a:ext cx="4906990" cy="428628"/>
            </a:xfrm>
            <a:prstGeom prst="rect">
              <a:avLst/>
            </a:prstGeom>
            <a:solidFill>
              <a:schemeClr val="bg2">
                <a:lumMod val="20000"/>
                <a:lumOff val="80000"/>
              </a:schemeClr>
            </a:solidFill>
            <a:ln>
              <a:solidFill>
                <a:schemeClr val="bg1">
                  <a:lumMod val="65000"/>
                </a:schemeClr>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pPr fontAlgn="base">
                <a:spcBef>
                  <a:spcPct val="0"/>
                </a:spcBef>
                <a:spcAft>
                  <a:spcPct val="0"/>
                </a:spcAft>
                <a:defRPr/>
              </a:pPr>
              <a:endParaRPr lang="zh-CN" altLang="en-US" b="1">
                <a:solidFill>
                  <a:srgbClr val="000000"/>
                </a:solidFill>
              </a:endParaRPr>
            </a:p>
          </p:txBody>
        </p:sp>
        <p:sp>
          <p:nvSpPr>
            <p:cNvPr id="52" name="TextBox 39"/>
            <p:cNvSpPr txBox="1">
              <a:spLocks noChangeArrowheads="1"/>
            </p:cNvSpPr>
            <p:nvPr/>
          </p:nvSpPr>
          <p:spPr bwMode="auto">
            <a:xfrm>
              <a:off x="3733800" y="4826029"/>
              <a:ext cx="46228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r>
                <a:rPr kumimoji="1" lang="zh-CN" altLang="en-US" b="1" dirty="0" smtClean="0">
                  <a:solidFill>
                    <a:srgbClr val="000000"/>
                  </a:solidFill>
                  <a:latin typeface="黑体" pitchFamily="49" charset="-122"/>
                  <a:ea typeface="黑体" pitchFamily="49" charset="-122"/>
                </a:rPr>
                <a:t>总结与展望</a:t>
              </a:r>
              <a:endParaRPr kumimoji="1" lang="en-US" altLang="zh-CN" b="1" dirty="0">
                <a:solidFill>
                  <a:srgbClr val="000000"/>
                </a:solidFill>
                <a:latin typeface="黑体" pitchFamily="49" charset="-122"/>
                <a:ea typeface="黑体" pitchFamily="49" charset="-122"/>
              </a:endParaRPr>
            </a:p>
          </p:txBody>
        </p:sp>
        <p:sp>
          <p:nvSpPr>
            <p:cNvPr id="53" name="菱形 31"/>
            <p:cNvSpPr/>
            <p:nvPr/>
          </p:nvSpPr>
          <p:spPr bwMode="auto">
            <a:xfrm>
              <a:off x="3176558" y="4724400"/>
              <a:ext cx="571504" cy="571504"/>
            </a:xfrm>
            <a:prstGeom prst="diamond">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lstStyle/>
            <a:p>
              <a:pPr fontAlgn="base">
                <a:spcBef>
                  <a:spcPct val="0"/>
                </a:spcBef>
                <a:spcAft>
                  <a:spcPct val="0"/>
                </a:spcAft>
                <a:defRPr/>
              </a:pPr>
              <a:r>
                <a:rPr lang="en-US" altLang="zh-CN" b="1" dirty="0">
                  <a:solidFill>
                    <a:srgbClr val="000000"/>
                  </a:solidFill>
                  <a:latin typeface="Times New Roman" pitchFamily="18" charset="0"/>
                  <a:cs typeface="Times New Roman" pitchFamily="18" charset="0"/>
                </a:rPr>
                <a:t>5</a:t>
              </a:r>
              <a:endParaRPr lang="zh-CN" altLang="en-US" b="1" dirty="0">
                <a:solidFill>
                  <a:srgbClr val="000000"/>
                </a:solidFill>
                <a:latin typeface="Times New Roman" pitchFamily="18" charset="0"/>
                <a:cs typeface="Times New Roman" pitchFamily="18" charset="0"/>
              </a:endParaRPr>
            </a:p>
          </p:txBody>
        </p:sp>
      </p:grpSp>
      <p:sp>
        <p:nvSpPr>
          <p:cNvPr id="54" name="菱形 53"/>
          <p:cNvSpPr/>
          <p:nvPr/>
        </p:nvSpPr>
        <p:spPr bwMode="auto">
          <a:xfrm>
            <a:off x="3176558" y="1771824"/>
            <a:ext cx="571504" cy="571504"/>
          </a:xfrm>
          <a:prstGeom prst="diamond">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lstStyle/>
          <a:p>
            <a:pPr fontAlgn="base">
              <a:spcBef>
                <a:spcPct val="0"/>
              </a:spcBef>
              <a:spcAft>
                <a:spcPct val="0"/>
              </a:spcAft>
              <a:defRPr/>
            </a:pPr>
            <a:r>
              <a:rPr lang="en-US" altLang="zh-CN" b="1" dirty="0">
                <a:solidFill>
                  <a:srgbClr val="000000"/>
                </a:solidFill>
                <a:latin typeface="Times New Roman" pitchFamily="18" charset="0"/>
                <a:cs typeface="Times New Roman" pitchFamily="18" charset="0"/>
              </a:rPr>
              <a:t>1</a:t>
            </a:r>
            <a:endParaRPr lang="zh-CN" altLang="en-US" b="1" dirty="0">
              <a:solidFill>
                <a:srgbClr val="000000"/>
              </a:solidFill>
              <a:latin typeface="Times New Roman" pitchFamily="18" charset="0"/>
              <a:cs typeface="Times New Roman" pitchFamily="18" charset="0"/>
            </a:endParaRPr>
          </a:p>
        </p:txBody>
      </p:sp>
    </p:spTree>
    <p:extLst>
      <p:ext uri="{BB962C8B-B14F-4D97-AF65-F5344CB8AC3E}">
        <p14:creationId xmlns:p14="http://schemas.microsoft.com/office/powerpoint/2010/main" val="237990110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D2A91896-4F5D-4807-B8D8-2588A25F2E34}" type="slidenum">
              <a:rPr lang="en-US" altLang="zh-CN" smtClean="0"/>
              <a:pPr>
                <a:defRPr/>
              </a:pPr>
              <a:t>11</a:t>
            </a:fld>
            <a:endParaRPr lang="en-US" altLang="zh-CN" dirty="0"/>
          </a:p>
        </p:txBody>
      </p:sp>
      <p:sp>
        <p:nvSpPr>
          <p:cNvPr id="6" name="标题 1"/>
          <p:cNvSpPr txBox="1">
            <a:spLocks/>
          </p:cNvSpPr>
          <p:nvPr/>
        </p:nvSpPr>
        <p:spPr bwMode="auto">
          <a:xfrm>
            <a:off x="312825" y="188640"/>
            <a:ext cx="8229600" cy="601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关键技术与系统框架实现</a:t>
            </a:r>
            <a:endParaRPr lang="zh-CN" altLang="en-US" sz="2800" b="1" dirty="0">
              <a:solidFill>
                <a:srgbClr val="FFFFFF"/>
              </a:solidFill>
              <a:latin typeface="Times New Roman" pitchFamily="18" charset="0"/>
              <a:ea typeface="黑体" pitchFamily="49" charset="-122"/>
              <a:cs typeface="Times New Roman" pitchFamily="18" charset="0"/>
            </a:endParaRPr>
          </a:p>
        </p:txBody>
      </p:sp>
      <p:graphicFrame>
        <p:nvGraphicFramePr>
          <p:cNvPr id="16" name="图示 15"/>
          <p:cNvGraphicFramePr/>
          <p:nvPr>
            <p:extLst>
              <p:ext uri="{D42A27DB-BD31-4B8C-83A1-F6EECF244321}">
                <p14:modId xmlns:p14="http://schemas.microsoft.com/office/powerpoint/2010/main" val="551537323"/>
              </p:ext>
            </p:extLst>
          </p:nvPr>
        </p:nvGraphicFramePr>
        <p:xfrm>
          <a:off x="395536" y="1772816"/>
          <a:ext cx="7704856" cy="424847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7" name="TextBox 16"/>
          <p:cNvSpPr txBox="1"/>
          <p:nvPr/>
        </p:nvSpPr>
        <p:spPr>
          <a:xfrm>
            <a:off x="6012160" y="3105499"/>
            <a:ext cx="1728192" cy="1338828"/>
          </a:xfrm>
          <a:prstGeom prst="rect">
            <a:avLst/>
          </a:prstGeom>
          <a:noFill/>
        </p:spPr>
        <p:txBody>
          <a:bodyPr wrap="square" rtlCol="0">
            <a:spAutoFit/>
          </a:bodyPr>
          <a:lstStyle/>
          <a:p>
            <a:pPr marL="285750" indent="-285750">
              <a:lnSpc>
                <a:spcPct val="150000"/>
              </a:lnSpc>
              <a:buFont typeface="Wingdings" pitchFamily="2" charset="2"/>
              <a:buChar char="Ø"/>
            </a:pPr>
            <a:r>
              <a:rPr lang="zh-CN" altLang="en-US" dirty="0" smtClean="0">
                <a:latin typeface="微软雅黑" pitchFamily="34" charset="-122"/>
                <a:ea typeface="微软雅黑" pitchFamily="34" charset="-122"/>
              </a:rPr>
              <a:t>视图</a:t>
            </a:r>
            <a:r>
              <a:rPr lang="zh-CN" altLang="en-US" dirty="0" smtClean="0">
                <a:latin typeface="微软雅黑" pitchFamily="34" charset="-122"/>
                <a:ea typeface="微软雅黑" pitchFamily="34" charset="-122"/>
              </a:rPr>
              <a:t>层实现</a:t>
            </a:r>
            <a:endParaRPr lang="en-US" altLang="zh-CN" dirty="0" smtClean="0">
              <a:latin typeface="微软雅黑" pitchFamily="34" charset="-122"/>
              <a:ea typeface="微软雅黑" pitchFamily="34" charset="-122"/>
            </a:endParaRPr>
          </a:p>
          <a:p>
            <a:pPr marL="285750" indent="-285750">
              <a:lnSpc>
                <a:spcPct val="150000"/>
              </a:lnSpc>
              <a:buFont typeface="Wingdings" pitchFamily="2" charset="2"/>
              <a:buChar char="Ø"/>
            </a:pPr>
            <a:r>
              <a:rPr lang="zh-CN" altLang="en-US" dirty="0">
                <a:latin typeface="微软雅黑" pitchFamily="34" charset="-122"/>
                <a:ea typeface="微软雅黑" pitchFamily="34" charset="-122"/>
              </a:rPr>
              <a:t>控制</a:t>
            </a:r>
            <a:r>
              <a:rPr lang="zh-CN" altLang="en-US" dirty="0" smtClean="0">
                <a:latin typeface="微软雅黑" pitchFamily="34" charset="-122"/>
                <a:ea typeface="微软雅黑" pitchFamily="34" charset="-122"/>
              </a:rPr>
              <a:t>层实现</a:t>
            </a:r>
            <a:endParaRPr lang="en-US" altLang="zh-CN" dirty="0" smtClean="0">
              <a:latin typeface="微软雅黑" pitchFamily="34" charset="-122"/>
              <a:ea typeface="微软雅黑" pitchFamily="34" charset="-122"/>
            </a:endParaRPr>
          </a:p>
          <a:p>
            <a:pPr marL="285750" indent="-285750">
              <a:lnSpc>
                <a:spcPct val="150000"/>
              </a:lnSpc>
              <a:buFont typeface="Wingdings" pitchFamily="2" charset="2"/>
              <a:buChar char="Ø"/>
            </a:pPr>
            <a:r>
              <a:rPr lang="zh-CN" altLang="en-US" dirty="0" smtClean="0">
                <a:latin typeface="微软雅黑" pitchFamily="34" charset="-122"/>
                <a:ea typeface="微软雅黑" pitchFamily="34" charset="-122"/>
              </a:rPr>
              <a:t>模型</a:t>
            </a:r>
            <a:r>
              <a:rPr lang="zh-CN" altLang="en-US" dirty="0" smtClean="0">
                <a:latin typeface="微软雅黑" pitchFamily="34" charset="-122"/>
                <a:ea typeface="微软雅黑" pitchFamily="34" charset="-122"/>
              </a:rPr>
              <a:t>层实现</a:t>
            </a:r>
            <a:endParaRPr lang="zh-CN" altLang="en-US" dirty="0">
              <a:latin typeface="微软雅黑" pitchFamily="34" charset="-122"/>
              <a:ea typeface="微软雅黑" pitchFamily="34" charset="-122"/>
            </a:endParaRPr>
          </a:p>
        </p:txBody>
      </p:sp>
      <p:sp>
        <p:nvSpPr>
          <p:cNvPr id="18" name="TextBox 17"/>
          <p:cNvSpPr txBox="1"/>
          <p:nvPr/>
        </p:nvSpPr>
        <p:spPr>
          <a:xfrm>
            <a:off x="467544" y="2234256"/>
            <a:ext cx="2376264" cy="2308324"/>
          </a:xfrm>
          <a:prstGeom prst="rect">
            <a:avLst/>
          </a:prstGeom>
          <a:noFill/>
        </p:spPr>
        <p:txBody>
          <a:bodyPr wrap="square" rtlCol="0">
            <a:spAutoFit/>
          </a:bodyPr>
          <a:lstStyle/>
          <a:p>
            <a:pPr marL="285750" indent="-285750">
              <a:lnSpc>
                <a:spcPct val="150000"/>
              </a:lnSpc>
              <a:buFont typeface="Wingdings" pitchFamily="2" charset="2"/>
              <a:buChar char="Ø"/>
            </a:pPr>
            <a:r>
              <a:rPr lang="zh-CN" altLang="en-US" sz="1600" dirty="0" smtClean="0">
                <a:latin typeface="微软雅黑" pitchFamily="34" charset="-122"/>
                <a:ea typeface="微软雅黑" pitchFamily="34" charset="-122"/>
              </a:rPr>
              <a:t>面向复杂多样数据的存储管理</a:t>
            </a:r>
            <a:r>
              <a:rPr lang="zh-CN" altLang="en-US" sz="1600" dirty="0" smtClean="0">
                <a:latin typeface="微软雅黑" pitchFamily="34" charset="-122"/>
                <a:ea typeface="微软雅黑" pitchFamily="34" charset="-122"/>
              </a:rPr>
              <a:t>技术</a:t>
            </a:r>
            <a:endParaRPr lang="en-US" altLang="zh-CN" sz="1600" dirty="0" smtClean="0">
              <a:latin typeface="微软雅黑" pitchFamily="34" charset="-122"/>
              <a:ea typeface="微软雅黑" pitchFamily="34" charset="-122"/>
            </a:endParaRPr>
          </a:p>
          <a:p>
            <a:pPr marL="285750" indent="-285750">
              <a:lnSpc>
                <a:spcPct val="150000"/>
              </a:lnSpc>
              <a:buFont typeface="Wingdings" pitchFamily="2" charset="2"/>
              <a:buChar char="Ø"/>
            </a:pPr>
            <a:r>
              <a:rPr lang="zh-CN" altLang="en-US" sz="1600" dirty="0" smtClean="0">
                <a:latin typeface="微软雅黑" pitchFamily="34" charset="-122"/>
                <a:ea typeface="微软雅黑" pitchFamily="34" charset="-122"/>
              </a:rPr>
              <a:t>针对不同疾病的界面</a:t>
            </a:r>
            <a:r>
              <a:rPr lang="zh-CN" altLang="en-US" sz="1600" dirty="0" smtClean="0">
                <a:latin typeface="微软雅黑" pitchFamily="34" charset="-122"/>
                <a:ea typeface="微软雅黑" pitchFamily="34" charset="-122"/>
              </a:rPr>
              <a:t>动态配置技术</a:t>
            </a:r>
            <a:endParaRPr lang="en-US" altLang="zh-CN" sz="1600" dirty="0" smtClean="0">
              <a:latin typeface="微软雅黑" pitchFamily="34" charset="-122"/>
              <a:ea typeface="微软雅黑" pitchFamily="34" charset="-122"/>
            </a:endParaRPr>
          </a:p>
          <a:p>
            <a:pPr marL="285750" indent="-285750">
              <a:lnSpc>
                <a:spcPct val="150000"/>
              </a:lnSpc>
              <a:buFont typeface="Wingdings" pitchFamily="2" charset="2"/>
              <a:buChar char="Ø"/>
            </a:pPr>
            <a:r>
              <a:rPr lang="zh-CN" altLang="en-US" sz="1600" dirty="0" smtClean="0">
                <a:latin typeface="微软雅黑" pitchFamily="34" charset="-122"/>
                <a:ea typeface="微软雅黑" pitchFamily="34" charset="-122"/>
              </a:rPr>
              <a:t>面向服务架构的推理引擎构建技术</a:t>
            </a:r>
            <a:endParaRPr lang="zh-CN" altLang="en-US" sz="1600" dirty="0">
              <a:latin typeface="微软雅黑" pitchFamily="34" charset="-122"/>
              <a:ea typeface="微软雅黑" pitchFamily="34" charset="-122"/>
            </a:endParaRPr>
          </a:p>
        </p:txBody>
      </p:sp>
      <p:sp>
        <p:nvSpPr>
          <p:cNvPr id="8" name="环形箭头 7"/>
          <p:cNvSpPr/>
          <p:nvPr/>
        </p:nvSpPr>
        <p:spPr>
          <a:xfrm rot="18678506" flipV="1">
            <a:off x="1236138" y="2616726"/>
            <a:ext cx="3055909" cy="3059024"/>
          </a:xfrm>
          <a:prstGeom prst="circularArrow">
            <a:avLst>
              <a:gd name="adj1" fmla="val 2134"/>
              <a:gd name="adj2" fmla="val 256419"/>
              <a:gd name="adj3" fmla="val 18574425"/>
              <a:gd name="adj4" fmla="val 10747191"/>
              <a:gd name="adj5" fmla="val 2489"/>
            </a:avLst>
          </a:prstGeom>
        </p:spPr>
        <p:style>
          <a:lnRef idx="0">
            <a:schemeClr val="accent1">
              <a:tint val="60000"/>
              <a:hueOff val="0"/>
              <a:satOff val="0"/>
              <a:lumOff val="0"/>
              <a:alphaOff val="0"/>
            </a:schemeClr>
          </a:lnRef>
          <a:fillRef idx="3">
            <a:schemeClr val="accent1">
              <a:tint val="60000"/>
              <a:hueOff val="0"/>
              <a:satOff val="0"/>
              <a:lumOff val="0"/>
              <a:alphaOff val="0"/>
            </a:schemeClr>
          </a:fillRef>
          <a:effectRef idx="2">
            <a:schemeClr val="accent1">
              <a:tint val="60000"/>
              <a:hueOff val="0"/>
              <a:satOff val="0"/>
              <a:lumOff val="0"/>
              <a:alphaOff val="0"/>
            </a:schemeClr>
          </a:effectRef>
          <a:fontRef idx="minor">
            <a:schemeClr val="lt1"/>
          </a:fontRef>
        </p:style>
      </p:sp>
    </p:spTree>
    <p:extLst>
      <p:ext uri="{BB962C8B-B14F-4D97-AF65-F5344CB8AC3E}">
        <p14:creationId xmlns:p14="http://schemas.microsoft.com/office/powerpoint/2010/main" val="365384372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E9DE5A85-2D30-4737-8208-EC70138A904D}" type="slidenum">
              <a:rPr lang="en-US" altLang="zh-CN" smtClean="0">
                <a:solidFill>
                  <a:srgbClr val="000000"/>
                </a:solidFill>
                <a:latin typeface="Arial" charset="0"/>
              </a:rPr>
              <a:pPr eaLnBrk="1" fontAlgn="base" hangingPunct="1">
                <a:spcBef>
                  <a:spcPct val="0"/>
                </a:spcBef>
                <a:spcAft>
                  <a:spcPct val="0"/>
                </a:spcAft>
              </a:pPr>
              <a:t>12</a:t>
            </a:fld>
            <a:endParaRPr lang="en-US" altLang="zh-CN" dirty="0" smtClean="0">
              <a:solidFill>
                <a:srgbClr val="000000"/>
              </a:solidFill>
              <a:latin typeface="Arial" charset="0"/>
            </a:endParaRPr>
          </a:p>
        </p:txBody>
      </p:sp>
      <p:sp>
        <p:nvSpPr>
          <p:cNvPr id="35" name="标题 1"/>
          <p:cNvSpPr txBox="1">
            <a:spLocks/>
          </p:cNvSpPr>
          <p:nvPr/>
        </p:nvSpPr>
        <p:spPr bwMode="auto">
          <a:xfrm>
            <a:off x="312825" y="188640"/>
            <a:ext cx="8229600" cy="601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en-US" altLang="zh-CN" sz="2800" b="1" dirty="0" smtClean="0">
                <a:solidFill>
                  <a:srgbClr val="FFFFFF"/>
                </a:solidFill>
                <a:latin typeface="Times New Roman" pitchFamily="18" charset="0"/>
                <a:ea typeface="黑体" pitchFamily="49" charset="-122"/>
                <a:cs typeface="Times New Roman" pitchFamily="18" charset="0"/>
              </a:rPr>
              <a:t>1.</a:t>
            </a:r>
            <a:r>
              <a:rPr lang="zh-CN" altLang="en-US" sz="2800" b="1" dirty="0" smtClean="0">
                <a:solidFill>
                  <a:srgbClr val="FFFFFF"/>
                </a:solidFill>
                <a:latin typeface="Times New Roman" pitchFamily="18" charset="0"/>
                <a:ea typeface="黑体" pitchFamily="49" charset="-122"/>
                <a:cs typeface="Times New Roman" pitchFamily="18" charset="0"/>
              </a:rPr>
              <a:t>面向</a:t>
            </a:r>
            <a:r>
              <a:rPr lang="zh-CN" altLang="en-US" sz="2800" b="1" dirty="0" smtClean="0">
                <a:solidFill>
                  <a:srgbClr val="FFFFFF"/>
                </a:solidFill>
                <a:latin typeface="Times New Roman" pitchFamily="18" charset="0"/>
                <a:ea typeface="黑体" pitchFamily="49" charset="-122"/>
                <a:cs typeface="Times New Roman" pitchFamily="18" charset="0"/>
              </a:rPr>
              <a:t>复杂多样的医疗数据存储管理技术</a:t>
            </a:r>
            <a:endParaRPr lang="zh-CN" altLang="en-US" sz="2800" b="1" dirty="0">
              <a:solidFill>
                <a:srgbClr val="FFFFFF"/>
              </a:solidFill>
              <a:latin typeface="Times New Roman" pitchFamily="18" charset="0"/>
              <a:ea typeface="黑体" pitchFamily="49" charset="-122"/>
              <a:cs typeface="Times New Roman" pitchFamily="18" charset="0"/>
            </a:endParaRPr>
          </a:p>
        </p:txBody>
      </p:sp>
      <p:sp>
        <p:nvSpPr>
          <p:cNvPr id="5" name="AutoShape 7"/>
          <p:cNvSpPr>
            <a:spLocks noChangeArrowheads="1"/>
          </p:cNvSpPr>
          <p:nvPr/>
        </p:nvSpPr>
        <p:spPr bwMode="gray">
          <a:xfrm>
            <a:off x="2555776" y="1196752"/>
            <a:ext cx="4032448" cy="525463"/>
          </a:xfrm>
          <a:prstGeom prst="roundRect">
            <a:avLst>
              <a:gd name="adj" fmla="val 48991"/>
            </a:avLst>
          </a:prstGeom>
          <a:gradFill rotWithShape="1">
            <a:gsLst>
              <a:gs pos="0">
                <a:srgbClr val="2286BD"/>
              </a:gs>
              <a:gs pos="100000">
                <a:srgbClr val="11425C"/>
              </a:gs>
            </a:gsLst>
            <a:lin ang="5400000" scaled="1"/>
          </a:gradFill>
          <a:ln>
            <a:noFill/>
          </a:ln>
          <a:effectLst/>
          <a:extLst>
            <a:ext uri="{91240B29-F687-4F45-9708-019B960494DF}">
              <a14:hiddenLine xmlns:a14="http://schemas.microsoft.com/office/drawing/2010/main" w="76200">
                <a:solidFill>
                  <a:schemeClr val="bg2"/>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auto" latinLnBrk="1" hangingPunct="1">
              <a:lnSpc>
                <a:spcPct val="100000"/>
              </a:lnSpc>
              <a:spcBef>
                <a:spcPts val="0"/>
              </a:spcBef>
              <a:spcAft>
                <a:spcPts val="0"/>
              </a:spcAft>
              <a:buClrTx/>
              <a:buSzTx/>
              <a:buFontTx/>
              <a:buNone/>
              <a:tabLst/>
              <a:defRPr/>
            </a:pPr>
            <a:r>
              <a:rPr kumimoji="1" lang="zh-CN" altLang="en-US" b="1" kern="0" dirty="0" smtClean="0">
                <a:solidFill>
                  <a:srgbClr val="FFFFFF"/>
                </a:solidFill>
                <a:latin typeface="微软雅黑" pitchFamily="34" charset="-122"/>
                <a:ea typeface="微软雅黑" pitchFamily="34" charset="-122"/>
              </a:rPr>
              <a:t>数据特点</a:t>
            </a:r>
            <a:endParaRPr kumimoji="1" lang="en-US" altLang="ko-KR" sz="1800" b="1" i="0" u="none" strike="noStrike" kern="0" cap="none" spc="0" normalizeH="0" baseline="0" noProof="0" dirty="0" smtClean="0">
              <a:ln>
                <a:noFill/>
              </a:ln>
              <a:solidFill>
                <a:srgbClr val="FFFFFF"/>
              </a:solidFill>
              <a:effectLst/>
              <a:uLnTx/>
              <a:uFillTx/>
              <a:latin typeface="微软雅黑" pitchFamily="34" charset="-122"/>
              <a:ea typeface="微软雅黑" pitchFamily="34" charset="-122"/>
            </a:endParaRPr>
          </a:p>
        </p:txBody>
      </p:sp>
      <p:graphicFrame>
        <p:nvGraphicFramePr>
          <p:cNvPr id="7" name="图示 6"/>
          <p:cNvGraphicFramePr/>
          <p:nvPr>
            <p:extLst>
              <p:ext uri="{D42A27DB-BD31-4B8C-83A1-F6EECF244321}">
                <p14:modId xmlns:p14="http://schemas.microsoft.com/office/powerpoint/2010/main" val="2027002400"/>
              </p:ext>
            </p:extLst>
          </p:nvPr>
        </p:nvGraphicFramePr>
        <p:xfrm>
          <a:off x="1223627" y="4180438"/>
          <a:ext cx="6696745" cy="129614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12" name="组合 11"/>
          <p:cNvGrpSpPr/>
          <p:nvPr/>
        </p:nvGrpSpPr>
        <p:grpSpPr>
          <a:xfrm>
            <a:off x="539553" y="1754881"/>
            <a:ext cx="2880320" cy="2178175"/>
            <a:chOff x="1187624" y="3404459"/>
            <a:chExt cx="2969688" cy="2229308"/>
          </a:xfrm>
        </p:grpSpPr>
        <p:grpSp>
          <p:nvGrpSpPr>
            <p:cNvPr id="13" name="组合 12"/>
            <p:cNvGrpSpPr/>
            <p:nvPr/>
          </p:nvGrpSpPr>
          <p:grpSpPr>
            <a:xfrm>
              <a:off x="1187624" y="3501296"/>
              <a:ext cx="2286000" cy="2132471"/>
              <a:chOff x="1187624" y="3501296"/>
              <a:chExt cx="2286000" cy="2132471"/>
            </a:xfrm>
          </p:grpSpPr>
          <p:sp>
            <p:nvSpPr>
              <p:cNvPr id="15" name="AutoShape 5"/>
              <p:cNvSpPr>
                <a:spLocks noChangeArrowheads="1"/>
              </p:cNvSpPr>
              <p:nvPr/>
            </p:nvSpPr>
            <p:spPr bwMode="auto">
              <a:xfrm>
                <a:off x="1187624" y="3501296"/>
                <a:ext cx="2286000" cy="2132471"/>
              </a:xfrm>
              <a:prstGeom prst="roundRect">
                <a:avLst>
                  <a:gd name="adj" fmla="val 16667"/>
                </a:avLst>
              </a:prstGeom>
              <a:noFill/>
              <a:ln w="38100">
                <a:solidFill>
                  <a:srgbClr val="1D528D"/>
                </a:solidFill>
                <a:round/>
                <a:headEnd/>
                <a:tailEnd/>
              </a:ln>
              <a:effectLst/>
              <a:extLst>
                <a:ext uri="{909E8E84-426E-40DD-AFC4-6F175D3DCCD1}">
                  <a14:hiddenFill xmlns:a14="http://schemas.microsoft.com/office/drawing/2010/main">
                    <a:gradFill rotWithShape="1">
                      <a:gsLst>
                        <a:gs pos="0">
                          <a:srgbClr val="99CCFF"/>
                        </a:gs>
                        <a:gs pos="100000">
                          <a:srgbClr val="99CCFF">
                            <a:gamma/>
                            <a:tint val="27451"/>
                            <a:invGamma/>
                          </a:srgbClr>
                        </a:gs>
                      </a:gsLst>
                      <a:lin ang="5400000" scaled="1"/>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0" fontAlgn="auto" latinLnBrk="0" hangingPunct="0">
                  <a:lnSpc>
                    <a:spcPct val="100000"/>
                  </a:lnSpc>
                  <a:spcBef>
                    <a:spcPts val="0"/>
                  </a:spcBef>
                  <a:spcAft>
                    <a:spcPts val="0"/>
                  </a:spcAft>
                  <a:buClrTx/>
                  <a:buSzTx/>
                  <a:buFontTx/>
                  <a:buNone/>
                  <a:tabLst/>
                  <a:defRPr/>
                </a:pPr>
                <a:endParaRPr kumimoji="0" lang="zh-CN" altLang="zh-CN" sz="1800" b="0" i="0" u="none" strike="noStrike" kern="0" cap="none" spc="0" normalizeH="0" baseline="0" noProof="0">
                  <a:ln>
                    <a:noFill/>
                  </a:ln>
                  <a:solidFill>
                    <a:sysClr val="windowText" lastClr="000000"/>
                  </a:solidFill>
                  <a:effectLst/>
                  <a:uLnTx/>
                  <a:uFillTx/>
                  <a:latin typeface="微软雅黑" pitchFamily="34" charset="-122"/>
                  <a:ea typeface="微软雅黑" pitchFamily="34" charset="-122"/>
                </a:endParaRPr>
              </a:p>
            </p:txBody>
          </p:sp>
          <p:sp>
            <p:nvSpPr>
              <p:cNvPr id="16" name="Text Box 6"/>
              <p:cNvSpPr txBox="1">
                <a:spLocks noChangeArrowheads="1"/>
              </p:cNvSpPr>
              <p:nvPr/>
            </p:nvSpPr>
            <p:spPr bwMode="auto">
              <a:xfrm>
                <a:off x="1208897" y="3707728"/>
                <a:ext cx="2162176" cy="15120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defTabSz="914400" eaLnBrk="0" fontAlgn="auto" latinLnBrk="0" hangingPunct="0">
                  <a:lnSpc>
                    <a:spcPct val="100000"/>
                  </a:lnSpc>
                  <a:spcBef>
                    <a:spcPts val="0"/>
                  </a:spcBef>
                  <a:spcAft>
                    <a:spcPts val="0"/>
                  </a:spcAft>
                  <a:buClrTx/>
                  <a:buSzTx/>
                  <a:buFontTx/>
                  <a:buNone/>
                  <a:tabLst/>
                  <a:defRPr/>
                </a:pPr>
                <a:r>
                  <a:rPr lang="zh-CN" altLang="en-US" kern="0" dirty="0" smtClean="0">
                    <a:solidFill>
                      <a:srgbClr val="000000"/>
                    </a:solidFill>
                    <a:latin typeface="微软雅黑" pitchFamily="34" charset="-122"/>
                    <a:ea typeface="微软雅黑" pitchFamily="34" charset="-122"/>
                  </a:rPr>
                  <a:t>医疗数据由于本身的复杂性，数据类型多样且具有较多的层级结构</a:t>
                </a:r>
                <a:endParaRPr kumimoji="0" lang="en-US" altLang="zh-CN" sz="1800" b="0" i="0" u="none" strike="noStrike" kern="0" cap="none" spc="0" normalizeH="0" baseline="0" noProof="0" dirty="0">
                  <a:ln>
                    <a:noFill/>
                  </a:ln>
                  <a:solidFill>
                    <a:srgbClr val="000000"/>
                  </a:solidFill>
                  <a:effectLst/>
                  <a:uLnTx/>
                  <a:uFillTx/>
                  <a:latin typeface="微软雅黑" pitchFamily="34" charset="-122"/>
                  <a:ea typeface="微软雅黑" pitchFamily="34" charset="-122"/>
                </a:endParaRPr>
              </a:p>
            </p:txBody>
          </p:sp>
        </p:grpSp>
        <p:sp>
          <p:nvSpPr>
            <p:cNvPr id="14" name="Freeform 7"/>
            <p:cNvSpPr>
              <a:spLocks/>
            </p:cNvSpPr>
            <p:nvPr/>
          </p:nvSpPr>
          <p:spPr bwMode="gray">
            <a:xfrm>
              <a:off x="3254024" y="3404459"/>
              <a:ext cx="903288" cy="1241425"/>
            </a:xfrm>
            <a:custGeom>
              <a:avLst/>
              <a:gdLst>
                <a:gd name="T0" fmla="*/ 580 w 580"/>
                <a:gd name="T1" fmla="*/ 0 h 798"/>
                <a:gd name="T2" fmla="*/ 578 w 580"/>
                <a:gd name="T3" fmla="*/ 90 h 798"/>
                <a:gd name="T4" fmla="*/ 568 w 580"/>
                <a:gd name="T5" fmla="*/ 174 h 798"/>
                <a:gd name="T6" fmla="*/ 552 w 580"/>
                <a:gd name="T7" fmla="*/ 252 h 798"/>
                <a:gd name="T8" fmla="*/ 526 w 580"/>
                <a:gd name="T9" fmla="*/ 324 h 798"/>
                <a:gd name="T10" fmla="*/ 494 w 580"/>
                <a:gd name="T11" fmla="*/ 390 h 798"/>
                <a:gd name="T12" fmla="*/ 452 w 580"/>
                <a:gd name="T13" fmla="*/ 450 h 798"/>
                <a:gd name="T14" fmla="*/ 402 w 580"/>
                <a:gd name="T15" fmla="*/ 508 h 798"/>
                <a:gd name="T16" fmla="*/ 342 w 580"/>
                <a:gd name="T17" fmla="*/ 560 h 798"/>
                <a:gd name="T18" fmla="*/ 270 w 580"/>
                <a:gd name="T19" fmla="*/ 610 h 798"/>
                <a:gd name="T20" fmla="*/ 188 w 580"/>
                <a:gd name="T21" fmla="*/ 656 h 798"/>
                <a:gd name="T22" fmla="*/ 188 w 580"/>
                <a:gd name="T23" fmla="*/ 798 h 798"/>
                <a:gd name="T24" fmla="*/ 0 w 580"/>
                <a:gd name="T25" fmla="*/ 514 h 798"/>
                <a:gd name="T26" fmla="*/ 188 w 580"/>
                <a:gd name="T27" fmla="*/ 230 h 798"/>
                <a:gd name="T28" fmla="*/ 188 w 580"/>
                <a:gd name="T29" fmla="*/ 372 h 798"/>
                <a:gd name="T30" fmla="*/ 224 w 580"/>
                <a:gd name="T31" fmla="*/ 368 h 798"/>
                <a:gd name="T32" fmla="*/ 264 w 580"/>
                <a:gd name="T33" fmla="*/ 356 h 798"/>
                <a:gd name="T34" fmla="*/ 306 w 580"/>
                <a:gd name="T35" fmla="*/ 336 h 798"/>
                <a:gd name="T36" fmla="*/ 348 w 580"/>
                <a:gd name="T37" fmla="*/ 310 h 798"/>
                <a:gd name="T38" fmla="*/ 392 w 580"/>
                <a:gd name="T39" fmla="*/ 280 h 798"/>
                <a:gd name="T40" fmla="*/ 432 w 580"/>
                <a:gd name="T41" fmla="*/ 246 h 798"/>
                <a:gd name="T42" fmla="*/ 472 w 580"/>
                <a:gd name="T43" fmla="*/ 208 h 798"/>
                <a:gd name="T44" fmla="*/ 506 w 580"/>
                <a:gd name="T45" fmla="*/ 166 h 798"/>
                <a:gd name="T46" fmla="*/ 536 w 580"/>
                <a:gd name="T47" fmla="*/ 124 h 798"/>
                <a:gd name="T48" fmla="*/ 558 w 580"/>
                <a:gd name="T49" fmla="*/ 82 h 798"/>
                <a:gd name="T50" fmla="*/ 574 w 580"/>
                <a:gd name="T51" fmla="*/ 40 h 798"/>
                <a:gd name="T52" fmla="*/ 578 w 580"/>
                <a:gd name="T53" fmla="*/ 0 h 798"/>
                <a:gd name="T54" fmla="*/ 580 w 580"/>
                <a:gd name="T55" fmla="*/ 0 h 7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80" h="798">
                  <a:moveTo>
                    <a:pt x="580" y="0"/>
                  </a:moveTo>
                  <a:lnTo>
                    <a:pt x="578" y="90"/>
                  </a:lnTo>
                  <a:lnTo>
                    <a:pt x="568" y="174"/>
                  </a:lnTo>
                  <a:lnTo>
                    <a:pt x="552" y="252"/>
                  </a:lnTo>
                  <a:lnTo>
                    <a:pt x="526" y="324"/>
                  </a:lnTo>
                  <a:lnTo>
                    <a:pt x="494" y="390"/>
                  </a:lnTo>
                  <a:lnTo>
                    <a:pt x="452" y="450"/>
                  </a:lnTo>
                  <a:lnTo>
                    <a:pt x="402" y="508"/>
                  </a:lnTo>
                  <a:lnTo>
                    <a:pt x="342" y="560"/>
                  </a:lnTo>
                  <a:lnTo>
                    <a:pt x="270" y="610"/>
                  </a:lnTo>
                  <a:lnTo>
                    <a:pt x="188" y="656"/>
                  </a:lnTo>
                  <a:lnTo>
                    <a:pt x="188" y="798"/>
                  </a:lnTo>
                  <a:lnTo>
                    <a:pt x="0" y="514"/>
                  </a:lnTo>
                  <a:lnTo>
                    <a:pt x="188" y="230"/>
                  </a:lnTo>
                  <a:lnTo>
                    <a:pt x="188" y="372"/>
                  </a:lnTo>
                  <a:lnTo>
                    <a:pt x="224" y="368"/>
                  </a:lnTo>
                  <a:lnTo>
                    <a:pt x="264" y="356"/>
                  </a:lnTo>
                  <a:lnTo>
                    <a:pt x="306" y="336"/>
                  </a:lnTo>
                  <a:lnTo>
                    <a:pt x="348" y="310"/>
                  </a:lnTo>
                  <a:lnTo>
                    <a:pt x="392" y="280"/>
                  </a:lnTo>
                  <a:lnTo>
                    <a:pt x="432" y="246"/>
                  </a:lnTo>
                  <a:lnTo>
                    <a:pt x="472" y="208"/>
                  </a:lnTo>
                  <a:lnTo>
                    <a:pt x="506" y="166"/>
                  </a:lnTo>
                  <a:lnTo>
                    <a:pt x="536" y="124"/>
                  </a:lnTo>
                  <a:lnTo>
                    <a:pt x="558" y="82"/>
                  </a:lnTo>
                  <a:lnTo>
                    <a:pt x="574" y="40"/>
                  </a:lnTo>
                  <a:lnTo>
                    <a:pt x="578" y="0"/>
                  </a:lnTo>
                  <a:lnTo>
                    <a:pt x="580" y="0"/>
                  </a:lnTo>
                  <a:close/>
                </a:path>
              </a:pathLst>
            </a:custGeom>
            <a:gradFill rotWithShape="1">
              <a:gsLst>
                <a:gs pos="0">
                  <a:srgbClr val="FF9900"/>
                </a:gs>
                <a:gs pos="100000">
                  <a:srgbClr val="FF9900">
                    <a:gamma/>
                    <a:tint val="63529"/>
                    <a:invGamma/>
                  </a:srgbClr>
                </a:gs>
              </a:gsLst>
              <a:lin ang="0" scaled="1"/>
            </a:gradFill>
            <a:ln>
              <a:noFill/>
            </a:ln>
            <a:extLst>
              <a:ext uri="{91240B29-F687-4F45-9708-019B960494DF}">
                <a14:hiddenLine xmlns:a14="http://schemas.microsoft.com/office/drawing/2010/main" w="0">
                  <a:solidFill>
                    <a:srgbClr val="00A06C"/>
                  </a:solidFill>
                  <a:prstDash val="solid"/>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微软雅黑" pitchFamily="34" charset="-122"/>
                <a:ea typeface="微软雅黑" pitchFamily="34" charset="-122"/>
              </a:endParaRPr>
            </a:p>
          </p:txBody>
        </p:sp>
      </p:grpSp>
      <p:grpSp>
        <p:nvGrpSpPr>
          <p:cNvPr id="29" name="组合 28"/>
          <p:cNvGrpSpPr/>
          <p:nvPr/>
        </p:nvGrpSpPr>
        <p:grpSpPr>
          <a:xfrm>
            <a:off x="3749497" y="1975061"/>
            <a:ext cx="1890905" cy="1957995"/>
            <a:chOff x="1187624" y="3501296"/>
            <a:chExt cx="2286000" cy="2132471"/>
          </a:xfrm>
        </p:grpSpPr>
        <p:sp>
          <p:nvSpPr>
            <p:cNvPr id="31" name="AutoShape 5"/>
            <p:cNvSpPr>
              <a:spLocks noChangeArrowheads="1"/>
            </p:cNvSpPr>
            <p:nvPr/>
          </p:nvSpPr>
          <p:spPr bwMode="auto">
            <a:xfrm>
              <a:off x="1187624" y="3501296"/>
              <a:ext cx="2286000" cy="2132471"/>
            </a:xfrm>
            <a:prstGeom prst="roundRect">
              <a:avLst>
                <a:gd name="adj" fmla="val 16667"/>
              </a:avLst>
            </a:prstGeom>
            <a:noFill/>
            <a:ln w="38100">
              <a:solidFill>
                <a:srgbClr val="1D528D"/>
              </a:solidFill>
              <a:round/>
              <a:headEnd/>
              <a:tailEnd/>
            </a:ln>
            <a:effectLst/>
            <a:extLst>
              <a:ext uri="{909E8E84-426E-40DD-AFC4-6F175D3DCCD1}">
                <a14:hiddenFill xmlns:a14="http://schemas.microsoft.com/office/drawing/2010/main">
                  <a:gradFill rotWithShape="1">
                    <a:gsLst>
                      <a:gs pos="0">
                        <a:srgbClr val="99CCFF"/>
                      </a:gs>
                      <a:gs pos="100000">
                        <a:srgbClr val="99CCFF">
                          <a:gamma/>
                          <a:tint val="27451"/>
                          <a:invGamma/>
                        </a:srgbClr>
                      </a:gs>
                    </a:gsLst>
                    <a:lin ang="5400000" scaled="1"/>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0" fontAlgn="auto" latinLnBrk="0" hangingPunct="0">
                <a:lnSpc>
                  <a:spcPct val="100000"/>
                </a:lnSpc>
                <a:spcBef>
                  <a:spcPts val="0"/>
                </a:spcBef>
                <a:spcAft>
                  <a:spcPts val="0"/>
                </a:spcAft>
                <a:buClrTx/>
                <a:buSzTx/>
                <a:buFontTx/>
                <a:buNone/>
                <a:tabLst/>
                <a:defRPr/>
              </a:pPr>
              <a:endParaRPr kumimoji="0" lang="zh-CN" altLang="zh-CN" sz="1800" b="0" i="0" u="none" strike="noStrike" kern="0" cap="none" spc="0" normalizeH="0" baseline="0" noProof="0">
                <a:ln>
                  <a:noFill/>
                </a:ln>
                <a:solidFill>
                  <a:sysClr val="windowText" lastClr="000000"/>
                </a:solidFill>
                <a:effectLst/>
                <a:uLnTx/>
                <a:uFillTx/>
                <a:latin typeface="微软雅黑" pitchFamily="34" charset="-122"/>
                <a:ea typeface="微软雅黑" pitchFamily="34" charset="-122"/>
              </a:endParaRPr>
            </a:p>
          </p:txBody>
        </p:sp>
        <p:sp>
          <p:nvSpPr>
            <p:cNvPr id="32" name="Text Box 6"/>
            <p:cNvSpPr txBox="1">
              <a:spLocks noChangeArrowheads="1"/>
            </p:cNvSpPr>
            <p:nvPr/>
          </p:nvSpPr>
          <p:spPr bwMode="auto">
            <a:xfrm>
              <a:off x="1187624" y="3735055"/>
              <a:ext cx="2162176" cy="1307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defTabSz="914400" eaLnBrk="0" fontAlgn="auto" latinLnBrk="0" hangingPunct="0">
                <a:lnSpc>
                  <a:spcPct val="100000"/>
                </a:lnSpc>
                <a:spcBef>
                  <a:spcPts val="0"/>
                </a:spcBef>
                <a:spcAft>
                  <a:spcPts val="0"/>
                </a:spcAft>
                <a:buClrTx/>
                <a:buSzTx/>
                <a:buFontTx/>
                <a:buNone/>
                <a:tabLst/>
                <a:defRPr/>
              </a:pPr>
              <a:r>
                <a:rPr kumimoji="0" lang="zh-CN" altLang="en-US" sz="1800" b="0" i="0" u="none" strike="noStrike" kern="0" cap="none" spc="0" normalizeH="0" baseline="0" noProof="0" dirty="0" smtClean="0">
                  <a:ln>
                    <a:noFill/>
                  </a:ln>
                  <a:solidFill>
                    <a:srgbClr val="000000"/>
                  </a:solidFill>
                  <a:effectLst/>
                  <a:uLnTx/>
                  <a:uFillTx/>
                  <a:latin typeface="微软雅黑" pitchFamily="34" charset="-122"/>
                  <a:ea typeface="微软雅黑" pitchFamily="34" charset="-122"/>
                </a:rPr>
                <a:t>由于社区医疗覆盖的用户群体规模大，系统的数据存储高速增长</a:t>
              </a:r>
              <a:endParaRPr kumimoji="0" lang="en-US" altLang="zh-CN" sz="1800" b="0" i="0" u="none" strike="noStrike" kern="0" cap="none" spc="0" normalizeH="0" baseline="0" noProof="0" dirty="0">
                <a:ln>
                  <a:noFill/>
                </a:ln>
                <a:solidFill>
                  <a:srgbClr val="000000"/>
                </a:solidFill>
                <a:effectLst/>
                <a:uLnTx/>
                <a:uFillTx/>
                <a:latin typeface="微软雅黑" pitchFamily="34" charset="-122"/>
                <a:ea typeface="微软雅黑" pitchFamily="34" charset="-122"/>
              </a:endParaRPr>
            </a:p>
          </p:txBody>
        </p:sp>
      </p:grpSp>
      <p:grpSp>
        <p:nvGrpSpPr>
          <p:cNvPr id="33" name="组合 32"/>
          <p:cNvGrpSpPr/>
          <p:nvPr/>
        </p:nvGrpSpPr>
        <p:grpSpPr>
          <a:xfrm>
            <a:off x="6012160" y="1754882"/>
            <a:ext cx="2651669" cy="2178174"/>
            <a:chOff x="4919837" y="3404459"/>
            <a:chExt cx="2970000" cy="2616837"/>
          </a:xfrm>
        </p:grpSpPr>
        <p:grpSp>
          <p:nvGrpSpPr>
            <p:cNvPr id="34" name="组合 33"/>
            <p:cNvGrpSpPr/>
            <p:nvPr/>
          </p:nvGrpSpPr>
          <p:grpSpPr>
            <a:xfrm>
              <a:off x="5603837" y="3501296"/>
              <a:ext cx="2286000" cy="2520000"/>
              <a:chOff x="5603837" y="3501296"/>
              <a:chExt cx="2286000" cy="2520000"/>
            </a:xfrm>
          </p:grpSpPr>
          <p:sp>
            <p:nvSpPr>
              <p:cNvPr id="37" name="AutoShape 3"/>
              <p:cNvSpPr>
                <a:spLocks noChangeArrowheads="1"/>
              </p:cNvSpPr>
              <p:nvPr/>
            </p:nvSpPr>
            <p:spPr bwMode="auto">
              <a:xfrm>
                <a:off x="5603837" y="3501296"/>
                <a:ext cx="2286000" cy="2520000"/>
              </a:xfrm>
              <a:prstGeom prst="roundRect">
                <a:avLst>
                  <a:gd name="adj" fmla="val 16667"/>
                </a:avLst>
              </a:prstGeom>
              <a:noFill/>
              <a:ln w="38100">
                <a:solidFill>
                  <a:srgbClr val="1D528D"/>
                </a:solidFill>
                <a:round/>
                <a:headEnd/>
                <a:tailEnd/>
              </a:ln>
              <a:effectLst/>
              <a:extLst>
                <a:ext uri="{909E8E84-426E-40DD-AFC4-6F175D3DCCD1}">
                  <a14:hiddenFill xmlns:a14="http://schemas.microsoft.com/office/drawing/2010/main">
                    <a:gradFill rotWithShape="1">
                      <a:gsLst>
                        <a:gs pos="0">
                          <a:srgbClr val="99CCFF"/>
                        </a:gs>
                        <a:gs pos="100000">
                          <a:srgbClr val="99CCFF">
                            <a:gamma/>
                            <a:tint val="27451"/>
                            <a:invGamma/>
                          </a:srgbClr>
                        </a:gs>
                      </a:gsLst>
                      <a:lin ang="5400000" scaled="1"/>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0" fontAlgn="auto" latinLnBrk="0" hangingPunct="0">
                  <a:lnSpc>
                    <a:spcPct val="100000"/>
                  </a:lnSpc>
                  <a:spcBef>
                    <a:spcPts val="0"/>
                  </a:spcBef>
                  <a:spcAft>
                    <a:spcPts val="0"/>
                  </a:spcAft>
                  <a:buClrTx/>
                  <a:buSzTx/>
                  <a:buFontTx/>
                  <a:buNone/>
                  <a:tabLst/>
                  <a:defRPr/>
                </a:pPr>
                <a:endParaRPr kumimoji="0" lang="zh-CN" altLang="zh-CN" sz="1800" b="0" i="0" u="none" strike="noStrike" kern="0" cap="none" spc="0" normalizeH="0" baseline="0" noProof="0">
                  <a:ln>
                    <a:noFill/>
                  </a:ln>
                  <a:solidFill>
                    <a:sysClr val="windowText" lastClr="000000"/>
                  </a:solidFill>
                  <a:effectLst/>
                  <a:uLnTx/>
                  <a:uFillTx/>
                  <a:latin typeface="微软雅黑" pitchFamily="34" charset="-122"/>
                  <a:ea typeface="微软雅黑" pitchFamily="34" charset="-122"/>
                </a:endParaRPr>
              </a:p>
            </p:txBody>
          </p:sp>
          <p:sp>
            <p:nvSpPr>
              <p:cNvPr id="38" name="Text Box 21"/>
              <p:cNvSpPr txBox="1">
                <a:spLocks noChangeArrowheads="1"/>
              </p:cNvSpPr>
              <p:nvPr/>
            </p:nvSpPr>
            <p:spPr bwMode="auto">
              <a:xfrm>
                <a:off x="5759624" y="3729897"/>
                <a:ext cx="2038350" cy="17748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lvl="0" eaLnBrk="0" hangingPunct="0"/>
                <a:r>
                  <a:rPr lang="zh-CN" altLang="en-US" kern="0" dirty="0">
                    <a:solidFill>
                      <a:srgbClr val="000000"/>
                    </a:solidFill>
                    <a:latin typeface="微软雅黑" pitchFamily="34" charset="-122"/>
                    <a:ea typeface="微软雅黑" pitchFamily="34" charset="-122"/>
                  </a:rPr>
                  <a:t>随着医学研究的进展和系统的更新，数据库的数据模型也需要不断</a:t>
                </a:r>
                <a:r>
                  <a:rPr lang="zh-CN" altLang="en-US" kern="0" dirty="0" smtClean="0">
                    <a:solidFill>
                      <a:srgbClr val="000000"/>
                    </a:solidFill>
                    <a:latin typeface="微软雅黑" pitchFamily="34" charset="-122"/>
                    <a:ea typeface="微软雅黑" pitchFamily="34" charset="-122"/>
                  </a:rPr>
                  <a:t>更新</a:t>
                </a:r>
                <a:endParaRPr lang="zh-CN" altLang="en-US" kern="0" dirty="0">
                  <a:solidFill>
                    <a:srgbClr val="000000"/>
                  </a:solidFill>
                  <a:latin typeface="微软雅黑" pitchFamily="34" charset="-122"/>
                  <a:ea typeface="微软雅黑" pitchFamily="34" charset="-122"/>
                </a:endParaRPr>
              </a:p>
            </p:txBody>
          </p:sp>
        </p:grpSp>
        <p:sp>
          <p:nvSpPr>
            <p:cNvPr id="36" name="Freeform 9"/>
            <p:cNvSpPr>
              <a:spLocks/>
            </p:cNvSpPr>
            <p:nvPr/>
          </p:nvSpPr>
          <p:spPr bwMode="gray">
            <a:xfrm flipH="1">
              <a:off x="4919837" y="3404459"/>
              <a:ext cx="903287" cy="1241425"/>
            </a:xfrm>
            <a:custGeom>
              <a:avLst/>
              <a:gdLst>
                <a:gd name="T0" fmla="*/ 580 w 580"/>
                <a:gd name="T1" fmla="*/ 0 h 798"/>
                <a:gd name="T2" fmla="*/ 578 w 580"/>
                <a:gd name="T3" fmla="*/ 90 h 798"/>
                <a:gd name="T4" fmla="*/ 568 w 580"/>
                <a:gd name="T5" fmla="*/ 174 h 798"/>
                <a:gd name="T6" fmla="*/ 552 w 580"/>
                <a:gd name="T7" fmla="*/ 252 h 798"/>
                <a:gd name="T8" fmla="*/ 526 w 580"/>
                <a:gd name="T9" fmla="*/ 324 h 798"/>
                <a:gd name="T10" fmla="*/ 494 w 580"/>
                <a:gd name="T11" fmla="*/ 390 h 798"/>
                <a:gd name="T12" fmla="*/ 452 w 580"/>
                <a:gd name="T13" fmla="*/ 450 h 798"/>
                <a:gd name="T14" fmla="*/ 402 w 580"/>
                <a:gd name="T15" fmla="*/ 508 h 798"/>
                <a:gd name="T16" fmla="*/ 342 w 580"/>
                <a:gd name="T17" fmla="*/ 560 h 798"/>
                <a:gd name="T18" fmla="*/ 270 w 580"/>
                <a:gd name="T19" fmla="*/ 610 h 798"/>
                <a:gd name="T20" fmla="*/ 188 w 580"/>
                <a:gd name="T21" fmla="*/ 656 h 798"/>
                <a:gd name="T22" fmla="*/ 188 w 580"/>
                <a:gd name="T23" fmla="*/ 798 h 798"/>
                <a:gd name="T24" fmla="*/ 0 w 580"/>
                <a:gd name="T25" fmla="*/ 514 h 798"/>
                <a:gd name="T26" fmla="*/ 188 w 580"/>
                <a:gd name="T27" fmla="*/ 230 h 798"/>
                <a:gd name="T28" fmla="*/ 188 w 580"/>
                <a:gd name="T29" fmla="*/ 372 h 798"/>
                <a:gd name="T30" fmla="*/ 224 w 580"/>
                <a:gd name="T31" fmla="*/ 368 h 798"/>
                <a:gd name="T32" fmla="*/ 264 w 580"/>
                <a:gd name="T33" fmla="*/ 356 h 798"/>
                <a:gd name="T34" fmla="*/ 306 w 580"/>
                <a:gd name="T35" fmla="*/ 336 h 798"/>
                <a:gd name="T36" fmla="*/ 348 w 580"/>
                <a:gd name="T37" fmla="*/ 310 h 798"/>
                <a:gd name="T38" fmla="*/ 392 w 580"/>
                <a:gd name="T39" fmla="*/ 280 h 798"/>
                <a:gd name="T40" fmla="*/ 432 w 580"/>
                <a:gd name="T41" fmla="*/ 246 h 798"/>
                <a:gd name="T42" fmla="*/ 472 w 580"/>
                <a:gd name="T43" fmla="*/ 208 h 798"/>
                <a:gd name="T44" fmla="*/ 506 w 580"/>
                <a:gd name="T45" fmla="*/ 166 h 798"/>
                <a:gd name="T46" fmla="*/ 536 w 580"/>
                <a:gd name="T47" fmla="*/ 124 h 798"/>
                <a:gd name="T48" fmla="*/ 558 w 580"/>
                <a:gd name="T49" fmla="*/ 82 h 798"/>
                <a:gd name="T50" fmla="*/ 574 w 580"/>
                <a:gd name="T51" fmla="*/ 40 h 798"/>
                <a:gd name="T52" fmla="*/ 578 w 580"/>
                <a:gd name="T53" fmla="*/ 0 h 798"/>
                <a:gd name="T54" fmla="*/ 580 w 580"/>
                <a:gd name="T55" fmla="*/ 0 h 7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80" h="798">
                  <a:moveTo>
                    <a:pt x="580" y="0"/>
                  </a:moveTo>
                  <a:lnTo>
                    <a:pt x="578" y="90"/>
                  </a:lnTo>
                  <a:lnTo>
                    <a:pt x="568" y="174"/>
                  </a:lnTo>
                  <a:lnTo>
                    <a:pt x="552" y="252"/>
                  </a:lnTo>
                  <a:lnTo>
                    <a:pt x="526" y="324"/>
                  </a:lnTo>
                  <a:lnTo>
                    <a:pt x="494" y="390"/>
                  </a:lnTo>
                  <a:lnTo>
                    <a:pt x="452" y="450"/>
                  </a:lnTo>
                  <a:lnTo>
                    <a:pt x="402" y="508"/>
                  </a:lnTo>
                  <a:lnTo>
                    <a:pt x="342" y="560"/>
                  </a:lnTo>
                  <a:lnTo>
                    <a:pt x="270" y="610"/>
                  </a:lnTo>
                  <a:lnTo>
                    <a:pt x="188" y="656"/>
                  </a:lnTo>
                  <a:lnTo>
                    <a:pt x="188" y="798"/>
                  </a:lnTo>
                  <a:lnTo>
                    <a:pt x="0" y="514"/>
                  </a:lnTo>
                  <a:lnTo>
                    <a:pt x="188" y="230"/>
                  </a:lnTo>
                  <a:lnTo>
                    <a:pt x="188" y="372"/>
                  </a:lnTo>
                  <a:lnTo>
                    <a:pt x="224" y="368"/>
                  </a:lnTo>
                  <a:lnTo>
                    <a:pt x="264" y="356"/>
                  </a:lnTo>
                  <a:lnTo>
                    <a:pt x="306" y="336"/>
                  </a:lnTo>
                  <a:lnTo>
                    <a:pt x="348" y="310"/>
                  </a:lnTo>
                  <a:lnTo>
                    <a:pt x="392" y="280"/>
                  </a:lnTo>
                  <a:lnTo>
                    <a:pt x="432" y="246"/>
                  </a:lnTo>
                  <a:lnTo>
                    <a:pt x="472" y="208"/>
                  </a:lnTo>
                  <a:lnTo>
                    <a:pt x="506" y="166"/>
                  </a:lnTo>
                  <a:lnTo>
                    <a:pt x="536" y="124"/>
                  </a:lnTo>
                  <a:lnTo>
                    <a:pt x="558" y="82"/>
                  </a:lnTo>
                  <a:lnTo>
                    <a:pt x="574" y="40"/>
                  </a:lnTo>
                  <a:lnTo>
                    <a:pt x="578" y="0"/>
                  </a:lnTo>
                  <a:lnTo>
                    <a:pt x="580" y="0"/>
                  </a:lnTo>
                  <a:close/>
                </a:path>
              </a:pathLst>
            </a:custGeom>
            <a:gradFill rotWithShape="1">
              <a:gsLst>
                <a:gs pos="0">
                  <a:srgbClr val="5AD9F2"/>
                </a:gs>
                <a:gs pos="100000">
                  <a:srgbClr val="5AD9F2">
                    <a:gamma/>
                    <a:tint val="31765"/>
                    <a:invGamma/>
                  </a:srgbClr>
                </a:gs>
              </a:gsLst>
              <a:lin ang="0" scaled="1"/>
            </a:gradFill>
            <a:ln>
              <a:noFill/>
            </a:ln>
            <a:extLst>
              <a:ext uri="{91240B29-F687-4F45-9708-019B960494DF}">
                <a14:hiddenLine xmlns:a14="http://schemas.microsoft.com/office/drawing/2010/main" w="0">
                  <a:solidFill>
                    <a:srgbClr val="00A06C"/>
                  </a:solidFill>
                  <a:prstDash val="solid"/>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微软雅黑" pitchFamily="34" charset="-122"/>
                <a:ea typeface="微软雅黑" pitchFamily="34" charset="-122"/>
              </a:endParaRPr>
            </a:p>
          </p:txBody>
        </p:sp>
      </p:grpSp>
      <p:sp>
        <p:nvSpPr>
          <p:cNvPr id="3" name="下箭头 2"/>
          <p:cNvSpPr/>
          <p:nvPr/>
        </p:nvSpPr>
        <p:spPr bwMode="auto">
          <a:xfrm>
            <a:off x="4427625" y="1722215"/>
            <a:ext cx="648431" cy="252846"/>
          </a:xfrm>
          <a:prstGeom prst="downArrow">
            <a:avLst/>
          </a:prstGeom>
          <a:solidFill>
            <a:srgbClr val="92D050"/>
          </a:solidFill>
          <a:ln>
            <a:noFill/>
          </a:ln>
        </p:spPr>
        <p:txBody>
          <a:bodyPr/>
          <a:lstStyle/>
          <a:p>
            <a:endParaRPr lang="zh-CN" altLang="en-US" kern="0">
              <a:solidFill>
                <a:sysClr val="windowText" lastClr="000000"/>
              </a:solidFill>
              <a:latin typeface="微软雅黑" pitchFamily="34" charset="-122"/>
              <a:ea typeface="微软雅黑" pitchFamily="34" charset="-122"/>
            </a:endParaRPr>
          </a:p>
        </p:txBody>
      </p:sp>
      <p:sp>
        <p:nvSpPr>
          <p:cNvPr id="39" name="TextBox 38"/>
          <p:cNvSpPr txBox="1"/>
          <p:nvPr/>
        </p:nvSpPr>
        <p:spPr>
          <a:xfrm>
            <a:off x="1570067" y="4581128"/>
            <a:ext cx="1651414" cy="369332"/>
          </a:xfrm>
          <a:prstGeom prst="rect">
            <a:avLst/>
          </a:prstGeom>
          <a:noFill/>
        </p:spPr>
        <p:txBody>
          <a:bodyPr wrap="none" rtlCol="0">
            <a:spAutoFit/>
          </a:bodyPr>
          <a:lstStyle/>
          <a:p>
            <a:r>
              <a:rPr lang="en-US" altLang="zh-CN" dirty="0" err="1" smtClean="0">
                <a:solidFill>
                  <a:schemeClr val="bg1"/>
                </a:solidFill>
                <a:latin typeface="微软雅黑" pitchFamily="34" charset="-122"/>
                <a:ea typeface="微软雅黑" pitchFamily="34" charset="-122"/>
              </a:rPr>
              <a:t>NoSQL</a:t>
            </a:r>
            <a:r>
              <a:rPr lang="zh-CN" altLang="en-US" dirty="0" smtClean="0">
                <a:solidFill>
                  <a:schemeClr val="bg1"/>
                </a:solidFill>
                <a:latin typeface="微软雅黑" pitchFamily="34" charset="-122"/>
                <a:ea typeface="微软雅黑" pitchFamily="34" charset="-122"/>
              </a:rPr>
              <a:t>数据库</a:t>
            </a:r>
            <a:endParaRPr lang="zh-CN" altLang="en-US" dirty="0">
              <a:solidFill>
                <a:schemeClr val="bg1"/>
              </a:solidFill>
              <a:latin typeface="微软雅黑" pitchFamily="34" charset="-122"/>
              <a:ea typeface="微软雅黑" pitchFamily="34" charset="-122"/>
            </a:endParaRPr>
          </a:p>
        </p:txBody>
      </p:sp>
      <p:sp>
        <p:nvSpPr>
          <p:cNvPr id="23" name="TextBox 22"/>
          <p:cNvSpPr txBox="1"/>
          <p:nvPr/>
        </p:nvSpPr>
        <p:spPr>
          <a:xfrm>
            <a:off x="1570067" y="5567174"/>
            <a:ext cx="1569660" cy="369332"/>
          </a:xfrm>
          <a:prstGeom prst="rect">
            <a:avLst/>
          </a:prstGeom>
          <a:noFill/>
        </p:spPr>
        <p:txBody>
          <a:bodyPr wrap="none" rtlCol="0">
            <a:spAutoFit/>
          </a:bodyPr>
          <a:lstStyle/>
          <a:p>
            <a:r>
              <a:rPr lang="zh-CN" altLang="en-US" dirty="0" smtClean="0">
                <a:solidFill>
                  <a:schemeClr val="bg1"/>
                </a:solidFill>
                <a:latin typeface="微软雅黑" pitchFamily="34" charset="-122"/>
                <a:ea typeface="微软雅黑" pitchFamily="34" charset="-122"/>
              </a:rPr>
              <a:t>关系型数据库</a:t>
            </a:r>
            <a:endParaRPr lang="zh-CN" altLang="en-US" dirty="0">
              <a:solidFill>
                <a:schemeClr val="bg1"/>
              </a:solidFill>
              <a:latin typeface="微软雅黑" pitchFamily="34" charset="-122"/>
              <a:ea typeface="微软雅黑" pitchFamily="34" charset="-122"/>
            </a:endParaRPr>
          </a:p>
        </p:txBody>
      </p:sp>
      <p:graphicFrame>
        <p:nvGraphicFramePr>
          <p:cNvPr id="24" name="图示 23"/>
          <p:cNvGraphicFramePr/>
          <p:nvPr>
            <p:extLst>
              <p:ext uri="{D42A27DB-BD31-4B8C-83A1-F6EECF244321}">
                <p14:modId xmlns:p14="http://schemas.microsoft.com/office/powerpoint/2010/main" val="4184525331"/>
              </p:ext>
            </p:extLst>
          </p:nvPr>
        </p:nvGraphicFramePr>
        <p:xfrm>
          <a:off x="1223627" y="5301208"/>
          <a:ext cx="6696745" cy="1296144"/>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25" name="TextBox 24"/>
          <p:cNvSpPr txBox="1"/>
          <p:nvPr/>
        </p:nvSpPr>
        <p:spPr>
          <a:xfrm>
            <a:off x="1639787" y="5661248"/>
            <a:ext cx="1569660" cy="369332"/>
          </a:xfrm>
          <a:prstGeom prst="rect">
            <a:avLst/>
          </a:prstGeom>
          <a:noFill/>
        </p:spPr>
        <p:txBody>
          <a:bodyPr wrap="none" rtlCol="0">
            <a:spAutoFit/>
          </a:bodyPr>
          <a:lstStyle/>
          <a:p>
            <a:r>
              <a:rPr lang="zh-CN" altLang="en-US" dirty="0" smtClean="0">
                <a:solidFill>
                  <a:schemeClr val="bg1"/>
                </a:solidFill>
                <a:latin typeface="微软雅黑" pitchFamily="34" charset="-122"/>
                <a:ea typeface="微软雅黑" pitchFamily="34" charset="-122"/>
              </a:rPr>
              <a:t>关系型数据库</a:t>
            </a:r>
            <a:endParaRPr lang="zh-CN" altLang="en-US"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255455287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E9DE5A85-2D30-4737-8208-EC70138A904D}" type="slidenum">
              <a:rPr lang="en-US" altLang="zh-CN" smtClean="0">
                <a:solidFill>
                  <a:srgbClr val="000000"/>
                </a:solidFill>
                <a:latin typeface="Arial" charset="0"/>
              </a:rPr>
              <a:pPr eaLnBrk="1" fontAlgn="base" hangingPunct="1">
                <a:spcBef>
                  <a:spcPct val="0"/>
                </a:spcBef>
                <a:spcAft>
                  <a:spcPct val="0"/>
                </a:spcAft>
              </a:pPr>
              <a:t>13</a:t>
            </a:fld>
            <a:endParaRPr lang="en-US" altLang="zh-CN" dirty="0" smtClean="0">
              <a:solidFill>
                <a:srgbClr val="000000"/>
              </a:solidFill>
              <a:latin typeface="Arial" charset="0"/>
            </a:endParaRPr>
          </a:p>
        </p:txBody>
      </p:sp>
      <p:sp>
        <p:nvSpPr>
          <p:cNvPr id="35" name="标题 1"/>
          <p:cNvSpPr txBox="1">
            <a:spLocks/>
          </p:cNvSpPr>
          <p:nvPr/>
        </p:nvSpPr>
        <p:spPr bwMode="auto">
          <a:xfrm>
            <a:off x="312825" y="188640"/>
            <a:ext cx="8229600" cy="601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面向复杂多样的医疗数据存储管理技术</a:t>
            </a:r>
            <a:endParaRPr lang="zh-CN" altLang="en-US" sz="2800" b="1" dirty="0">
              <a:solidFill>
                <a:srgbClr val="FFFFFF"/>
              </a:solidFill>
              <a:latin typeface="Times New Roman" pitchFamily="18" charset="0"/>
              <a:ea typeface="黑体" pitchFamily="49" charset="-122"/>
              <a:cs typeface="Times New Roman" pitchFamily="18" charset="0"/>
            </a:endParaRPr>
          </a:p>
        </p:txBody>
      </p:sp>
      <p:sp>
        <p:nvSpPr>
          <p:cNvPr id="63" name="AutoShape 105"/>
          <p:cNvSpPr>
            <a:spLocks noChangeArrowheads="1"/>
          </p:cNvSpPr>
          <p:nvPr/>
        </p:nvSpPr>
        <p:spPr bwMode="auto">
          <a:xfrm>
            <a:off x="6612542" y="1196752"/>
            <a:ext cx="1487850" cy="2097228"/>
          </a:xfrm>
          <a:prstGeom prst="wedgeRoundRectCallout">
            <a:avLst>
              <a:gd name="adj1" fmla="val -167861"/>
              <a:gd name="adj2" fmla="val -19455"/>
              <a:gd name="adj3" fmla="val 16667"/>
            </a:avLst>
          </a:prstGeom>
          <a:solidFill>
            <a:srgbClr val="F2F0F4"/>
          </a:solidFill>
          <a:ln w="9525">
            <a:noFill/>
            <a:miter lim="800000"/>
            <a:headEnd/>
            <a:tailEnd/>
          </a:ln>
        </p:spPr>
        <p:txBody>
          <a:bodyPr wrap="none" anchor="ctr"/>
          <a:lstStyle/>
          <a:p>
            <a:pPr algn="ctr">
              <a:defRPr/>
            </a:pPr>
            <a:endParaRPr kumimoji="1" lang="zh-CN" altLang="zh-CN" baseline="-20000" dirty="0" smtClean="0">
              <a:latin typeface="Times New Roman" pitchFamily="18" charset="0"/>
              <a:ea typeface="仿宋_GB2312" pitchFamily="49" charset="-122"/>
            </a:endParaRPr>
          </a:p>
          <a:p>
            <a:pPr algn="ctr">
              <a:defRPr/>
            </a:pPr>
            <a:endParaRPr kumimoji="1" lang="zh-CN" altLang="zh-CN" baseline="-20000" dirty="0">
              <a:latin typeface="Times New Roman" pitchFamily="18" charset="0"/>
              <a:ea typeface="仿宋_GB2312" pitchFamily="49" charset="-122"/>
            </a:endParaRPr>
          </a:p>
        </p:txBody>
      </p:sp>
      <p:pic>
        <p:nvPicPr>
          <p:cNvPr id="2051" name="Picture 3" descr="C:\Users\FGJ\AppData\Roaming\Tencent\Users\794460205\QQ\WinTemp\RichOle\L{HMEAIP1}Q26$Q9VE2Y5]E.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33907" y="1268541"/>
            <a:ext cx="1028235" cy="1953649"/>
          </a:xfrm>
          <a:prstGeom prst="rect">
            <a:avLst/>
          </a:prstGeom>
          <a:noFill/>
          <a:extLst>
            <a:ext uri="{909E8E84-426E-40DD-AFC4-6F175D3DCCD1}">
              <a14:hiddenFill xmlns:a14="http://schemas.microsoft.com/office/drawing/2010/main">
                <a:solidFill>
                  <a:srgbClr val="FFFFFF"/>
                </a:solidFill>
              </a14:hiddenFill>
            </a:ext>
          </a:extLst>
        </p:spPr>
      </p:pic>
      <p:sp>
        <p:nvSpPr>
          <p:cNvPr id="61" name="AutoShape 105"/>
          <p:cNvSpPr>
            <a:spLocks noChangeArrowheads="1"/>
          </p:cNvSpPr>
          <p:nvPr/>
        </p:nvSpPr>
        <p:spPr bwMode="auto">
          <a:xfrm>
            <a:off x="5652120" y="3594004"/>
            <a:ext cx="3008431" cy="2212293"/>
          </a:xfrm>
          <a:prstGeom prst="wedgeRoundRectCallout">
            <a:avLst>
              <a:gd name="adj1" fmla="val -71607"/>
              <a:gd name="adj2" fmla="val -142938"/>
              <a:gd name="adj3" fmla="val 16667"/>
            </a:avLst>
          </a:prstGeom>
          <a:solidFill>
            <a:srgbClr val="F2F0F4"/>
          </a:solidFill>
          <a:ln w="9525">
            <a:noFill/>
            <a:miter lim="800000"/>
            <a:headEnd/>
            <a:tailEnd/>
          </a:ln>
        </p:spPr>
        <p:txBody>
          <a:bodyPr wrap="none" anchor="ctr"/>
          <a:lstStyle/>
          <a:p>
            <a:pPr algn="ctr">
              <a:defRPr/>
            </a:pPr>
            <a:endParaRPr kumimoji="1" lang="zh-CN" altLang="zh-CN" baseline="-20000" dirty="0" smtClean="0">
              <a:latin typeface="Times New Roman" pitchFamily="18" charset="0"/>
              <a:ea typeface="仿宋_GB2312" pitchFamily="49" charset="-122"/>
            </a:endParaRPr>
          </a:p>
          <a:p>
            <a:pPr algn="ctr">
              <a:defRPr/>
            </a:pPr>
            <a:endParaRPr kumimoji="1" lang="zh-CN" altLang="zh-CN" baseline="-20000" dirty="0">
              <a:latin typeface="Times New Roman" pitchFamily="18" charset="0"/>
              <a:ea typeface="仿宋_GB2312" pitchFamily="49" charset="-122"/>
            </a:endParaRPr>
          </a:p>
        </p:txBody>
      </p:sp>
      <p:pic>
        <p:nvPicPr>
          <p:cNvPr id="62" name="Picture 2" descr="C:\Users\FGJ\AppData\Roaming\Tencent\Users\794460205\QQ\WinTemp\RichOle\K}WJU}BAW[H[QK[JSTCNNAS.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760131" y="3846548"/>
            <a:ext cx="2792408" cy="170720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 name="对象 1"/>
          <p:cNvGraphicFramePr>
            <a:graphicFrameLocks noChangeAspect="1"/>
          </p:cNvGraphicFramePr>
          <p:nvPr>
            <p:extLst>
              <p:ext uri="{D42A27DB-BD31-4B8C-83A1-F6EECF244321}">
                <p14:modId xmlns:p14="http://schemas.microsoft.com/office/powerpoint/2010/main" val="203012765"/>
              </p:ext>
            </p:extLst>
          </p:nvPr>
        </p:nvGraphicFramePr>
        <p:xfrm>
          <a:off x="579564" y="1375301"/>
          <a:ext cx="4481512" cy="3346450"/>
        </p:xfrm>
        <a:graphic>
          <a:graphicData uri="http://schemas.openxmlformats.org/presentationml/2006/ole">
            <mc:AlternateContent xmlns:mc="http://schemas.openxmlformats.org/markup-compatibility/2006">
              <mc:Choice xmlns:v="urn:schemas-microsoft-com:vml" Requires="v">
                <p:oleObj spid="_x0000_s10254" name="Visio" r:id="rId6" imgW="4481235" imgH="3347190" progId="Visio.Drawing.11">
                  <p:embed/>
                </p:oleObj>
              </mc:Choice>
              <mc:Fallback>
                <p:oleObj name="Visio" r:id="rId6" imgW="4481235" imgH="3347190" progId="Visio.Drawing.11">
                  <p:embed/>
                  <p:pic>
                    <p:nvPicPr>
                      <p:cNvPr id="0" name="Object 2"/>
                      <p:cNvPicPr>
                        <a:picLocks noChangeAspect="1" noChangeArrowheads="1"/>
                      </p:cNvPicPr>
                      <p:nvPr/>
                    </p:nvPicPr>
                    <p:blipFill>
                      <a:blip r:embed="rId7"/>
                      <a:srcRect/>
                      <a:stretch>
                        <a:fillRect/>
                      </a:stretch>
                    </p:blipFill>
                    <p:spPr bwMode="auto">
                      <a:xfrm>
                        <a:off x="579564" y="1375301"/>
                        <a:ext cx="4481512" cy="3346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 name="椭圆 9"/>
          <p:cNvSpPr/>
          <p:nvPr/>
        </p:nvSpPr>
        <p:spPr bwMode="auto">
          <a:xfrm>
            <a:off x="1139974" y="4869160"/>
            <a:ext cx="3058219" cy="1538740"/>
          </a:xfrm>
          <a:prstGeom prst="ellipse">
            <a:avLst/>
          </a:prstGeom>
          <a:solidFill>
            <a:schemeClr val="accent3">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smtClean="0">
              <a:ln>
                <a:noFill/>
              </a:ln>
              <a:solidFill>
                <a:schemeClr val="tx1"/>
              </a:solidFill>
              <a:effectLst/>
              <a:latin typeface="Arial" charset="0"/>
              <a:ea typeface="宋体" charset="-122"/>
            </a:endParaRPr>
          </a:p>
        </p:txBody>
      </p:sp>
      <p:sp>
        <p:nvSpPr>
          <p:cNvPr id="11" name="椭圆 10"/>
          <p:cNvSpPr/>
          <p:nvPr/>
        </p:nvSpPr>
        <p:spPr bwMode="auto">
          <a:xfrm>
            <a:off x="1183865" y="5211203"/>
            <a:ext cx="1458290" cy="922171"/>
          </a:xfrm>
          <a:prstGeom prst="ellipse">
            <a:avLst/>
          </a:prstGeom>
          <a:solidFill>
            <a:srgbClr val="C3D7E8"/>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sz="1400" b="1">
              <a:latin typeface="微软雅黑" pitchFamily="34" charset="-122"/>
              <a:ea typeface="微软雅黑" pitchFamily="34" charset="-122"/>
            </a:endParaRPr>
          </a:p>
        </p:txBody>
      </p:sp>
      <p:sp>
        <p:nvSpPr>
          <p:cNvPr id="12" name="椭圆 11"/>
          <p:cNvSpPr/>
          <p:nvPr/>
        </p:nvSpPr>
        <p:spPr bwMode="auto">
          <a:xfrm>
            <a:off x="2689504" y="5198306"/>
            <a:ext cx="1440431" cy="962470"/>
          </a:xfrm>
          <a:prstGeom prst="ellipse">
            <a:avLst/>
          </a:prstGeom>
          <a:solidFill>
            <a:srgbClr val="C3D7E8"/>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sz="1400" b="1">
              <a:latin typeface="微软雅黑" pitchFamily="34" charset="-122"/>
              <a:ea typeface="微软雅黑" pitchFamily="34" charset="-122"/>
            </a:endParaRPr>
          </a:p>
        </p:txBody>
      </p:sp>
      <p:sp>
        <p:nvSpPr>
          <p:cNvPr id="13" name="椭圆 12"/>
          <p:cNvSpPr/>
          <p:nvPr/>
        </p:nvSpPr>
        <p:spPr bwMode="auto">
          <a:xfrm>
            <a:off x="1241983" y="5532764"/>
            <a:ext cx="673057" cy="451082"/>
          </a:xfrm>
          <a:prstGeom prst="ellipse">
            <a:avLst/>
          </a:prstGeom>
          <a:solidFill>
            <a:srgbClr val="C2E6B8"/>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smtClean="0">
              <a:ln>
                <a:noFill/>
              </a:ln>
              <a:solidFill>
                <a:schemeClr val="tx1"/>
              </a:solidFill>
              <a:effectLst/>
              <a:latin typeface="微软雅黑" pitchFamily="34" charset="-122"/>
              <a:ea typeface="微软雅黑" pitchFamily="34" charset="-122"/>
            </a:endParaRPr>
          </a:p>
        </p:txBody>
      </p:sp>
      <p:sp>
        <p:nvSpPr>
          <p:cNvPr id="14" name="椭圆 13"/>
          <p:cNvSpPr/>
          <p:nvPr/>
        </p:nvSpPr>
        <p:spPr bwMode="auto">
          <a:xfrm>
            <a:off x="1915040" y="5619980"/>
            <a:ext cx="589419" cy="363866"/>
          </a:xfrm>
          <a:prstGeom prst="ellipse">
            <a:avLst/>
          </a:prstGeom>
          <a:solidFill>
            <a:srgbClr val="C2E6B8"/>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sz="1400" b="1">
              <a:latin typeface="微软雅黑" pitchFamily="34" charset="-122"/>
              <a:ea typeface="微软雅黑" pitchFamily="34" charset="-122"/>
            </a:endParaRPr>
          </a:p>
        </p:txBody>
      </p:sp>
      <p:sp>
        <p:nvSpPr>
          <p:cNvPr id="15" name="椭圆 14"/>
          <p:cNvSpPr/>
          <p:nvPr/>
        </p:nvSpPr>
        <p:spPr bwMode="auto">
          <a:xfrm>
            <a:off x="2816888" y="5530265"/>
            <a:ext cx="1164458" cy="630511"/>
          </a:xfrm>
          <a:prstGeom prst="ellipse">
            <a:avLst/>
          </a:prstGeom>
          <a:solidFill>
            <a:srgbClr val="C2E6B8"/>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sz="1400" b="1">
              <a:latin typeface="微软雅黑" pitchFamily="34" charset="-122"/>
              <a:ea typeface="微软雅黑" pitchFamily="34" charset="-122"/>
            </a:endParaRPr>
          </a:p>
        </p:txBody>
      </p:sp>
      <p:sp>
        <p:nvSpPr>
          <p:cNvPr id="16" name="椭圆 15"/>
          <p:cNvSpPr/>
          <p:nvPr/>
        </p:nvSpPr>
        <p:spPr bwMode="auto">
          <a:xfrm>
            <a:off x="2820320" y="5619979"/>
            <a:ext cx="673057" cy="451082"/>
          </a:xfrm>
          <a:prstGeom prst="ellipse">
            <a:avLst/>
          </a:prstGeom>
          <a:solidFill>
            <a:srgbClr val="C2E6B8"/>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sz="1400" b="1">
              <a:latin typeface="微软雅黑" pitchFamily="34" charset="-122"/>
              <a:ea typeface="微软雅黑" pitchFamily="34" charset="-122"/>
            </a:endParaRPr>
          </a:p>
        </p:txBody>
      </p:sp>
      <p:sp>
        <p:nvSpPr>
          <p:cNvPr id="17" name="TextBox 16"/>
          <p:cNvSpPr txBox="1"/>
          <p:nvPr/>
        </p:nvSpPr>
        <p:spPr>
          <a:xfrm>
            <a:off x="1975018" y="4935684"/>
            <a:ext cx="1682642" cy="307777"/>
          </a:xfrm>
          <a:prstGeom prst="rect">
            <a:avLst/>
          </a:prstGeom>
          <a:noFill/>
        </p:spPr>
        <p:txBody>
          <a:bodyPr wrap="square" rtlCol="0">
            <a:spAutoFit/>
          </a:bodyPr>
          <a:lstStyle/>
          <a:p>
            <a:r>
              <a:rPr lang="zh-CN" altLang="en-US" sz="1400" dirty="0" smtClean="0">
                <a:latin typeface="微软雅黑" pitchFamily="34" charset="-122"/>
                <a:ea typeface="微软雅黑" pitchFamily="34" charset="-122"/>
              </a:rPr>
              <a:t>数据库 </a:t>
            </a:r>
            <a:r>
              <a:rPr lang="en-US" altLang="zh-CN" sz="1400" dirty="0" smtClean="0">
                <a:latin typeface="微软雅黑" pitchFamily="34" charset="-122"/>
                <a:ea typeface="微软雅黑" pitchFamily="34" charset="-122"/>
              </a:rPr>
              <a:t>Database</a:t>
            </a:r>
            <a:endParaRPr lang="zh-CN" altLang="en-US" sz="1400" dirty="0">
              <a:latin typeface="微软雅黑" pitchFamily="34" charset="-122"/>
              <a:ea typeface="微软雅黑" pitchFamily="34" charset="-122"/>
            </a:endParaRPr>
          </a:p>
        </p:txBody>
      </p:sp>
      <p:sp>
        <p:nvSpPr>
          <p:cNvPr id="18" name="TextBox 17"/>
          <p:cNvSpPr txBox="1"/>
          <p:nvPr/>
        </p:nvSpPr>
        <p:spPr>
          <a:xfrm>
            <a:off x="1332231" y="5619980"/>
            <a:ext cx="602599" cy="307777"/>
          </a:xfrm>
          <a:prstGeom prst="rect">
            <a:avLst/>
          </a:prstGeom>
          <a:noFill/>
        </p:spPr>
        <p:txBody>
          <a:bodyPr wrap="square" rtlCol="0">
            <a:spAutoFit/>
          </a:bodyPr>
          <a:lstStyle/>
          <a:p>
            <a:r>
              <a:rPr lang="zh-CN" altLang="en-US" sz="1400" dirty="0">
                <a:latin typeface="微软雅黑" pitchFamily="34" charset="-122"/>
                <a:ea typeface="微软雅黑" pitchFamily="34" charset="-122"/>
              </a:rPr>
              <a:t>文档</a:t>
            </a:r>
          </a:p>
        </p:txBody>
      </p:sp>
      <p:sp>
        <p:nvSpPr>
          <p:cNvPr id="19" name="TextBox 18"/>
          <p:cNvSpPr txBox="1"/>
          <p:nvPr/>
        </p:nvSpPr>
        <p:spPr>
          <a:xfrm>
            <a:off x="1218351" y="5330753"/>
            <a:ext cx="1514377" cy="307777"/>
          </a:xfrm>
          <a:prstGeom prst="rect">
            <a:avLst/>
          </a:prstGeom>
          <a:noFill/>
        </p:spPr>
        <p:txBody>
          <a:bodyPr wrap="square" rtlCol="0">
            <a:spAutoFit/>
          </a:bodyPr>
          <a:lstStyle/>
          <a:p>
            <a:r>
              <a:rPr lang="zh-CN" altLang="en-US" sz="1400" dirty="0" smtClean="0">
                <a:latin typeface="微软雅黑" pitchFamily="34" charset="-122"/>
                <a:ea typeface="微软雅黑" pitchFamily="34" charset="-122"/>
              </a:rPr>
              <a:t>集合 </a:t>
            </a:r>
            <a:r>
              <a:rPr lang="en-US" altLang="zh-CN" sz="1400" dirty="0" smtClean="0">
                <a:latin typeface="微软雅黑" pitchFamily="34" charset="-122"/>
                <a:ea typeface="微软雅黑" pitchFamily="34" charset="-122"/>
              </a:rPr>
              <a:t>Collection</a:t>
            </a:r>
            <a:endParaRPr lang="zh-CN" altLang="en-US" sz="1400" dirty="0">
              <a:latin typeface="微软雅黑" pitchFamily="34" charset="-122"/>
              <a:ea typeface="微软雅黑" pitchFamily="34" charset="-122"/>
            </a:endParaRPr>
          </a:p>
        </p:txBody>
      </p:sp>
      <p:sp>
        <p:nvSpPr>
          <p:cNvPr id="20" name="TextBox 19"/>
          <p:cNvSpPr txBox="1"/>
          <p:nvPr/>
        </p:nvSpPr>
        <p:spPr>
          <a:xfrm>
            <a:off x="1891959" y="5663509"/>
            <a:ext cx="730570" cy="307777"/>
          </a:xfrm>
          <a:prstGeom prst="rect">
            <a:avLst/>
          </a:prstGeom>
          <a:noFill/>
        </p:spPr>
        <p:txBody>
          <a:bodyPr wrap="square" rtlCol="0">
            <a:spAutoFit/>
          </a:bodyPr>
          <a:lstStyle/>
          <a:p>
            <a:r>
              <a:rPr lang="zh-CN" altLang="en-US" sz="1400" dirty="0">
                <a:latin typeface="微软雅黑" pitchFamily="34" charset="-122"/>
                <a:ea typeface="微软雅黑" pitchFamily="34" charset="-122"/>
              </a:rPr>
              <a:t>文档</a:t>
            </a:r>
          </a:p>
        </p:txBody>
      </p:sp>
      <p:sp>
        <p:nvSpPr>
          <p:cNvPr id="21" name="TextBox 20"/>
          <p:cNvSpPr txBox="1"/>
          <p:nvPr/>
        </p:nvSpPr>
        <p:spPr>
          <a:xfrm>
            <a:off x="3479864" y="5710183"/>
            <a:ext cx="688079" cy="307777"/>
          </a:xfrm>
          <a:prstGeom prst="rect">
            <a:avLst/>
          </a:prstGeom>
          <a:noFill/>
        </p:spPr>
        <p:txBody>
          <a:bodyPr wrap="square" rtlCol="0">
            <a:spAutoFit/>
          </a:bodyPr>
          <a:lstStyle/>
          <a:p>
            <a:r>
              <a:rPr lang="zh-CN" altLang="en-US" sz="1400" dirty="0">
                <a:latin typeface="微软雅黑" pitchFamily="34" charset="-122"/>
                <a:ea typeface="微软雅黑" pitchFamily="34" charset="-122"/>
              </a:rPr>
              <a:t>文档</a:t>
            </a:r>
          </a:p>
        </p:txBody>
      </p:sp>
      <p:sp>
        <p:nvSpPr>
          <p:cNvPr id="22" name="TextBox 21"/>
          <p:cNvSpPr txBox="1"/>
          <p:nvPr/>
        </p:nvSpPr>
        <p:spPr>
          <a:xfrm>
            <a:off x="2870192" y="5677023"/>
            <a:ext cx="588926" cy="307777"/>
          </a:xfrm>
          <a:prstGeom prst="rect">
            <a:avLst/>
          </a:prstGeom>
          <a:noFill/>
        </p:spPr>
        <p:txBody>
          <a:bodyPr wrap="square" rtlCol="0">
            <a:spAutoFit/>
          </a:bodyPr>
          <a:lstStyle/>
          <a:p>
            <a:r>
              <a:rPr lang="zh-CN" altLang="en-US" sz="1400" dirty="0">
                <a:latin typeface="微软雅黑" pitchFamily="34" charset="-122"/>
                <a:ea typeface="微软雅黑" pitchFamily="34" charset="-122"/>
              </a:rPr>
              <a:t>文档</a:t>
            </a:r>
          </a:p>
        </p:txBody>
      </p:sp>
      <p:sp>
        <p:nvSpPr>
          <p:cNvPr id="23" name="TextBox 22"/>
          <p:cNvSpPr txBox="1"/>
          <p:nvPr/>
        </p:nvSpPr>
        <p:spPr>
          <a:xfrm>
            <a:off x="2785817" y="5310837"/>
            <a:ext cx="1714175" cy="307777"/>
          </a:xfrm>
          <a:prstGeom prst="rect">
            <a:avLst/>
          </a:prstGeom>
          <a:noFill/>
        </p:spPr>
        <p:txBody>
          <a:bodyPr wrap="square" rtlCol="0">
            <a:spAutoFit/>
          </a:bodyPr>
          <a:lstStyle/>
          <a:p>
            <a:r>
              <a:rPr lang="zh-CN" altLang="en-US" sz="1400" dirty="0" smtClean="0">
                <a:latin typeface="微软雅黑" pitchFamily="34" charset="-122"/>
                <a:ea typeface="微软雅黑" pitchFamily="34" charset="-122"/>
              </a:rPr>
              <a:t>集合 </a:t>
            </a:r>
            <a:r>
              <a:rPr lang="en-US" altLang="zh-CN" sz="1400" dirty="0" smtClean="0">
                <a:latin typeface="微软雅黑" pitchFamily="34" charset="-122"/>
                <a:ea typeface="微软雅黑" pitchFamily="34" charset="-122"/>
              </a:rPr>
              <a:t>Collection</a:t>
            </a:r>
            <a:endParaRPr lang="zh-CN" altLang="en-US" sz="1400" dirty="0">
              <a:latin typeface="微软雅黑" pitchFamily="34" charset="-122"/>
              <a:ea typeface="微软雅黑" pitchFamily="34" charset="-122"/>
            </a:endParaRPr>
          </a:p>
        </p:txBody>
      </p:sp>
    </p:spTree>
    <p:extLst>
      <p:ext uri="{BB962C8B-B14F-4D97-AF65-F5344CB8AC3E}">
        <p14:creationId xmlns:p14="http://schemas.microsoft.com/office/powerpoint/2010/main" val="403298440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圆角矩形 9"/>
          <p:cNvSpPr/>
          <p:nvPr/>
        </p:nvSpPr>
        <p:spPr bwMode="auto">
          <a:xfrm>
            <a:off x="5363370" y="1772816"/>
            <a:ext cx="3097062" cy="3096344"/>
          </a:xfrm>
          <a:prstGeom prst="roundRect">
            <a:avLst/>
          </a:prstGeom>
          <a:solidFill>
            <a:schemeClr val="bg1"/>
          </a:solidFill>
          <a:ln w="57150" cap="flat" cmpd="sng" algn="ctr">
            <a:solidFill>
              <a:schemeClr val="accent3">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微软雅黑" pitchFamily="34" charset="-122"/>
              <a:ea typeface="微软雅黑" pitchFamily="34" charset="-122"/>
            </a:endParaRPr>
          </a:p>
        </p:txBody>
      </p:sp>
      <p:sp>
        <p:nvSpPr>
          <p:cNvPr id="57346"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E9DE5A85-2D30-4737-8208-EC70138A904D}" type="slidenum">
              <a:rPr lang="en-US" altLang="zh-CN" smtClean="0">
                <a:solidFill>
                  <a:srgbClr val="000000"/>
                </a:solidFill>
                <a:latin typeface="Arial" charset="0"/>
              </a:rPr>
              <a:pPr eaLnBrk="1" fontAlgn="base" hangingPunct="1">
                <a:spcBef>
                  <a:spcPct val="0"/>
                </a:spcBef>
                <a:spcAft>
                  <a:spcPct val="0"/>
                </a:spcAft>
              </a:pPr>
              <a:t>14</a:t>
            </a:fld>
            <a:endParaRPr lang="en-US" altLang="zh-CN" dirty="0" smtClean="0">
              <a:solidFill>
                <a:srgbClr val="000000"/>
              </a:solidFill>
              <a:latin typeface="Arial" charset="0"/>
            </a:endParaRPr>
          </a:p>
        </p:txBody>
      </p:sp>
      <p:sp>
        <p:nvSpPr>
          <p:cNvPr id="57348" name="标题 1"/>
          <p:cNvSpPr txBox="1">
            <a:spLocks/>
          </p:cNvSpPr>
          <p:nvPr/>
        </p:nvSpPr>
        <p:spPr bwMode="auto">
          <a:xfrm>
            <a:off x="457200" y="333375"/>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en-US" altLang="zh-CN" sz="2800" b="1" dirty="0" smtClean="0">
                <a:solidFill>
                  <a:srgbClr val="FFFFFF"/>
                </a:solidFill>
                <a:latin typeface="Times New Roman" pitchFamily="18" charset="0"/>
                <a:ea typeface="黑体" pitchFamily="49" charset="-122"/>
                <a:cs typeface="Times New Roman" pitchFamily="18" charset="0"/>
              </a:rPr>
              <a:t>2.</a:t>
            </a:r>
            <a:r>
              <a:rPr lang="zh-CN" altLang="en-US" sz="2800" b="1" dirty="0" smtClean="0">
                <a:solidFill>
                  <a:srgbClr val="FFFFFF"/>
                </a:solidFill>
                <a:latin typeface="Times New Roman" pitchFamily="18" charset="0"/>
                <a:ea typeface="黑体" pitchFamily="49" charset="-122"/>
                <a:cs typeface="Times New Roman" pitchFamily="18" charset="0"/>
              </a:rPr>
              <a:t>问诊界面</a:t>
            </a:r>
            <a:r>
              <a:rPr lang="zh-CN" altLang="en-US" sz="2800" b="1" dirty="0" smtClean="0">
                <a:solidFill>
                  <a:srgbClr val="FFFFFF"/>
                </a:solidFill>
                <a:latin typeface="Times New Roman" pitchFamily="18" charset="0"/>
                <a:ea typeface="黑体" pitchFamily="49" charset="-122"/>
                <a:cs typeface="Times New Roman" pitchFamily="18" charset="0"/>
              </a:rPr>
              <a:t>动态配置技术</a:t>
            </a:r>
            <a:endParaRPr lang="zh-CN" altLang="en-US" sz="2800" b="1" dirty="0">
              <a:solidFill>
                <a:srgbClr val="FFFFFF"/>
              </a:solidFill>
              <a:latin typeface="Times New Roman" pitchFamily="18" charset="0"/>
              <a:ea typeface="黑体" pitchFamily="49" charset="-122"/>
              <a:cs typeface="Times New Roman" pitchFamily="18" charset="0"/>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2943485313"/>
              </p:ext>
            </p:extLst>
          </p:nvPr>
        </p:nvGraphicFramePr>
        <p:xfrm>
          <a:off x="251520" y="1477647"/>
          <a:ext cx="3870569" cy="2864891"/>
        </p:xfrm>
        <a:graphic>
          <a:graphicData uri="http://schemas.openxmlformats.org/presentationml/2006/ole">
            <mc:AlternateContent xmlns:mc="http://schemas.openxmlformats.org/markup-compatibility/2006">
              <mc:Choice xmlns:v="urn:schemas-microsoft-com:vml" Requires="v">
                <p:oleObj spid="_x0000_s7208" name="Visio" r:id="rId3" imgW="4426700" imgH="3282947" progId="Visio.Drawing.11">
                  <p:embed/>
                </p:oleObj>
              </mc:Choice>
              <mc:Fallback>
                <p:oleObj name="Visio" r:id="rId3" imgW="4426700" imgH="3282947" progId="Visio.Drawing.11">
                  <p:embed/>
                  <p:pic>
                    <p:nvPicPr>
                      <p:cNvPr id="0" name="Object 3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1520" y="1477647"/>
                        <a:ext cx="3870569" cy="2864891"/>
                      </a:xfrm>
                      <a:prstGeom prst="rect">
                        <a:avLst/>
                      </a:prstGeom>
                      <a:noFill/>
                      <a:ln>
                        <a:noFill/>
                      </a:ln>
                    </p:spPr>
                  </p:pic>
                </p:oleObj>
              </mc:Fallback>
            </mc:AlternateContent>
          </a:graphicData>
        </a:graphic>
      </p:graphicFrame>
      <p:sp>
        <p:nvSpPr>
          <p:cNvPr id="3" name="圆角矩形 2"/>
          <p:cNvSpPr/>
          <p:nvPr/>
        </p:nvSpPr>
        <p:spPr bwMode="auto">
          <a:xfrm>
            <a:off x="1222461" y="1340768"/>
            <a:ext cx="2016224" cy="1068038"/>
          </a:xfrm>
          <a:prstGeom prst="roundRect">
            <a:avLst/>
          </a:prstGeom>
          <a:noFill/>
          <a:ln w="9525" cap="flat" cmpd="sng" algn="ctr">
            <a:solidFill>
              <a:srgbClr val="FF0000"/>
            </a:solidFill>
            <a:prstDash val="lg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5" name="TextBox 4"/>
          <p:cNvSpPr txBox="1"/>
          <p:nvPr/>
        </p:nvSpPr>
        <p:spPr>
          <a:xfrm>
            <a:off x="393465" y="4560946"/>
            <a:ext cx="3538736" cy="646331"/>
          </a:xfrm>
          <a:prstGeom prst="rect">
            <a:avLst/>
          </a:prstGeom>
          <a:noFill/>
        </p:spPr>
        <p:txBody>
          <a:bodyPr wrap="square" rtlCol="0">
            <a:spAutoFit/>
          </a:bodyPr>
          <a:lstStyle/>
          <a:p>
            <a:pPr algn="ctr"/>
            <a:r>
              <a:rPr lang="zh-CN" altLang="en-US" dirty="0" smtClean="0">
                <a:latin typeface="微软雅黑" pitchFamily="34" charset="-122"/>
                <a:ea typeface="微软雅黑" pitchFamily="34" charset="-122"/>
              </a:rPr>
              <a:t>诊断决策的准确性与观察信息的获取程度相关</a:t>
            </a:r>
            <a:endParaRPr lang="zh-CN" altLang="en-US" dirty="0">
              <a:latin typeface="微软雅黑" pitchFamily="34" charset="-122"/>
              <a:ea typeface="微软雅黑" pitchFamily="34" charset="-122"/>
            </a:endParaRPr>
          </a:p>
        </p:txBody>
      </p:sp>
      <p:sp>
        <p:nvSpPr>
          <p:cNvPr id="7" name="右箭头 6"/>
          <p:cNvSpPr/>
          <p:nvPr/>
        </p:nvSpPr>
        <p:spPr bwMode="auto">
          <a:xfrm>
            <a:off x="4139952" y="2671046"/>
            <a:ext cx="1116125" cy="481225"/>
          </a:xfrm>
          <a:prstGeom prst="rightArrow">
            <a:avLst/>
          </a:prstGeom>
          <a:solidFill>
            <a:srgbClr val="FFC000"/>
          </a:solidFill>
          <a:ln w="9525" cap="flat" cmpd="sng" algn="ctr">
            <a:noFill/>
            <a:prstDash val="solid"/>
            <a:round/>
            <a:headEnd type="none" w="med" len="med"/>
            <a:tailEnd type="none" w="med" len="med"/>
          </a:ln>
          <a:effectLst>
            <a:outerShdw blurRad="50800" dist="38100" dir="5400000" algn="t"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8" name="圆角矩形 7"/>
          <p:cNvSpPr/>
          <p:nvPr/>
        </p:nvSpPr>
        <p:spPr bwMode="auto">
          <a:xfrm>
            <a:off x="5567966" y="1916991"/>
            <a:ext cx="2292827" cy="2808153"/>
          </a:xfrm>
          <a:prstGeom prst="roundRect">
            <a:avLst/>
          </a:prstGeom>
          <a:solidFill>
            <a:schemeClr val="accent3">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微软雅黑" pitchFamily="34" charset="-122"/>
              <a:ea typeface="微软雅黑" pitchFamily="34" charset="-122"/>
            </a:endParaRPr>
          </a:p>
        </p:txBody>
      </p:sp>
      <p:sp>
        <p:nvSpPr>
          <p:cNvPr id="9" name="TextBox 8"/>
          <p:cNvSpPr txBox="1"/>
          <p:nvPr/>
        </p:nvSpPr>
        <p:spPr>
          <a:xfrm>
            <a:off x="5567966" y="2122314"/>
            <a:ext cx="2160239" cy="2862322"/>
          </a:xfrm>
          <a:prstGeom prst="rect">
            <a:avLst/>
          </a:prstGeom>
          <a:noFill/>
        </p:spPr>
        <p:txBody>
          <a:bodyPr wrap="square" rtlCol="0">
            <a:spAutoFit/>
          </a:bodyPr>
          <a:lstStyle/>
          <a:p>
            <a:r>
              <a:rPr lang="zh-CN" altLang="en-US" dirty="0" smtClean="0">
                <a:latin typeface="微软雅黑" pitchFamily="34" charset="-122"/>
                <a:ea typeface="微软雅黑" pitchFamily="34" charset="-122"/>
              </a:rPr>
              <a:t>数据录入界面需求</a:t>
            </a:r>
            <a:endParaRPr lang="en-US" altLang="zh-CN" dirty="0" smtClean="0">
              <a:latin typeface="微软雅黑" pitchFamily="34" charset="-122"/>
              <a:ea typeface="微软雅黑" pitchFamily="34" charset="-122"/>
            </a:endParaRPr>
          </a:p>
          <a:p>
            <a:pPr marL="285750" indent="-285750">
              <a:buFont typeface="Wingdings" pitchFamily="2" charset="2"/>
              <a:buChar char="Ø"/>
            </a:pPr>
            <a:r>
              <a:rPr lang="zh-CN" altLang="en-US" dirty="0" smtClean="0">
                <a:latin typeface="微软雅黑" pitchFamily="34" charset="-122"/>
                <a:ea typeface="微软雅黑" pitchFamily="34" charset="-122"/>
              </a:rPr>
              <a:t>不同疾病所需的数据差异很大</a:t>
            </a:r>
            <a:endParaRPr lang="en-US" altLang="zh-CN" dirty="0" smtClean="0">
              <a:latin typeface="微软雅黑" pitchFamily="34" charset="-122"/>
              <a:ea typeface="微软雅黑" pitchFamily="34" charset="-122"/>
            </a:endParaRPr>
          </a:p>
          <a:p>
            <a:pPr marL="285750" indent="-285750">
              <a:buFont typeface="Wingdings" pitchFamily="2" charset="2"/>
              <a:buChar char="Ø"/>
            </a:pPr>
            <a:endParaRPr lang="en-US" altLang="zh-CN" dirty="0">
              <a:latin typeface="微软雅黑" pitchFamily="34" charset="-122"/>
              <a:ea typeface="微软雅黑" pitchFamily="34" charset="-122"/>
            </a:endParaRPr>
          </a:p>
          <a:p>
            <a:pPr marL="285750" indent="-285750">
              <a:buFont typeface="Wingdings" pitchFamily="2" charset="2"/>
              <a:buChar char="Ø"/>
            </a:pPr>
            <a:r>
              <a:rPr lang="zh-CN" altLang="en-US" dirty="0" smtClean="0">
                <a:latin typeface="微软雅黑" pitchFamily="34" charset="-122"/>
                <a:ea typeface="微软雅黑" pitchFamily="34" charset="-122"/>
              </a:rPr>
              <a:t>数据项随疾病诊断的需求而变化</a:t>
            </a:r>
            <a:endParaRPr lang="en-US" altLang="zh-CN" dirty="0" smtClean="0">
              <a:latin typeface="微软雅黑" pitchFamily="34" charset="-122"/>
              <a:ea typeface="微软雅黑" pitchFamily="34" charset="-122"/>
            </a:endParaRPr>
          </a:p>
          <a:p>
            <a:pPr marL="285750" indent="-285750">
              <a:buFont typeface="Wingdings" pitchFamily="2" charset="2"/>
              <a:buChar char="Ø"/>
            </a:pPr>
            <a:endParaRPr lang="en-US" altLang="zh-CN" dirty="0">
              <a:latin typeface="微软雅黑" pitchFamily="34" charset="-122"/>
              <a:ea typeface="微软雅黑" pitchFamily="34" charset="-122"/>
            </a:endParaRPr>
          </a:p>
          <a:p>
            <a:pPr marL="285750" indent="-285750">
              <a:buFont typeface="Wingdings" pitchFamily="2" charset="2"/>
              <a:buChar char="Ø"/>
            </a:pPr>
            <a:r>
              <a:rPr lang="zh-CN" altLang="en-US" dirty="0" smtClean="0">
                <a:latin typeface="微软雅黑" pitchFamily="34" charset="-122"/>
                <a:ea typeface="微软雅黑" pitchFamily="34" charset="-122"/>
              </a:rPr>
              <a:t>结构化、样式精确的数据项</a:t>
            </a:r>
            <a:endParaRPr lang="en-US" altLang="zh-CN" dirty="0" smtClean="0">
              <a:latin typeface="微软雅黑" pitchFamily="34" charset="-122"/>
              <a:ea typeface="微软雅黑" pitchFamily="34" charset="-122"/>
            </a:endParaRPr>
          </a:p>
          <a:p>
            <a:pPr marL="285750" indent="-285750">
              <a:buFont typeface="Wingdings" pitchFamily="2" charset="2"/>
              <a:buChar char="Ø"/>
            </a:pPr>
            <a:endParaRPr lang="zh-CN" altLang="en-US" dirty="0">
              <a:latin typeface="微软雅黑" pitchFamily="34" charset="-122"/>
              <a:ea typeface="微软雅黑" pitchFamily="34" charset="-122"/>
            </a:endParaRPr>
          </a:p>
        </p:txBody>
      </p:sp>
      <p:sp>
        <p:nvSpPr>
          <p:cNvPr id="11" name="TextBox 10"/>
          <p:cNvSpPr txBox="1"/>
          <p:nvPr/>
        </p:nvSpPr>
        <p:spPr>
          <a:xfrm rot="16200000">
            <a:off x="7000576" y="3052117"/>
            <a:ext cx="2400657" cy="369332"/>
          </a:xfrm>
          <a:prstGeom prst="rect">
            <a:avLst/>
          </a:prstGeom>
          <a:noFill/>
        </p:spPr>
        <p:txBody>
          <a:bodyPr vert="vert" wrap="square" rtlCol="0">
            <a:spAutoFit/>
          </a:bodyPr>
          <a:lstStyle/>
          <a:p>
            <a:r>
              <a:rPr lang="zh-CN" altLang="en-US" dirty="0" smtClean="0">
                <a:latin typeface="微软雅黑" pitchFamily="34" charset="-122"/>
                <a:ea typeface="微软雅黑" pitchFamily="34" charset="-122"/>
              </a:rPr>
              <a:t>临床决策支持系统</a:t>
            </a:r>
            <a:endParaRPr lang="zh-CN" altLang="en-US" dirty="0">
              <a:latin typeface="微软雅黑" pitchFamily="34" charset="-122"/>
              <a:ea typeface="微软雅黑" pitchFamily="34" charset="-122"/>
            </a:endParaRPr>
          </a:p>
        </p:txBody>
      </p:sp>
      <p:sp>
        <p:nvSpPr>
          <p:cNvPr id="4" name="圆角矩形 3"/>
          <p:cNvSpPr/>
          <p:nvPr/>
        </p:nvSpPr>
        <p:spPr bwMode="auto">
          <a:xfrm>
            <a:off x="1835696" y="5517232"/>
            <a:ext cx="5544616" cy="792088"/>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12" name="TextBox 11"/>
          <p:cNvSpPr txBox="1"/>
          <p:nvPr/>
        </p:nvSpPr>
        <p:spPr>
          <a:xfrm>
            <a:off x="1943708" y="5713221"/>
            <a:ext cx="5328591" cy="400110"/>
          </a:xfrm>
          <a:prstGeom prst="rect">
            <a:avLst/>
          </a:prstGeom>
          <a:noFill/>
        </p:spPr>
        <p:txBody>
          <a:bodyPr wrap="square" rtlCol="0">
            <a:spAutoFit/>
          </a:bodyPr>
          <a:lstStyle/>
          <a:p>
            <a:r>
              <a:rPr lang="zh-CN" altLang="en-US" sz="2000" dirty="0" smtClean="0">
                <a:latin typeface="微软雅黑" pitchFamily="34" charset="-122"/>
                <a:ea typeface="微软雅黑" pitchFamily="34" charset="-122"/>
              </a:rPr>
              <a:t>针对不同疾病的数据录入界面动态配置技术</a:t>
            </a:r>
            <a:endParaRPr lang="zh-CN" altLang="en-US" sz="2000" dirty="0">
              <a:latin typeface="微软雅黑" pitchFamily="34" charset="-122"/>
              <a:ea typeface="微软雅黑" pitchFamily="34" charset="-122"/>
            </a:endParaRPr>
          </a:p>
        </p:txBody>
      </p:sp>
    </p:spTree>
    <p:extLst>
      <p:ext uri="{BB962C8B-B14F-4D97-AF65-F5344CB8AC3E}">
        <p14:creationId xmlns:p14="http://schemas.microsoft.com/office/powerpoint/2010/main" val="98703119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E9DE5A85-2D30-4737-8208-EC70138A904D}" type="slidenum">
              <a:rPr lang="en-US" altLang="zh-CN" smtClean="0">
                <a:solidFill>
                  <a:srgbClr val="000000"/>
                </a:solidFill>
                <a:latin typeface="Arial" charset="0"/>
              </a:rPr>
              <a:pPr eaLnBrk="1" fontAlgn="base" hangingPunct="1">
                <a:spcBef>
                  <a:spcPct val="0"/>
                </a:spcBef>
                <a:spcAft>
                  <a:spcPct val="0"/>
                </a:spcAft>
              </a:pPr>
              <a:t>15</a:t>
            </a:fld>
            <a:endParaRPr lang="en-US" altLang="zh-CN" dirty="0" smtClean="0">
              <a:solidFill>
                <a:srgbClr val="000000"/>
              </a:solidFill>
              <a:latin typeface="Arial" charset="0"/>
            </a:endParaRPr>
          </a:p>
        </p:txBody>
      </p:sp>
      <p:sp>
        <p:nvSpPr>
          <p:cNvPr id="57348" name="标题 1"/>
          <p:cNvSpPr txBox="1">
            <a:spLocks/>
          </p:cNvSpPr>
          <p:nvPr/>
        </p:nvSpPr>
        <p:spPr bwMode="auto">
          <a:xfrm>
            <a:off x="457200" y="333375"/>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针对不同疾病的数据录入界面动态配置技术</a:t>
            </a:r>
            <a:endParaRPr lang="zh-CN" altLang="en-US" sz="2800" b="1" dirty="0">
              <a:solidFill>
                <a:srgbClr val="FFFFFF"/>
              </a:solidFill>
              <a:latin typeface="Times New Roman" pitchFamily="18" charset="0"/>
              <a:ea typeface="黑体" pitchFamily="49" charset="-122"/>
              <a:cs typeface="Times New Roman" pitchFamily="18" charset="0"/>
            </a:endParaRPr>
          </a:p>
        </p:txBody>
      </p:sp>
      <p:pic>
        <p:nvPicPr>
          <p:cNvPr id="25"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90133" y="4394927"/>
            <a:ext cx="1763433" cy="11865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6" name="TextBox 25"/>
          <p:cNvSpPr txBox="1"/>
          <p:nvPr/>
        </p:nvSpPr>
        <p:spPr>
          <a:xfrm>
            <a:off x="600555" y="5570784"/>
            <a:ext cx="1581885" cy="369332"/>
          </a:xfrm>
          <a:prstGeom prst="rect">
            <a:avLst/>
          </a:prstGeom>
          <a:noFill/>
        </p:spPr>
        <p:txBody>
          <a:bodyPr wrap="square" rtlCol="0">
            <a:spAutoFit/>
          </a:bodyPr>
          <a:lstStyle>
            <a:defPPr>
              <a:defRPr lang="zh-CN"/>
            </a:defPPr>
            <a:lvl1pPr>
              <a:defRPr>
                <a:latin typeface="微软雅黑" pitchFamily="34" charset="-122"/>
                <a:ea typeface="微软雅黑" pitchFamily="34" charset="-122"/>
              </a:defRPr>
            </a:lvl1pPr>
          </a:lstStyle>
          <a:p>
            <a:r>
              <a:rPr lang="zh-CN" altLang="en-US" dirty="0"/>
              <a:t>整理数据需求</a:t>
            </a:r>
            <a:endParaRPr lang="zh-CN" altLang="en-US" dirty="0"/>
          </a:p>
        </p:txBody>
      </p:sp>
      <p:pic>
        <p:nvPicPr>
          <p:cNvPr id="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1474" y="4488614"/>
            <a:ext cx="1329224" cy="1019423"/>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8" name="TextBox 27"/>
          <p:cNvSpPr txBox="1"/>
          <p:nvPr/>
        </p:nvSpPr>
        <p:spPr>
          <a:xfrm>
            <a:off x="2443151" y="5570784"/>
            <a:ext cx="2043515" cy="369332"/>
          </a:xfrm>
          <a:prstGeom prst="rect">
            <a:avLst/>
          </a:prstGeom>
          <a:noFill/>
        </p:spPr>
        <p:txBody>
          <a:bodyPr wrap="square" rtlCol="0">
            <a:spAutoFit/>
          </a:bodyPr>
          <a:lstStyle/>
          <a:p>
            <a:r>
              <a:rPr lang="zh-CN" altLang="en-US" dirty="0" smtClean="0">
                <a:latin typeface="微软雅黑" pitchFamily="34" charset="-122"/>
                <a:ea typeface="微软雅黑" pitchFamily="34" charset="-122"/>
              </a:rPr>
              <a:t>界面模板设计工具</a:t>
            </a:r>
            <a:endParaRPr lang="zh-CN" altLang="en-US" dirty="0">
              <a:latin typeface="微软雅黑" pitchFamily="34" charset="-122"/>
              <a:ea typeface="微软雅黑" pitchFamily="34" charset="-122"/>
            </a:endParaRPr>
          </a:p>
        </p:txBody>
      </p:sp>
      <p:pic>
        <p:nvPicPr>
          <p:cNvPr id="31" name="Picture 4" descr="D:\basic tool\QQ\文档\794460205\Image\XFA]N@570W_3WUP2V{1(YJ4.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24973" y="4365708"/>
            <a:ext cx="1488950" cy="1186507"/>
          </a:xfrm>
          <a:prstGeom prst="rect">
            <a:avLst/>
          </a:prstGeom>
          <a:noFill/>
          <a:extLst>
            <a:ext uri="{909E8E84-426E-40DD-AFC4-6F175D3DCCD1}">
              <a14:hiddenFill xmlns:a14="http://schemas.microsoft.com/office/drawing/2010/main">
                <a:solidFill>
                  <a:srgbClr val="FFFFFF"/>
                </a:solidFill>
              </a14:hiddenFill>
            </a:ext>
          </a:extLst>
        </p:spPr>
      </p:pic>
      <p:sp>
        <p:nvSpPr>
          <p:cNvPr id="32" name="右箭头 31"/>
          <p:cNvSpPr/>
          <p:nvPr/>
        </p:nvSpPr>
        <p:spPr bwMode="auto">
          <a:xfrm>
            <a:off x="1822788" y="4862463"/>
            <a:ext cx="719305" cy="467913"/>
          </a:xfrm>
          <a:prstGeom prst="rightArrow">
            <a:avLst/>
          </a:prstGeom>
          <a:solidFill>
            <a:schemeClr val="accent1"/>
          </a:solidFill>
          <a:ln w="9525" cap="flat" cmpd="sng" algn="ctr">
            <a:noFill/>
            <a:prstDash val="solid"/>
            <a:round/>
            <a:headEnd type="none" w="med" len="med"/>
            <a:tailEnd type="none" w="med" len="med"/>
          </a:ln>
          <a:effectLst/>
          <a:scene3d>
            <a:camera prst="orthographicFront"/>
            <a:lightRig rig="threePt" dir="t"/>
          </a:scene3d>
          <a:sp3d>
            <a:bevelT/>
          </a:sp3d>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微软雅黑" pitchFamily="34" charset="-122"/>
              <a:ea typeface="微软雅黑" pitchFamily="34" charset="-122"/>
            </a:endParaRPr>
          </a:p>
        </p:txBody>
      </p:sp>
      <p:sp>
        <p:nvSpPr>
          <p:cNvPr id="33" name="右箭头 32"/>
          <p:cNvSpPr/>
          <p:nvPr/>
        </p:nvSpPr>
        <p:spPr bwMode="auto">
          <a:xfrm>
            <a:off x="5913600" y="4736152"/>
            <a:ext cx="832628" cy="504056"/>
          </a:xfrm>
          <a:prstGeom prst="rightArrow">
            <a:avLst/>
          </a:prstGeom>
          <a:solidFill>
            <a:schemeClr val="accent1"/>
          </a:solidFill>
          <a:ln w="9525" cap="flat" cmpd="sng" algn="ctr">
            <a:noFill/>
            <a:prstDash val="solid"/>
            <a:round/>
            <a:headEnd type="none" w="med" len="med"/>
            <a:tailEnd type="none" w="med" len="med"/>
          </a:ln>
          <a:effectLst/>
          <a:scene3d>
            <a:camera prst="orthographicFront"/>
            <a:lightRig rig="threePt" dir="t"/>
          </a:scene3d>
          <a:sp3d>
            <a:bevelT/>
          </a:sp3d>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微软雅黑" pitchFamily="34" charset="-122"/>
              <a:ea typeface="微软雅黑" pitchFamily="34" charset="-122"/>
            </a:endParaRPr>
          </a:p>
        </p:txBody>
      </p:sp>
      <p:sp>
        <p:nvSpPr>
          <p:cNvPr id="37" name="右箭头 36"/>
          <p:cNvSpPr/>
          <p:nvPr/>
        </p:nvSpPr>
        <p:spPr bwMode="auto">
          <a:xfrm>
            <a:off x="4384902" y="4813456"/>
            <a:ext cx="719305" cy="467913"/>
          </a:xfrm>
          <a:prstGeom prst="rightArrow">
            <a:avLst/>
          </a:prstGeom>
          <a:solidFill>
            <a:schemeClr val="accent1"/>
          </a:solidFill>
          <a:ln w="9525" cap="flat" cmpd="sng" algn="ctr">
            <a:noFill/>
            <a:prstDash val="solid"/>
            <a:round/>
            <a:headEnd type="none" w="med" len="med"/>
            <a:tailEnd type="none" w="med" len="med"/>
          </a:ln>
          <a:effectLst/>
          <a:scene3d>
            <a:camera prst="orthographicFront"/>
            <a:lightRig rig="threePt" dir="t"/>
          </a:scene3d>
          <a:sp3d>
            <a:bevelT/>
          </a:sp3d>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微软雅黑" pitchFamily="34" charset="-122"/>
              <a:ea typeface="微软雅黑" pitchFamily="34" charset="-122"/>
            </a:endParaRPr>
          </a:p>
        </p:txBody>
      </p:sp>
      <p:pic>
        <p:nvPicPr>
          <p:cNvPr id="39" name="Picture 10" descr="D:\毕设\pictrute\documents.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224216" y="4736152"/>
            <a:ext cx="543420" cy="543420"/>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p:cNvSpPr txBox="1"/>
          <p:nvPr/>
        </p:nvSpPr>
        <p:spPr>
          <a:xfrm>
            <a:off x="5055182" y="5479603"/>
            <a:ext cx="1211392" cy="646331"/>
          </a:xfrm>
          <a:prstGeom prst="rect">
            <a:avLst/>
          </a:prstGeom>
          <a:noFill/>
        </p:spPr>
        <p:txBody>
          <a:bodyPr wrap="square" rtlCol="0">
            <a:spAutoFit/>
          </a:bodyPr>
          <a:lstStyle/>
          <a:p>
            <a:r>
              <a:rPr lang="zh-CN" altLang="en-US" dirty="0" smtClean="0">
                <a:latin typeface="微软雅黑" pitchFamily="34" charset="-122"/>
                <a:ea typeface="微软雅黑" pitchFamily="34" charset="-122"/>
              </a:rPr>
              <a:t>生成页面配置文件</a:t>
            </a:r>
            <a:endParaRPr lang="zh-CN" altLang="en-US" dirty="0">
              <a:latin typeface="微软雅黑" pitchFamily="34" charset="-122"/>
              <a:ea typeface="微软雅黑" pitchFamily="34" charset="-122"/>
            </a:endParaRPr>
          </a:p>
        </p:txBody>
      </p:sp>
      <p:pic>
        <p:nvPicPr>
          <p:cNvPr id="205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43262" y="1532943"/>
            <a:ext cx="5617659" cy="24407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6824973" y="5628618"/>
            <a:ext cx="1584176" cy="369332"/>
          </a:xfrm>
          <a:prstGeom prst="rect">
            <a:avLst/>
          </a:prstGeom>
          <a:noFill/>
        </p:spPr>
        <p:txBody>
          <a:bodyPr wrap="square" rtlCol="0">
            <a:spAutoFit/>
          </a:bodyPr>
          <a:lstStyle/>
          <a:p>
            <a:r>
              <a:rPr lang="zh-CN" altLang="en-US" dirty="0" smtClean="0">
                <a:latin typeface="微软雅黑" pitchFamily="34" charset="-122"/>
                <a:ea typeface="微软雅黑" pitchFamily="34" charset="-122"/>
              </a:rPr>
              <a:t>系统显示页面</a:t>
            </a:r>
            <a:endParaRPr lang="zh-CN" altLang="en-US" dirty="0">
              <a:latin typeface="微软雅黑" pitchFamily="34" charset="-122"/>
              <a:ea typeface="微软雅黑" pitchFamily="34" charset="-122"/>
            </a:endParaRPr>
          </a:p>
        </p:txBody>
      </p:sp>
    </p:spTree>
    <p:extLst>
      <p:ext uri="{BB962C8B-B14F-4D97-AF65-F5344CB8AC3E}">
        <p14:creationId xmlns:p14="http://schemas.microsoft.com/office/powerpoint/2010/main" val="76763116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E9DE5A85-2D30-4737-8208-EC70138A904D}" type="slidenum">
              <a:rPr lang="en-US" altLang="zh-CN" smtClean="0">
                <a:solidFill>
                  <a:srgbClr val="000000"/>
                </a:solidFill>
                <a:latin typeface="Arial" charset="0"/>
              </a:rPr>
              <a:pPr eaLnBrk="1" fontAlgn="base" hangingPunct="1">
                <a:spcBef>
                  <a:spcPct val="0"/>
                </a:spcBef>
                <a:spcAft>
                  <a:spcPct val="0"/>
                </a:spcAft>
              </a:pPr>
              <a:t>16</a:t>
            </a:fld>
            <a:endParaRPr lang="en-US" altLang="zh-CN" smtClean="0">
              <a:solidFill>
                <a:srgbClr val="000000"/>
              </a:solidFill>
              <a:latin typeface="Arial" charset="0"/>
            </a:endParaRPr>
          </a:p>
        </p:txBody>
      </p:sp>
      <p:sp>
        <p:nvSpPr>
          <p:cNvPr id="57348" name="标题 1"/>
          <p:cNvSpPr txBox="1">
            <a:spLocks/>
          </p:cNvSpPr>
          <p:nvPr/>
        </p:nvSpPr>
        <p:spPr bwMode="auto">
          <a:xfrm>
            <a:off x="457200" y="333375"/>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en-US" altLang="zh-CN" sz="2800" b="1" dirty="0" smtClean="0">
                <a:solidFill>
                  <a:srgbClr val="FFFFFF"/>
                </a:solidFill>
                <a:latin typeface="Times New Roman" pitchFamily="18" charset="0"/>
                <a:ea typeface="黑体" pitchFamily="49" charset="-122"/>
                <a:cs typeface="Times New Roman" pitchFamily="18" charset="0"/>
              </a:rPr>
              <a:t>3</a:t>
            </a:r>
            <a:r>
              <a:rPr lang="en-US" altLang="zh-CN" sz="2800" b="1" dirty="0">
                <a:solidFill>
                  <a:srgbClr val="FFFFFF"/>
                </a:solidFill>
                <a:latin typeface="Times New Roman" pitchFamily="18" charset="0"/>
                <a:ea typeface="黑体" pitchFamily="49" charset="-122"/>
                <a:cs typeface="Times New Roman" pitchFamily="18" charset="0"/>
              </a:rPr>
              <a:t>.</a:t>
            </a:r>
            <a:r>
              <a:rPr lang="zh-CN" altLang="en-US" sz="2800" b="1" dirty="0" smtClean="0">
                <a:solidFill>
                  <a:srgbClr val="FFFFFF"/>
                </a:solidFill>
                <a:latin typeface="Times New Roman" pitchFamily="18" charset="0"/>
                <a:ea typeface="黑体" pitchFamily="49" charset="-122"/>
                <a:cs typeface="Times New Roman" pitchFamily="18" charset="0"/>
              </a:rPr>
              <a:t>面向</a:t>
            </a:r>
            <a:r>
              <a:rPr lang="zh-CN" altLang="en-US" sz="2800" b="1" dirty="0">
                <a:solidFill>
                  <a:srgbClr val="FFFFFF"/>
                </a:solidFill>
                <a:latin typeface="Times New Roman" pitchFamily="18" charset="0"/>
                <a:ea typeface="黑体" pitchFamily="49" charset="-122"/>
                <a:cs typeface="Times New Roman" pitchFamily="18" charset="0"/>
              </a:rPr>
              <a:t>服务架构的推理引擎构建技术</a:t>
            </a:r>
          </a:p>
          <a:p>
            <a:pPr fontAlgn="base">
              <a:spcBef>
                <a:spcPct val="0"/>
              </a:spcBef>
              <a:spcAft>
                <a:spcPct val="0"/>
              </a:spcAft>
            </a:pPr>
            <a:endParaRPr lang="zh-CN" altLang="en-US" sz="2800" b="1" dirty="0">
              <a:solidFill>
                <a:srgbClr val="FFFFFF"/>
              </a:solidFill>
              <a:latin typeface="Times New Roman" pitchFamily="18" charset="0"/>
              <a:ea typeface="黑体" pitchFamily="49" charset="-122"/>
              <a:cs typeface="Times New Roman" pitchFamily="18" charset="0"/>
            </a:endParaRPr>
          </a:p>
        </p:txBody>
      </p:sp>
      <p:pic>
        <p:nvPicPr>
          <p:cNvPr id="20" name="Picture 9" descr="D:\basic tool\QQ\文档\794460205\Image\V80W4FCWR67A159ZC6(M_[7.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65235" y="3140968"/>
            <a:ext cx="726763" cy="290188"/>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10" descr="D:\basic tool\QQ\文档\794460205\Image\]EYY03$7)IUL2_$DXFKX)QE.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92080" y="3123328"/>
            <a:ext cx="633244" cy="242888"/>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1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69864" y="3094294"/>
            <a:ext cx="1430749" cy="4626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3" name="TextBox 22"/>
          <p:cNvSpPr txBox="1"/>
          <p:nvPr/>
        </p:nvSpPr>
        <p:spPr>
          <a:xfrm>
            <a:off x="441551" y="3140968"/>
            <a:ext cx="1735063" cy="369332"/>
          </a:xfrm>
          <a:prstGeom prst="rect">
            <a:avLst/>
          </a:prstGeom>
          <a:noFill/>
        </p:spPr>
        <p:txBody>
          <a:bodyPr wrap="square" rtlCol="0">
            <a:spAutoFit/>
          </a:bodyPr>
          <a:lstStyle/>
          <a:p>
            <a:r>
              <a:rPr lang="zh-CN" altLang="en-US" dirty="0" smtClean="0">
                <a:latin typeface="微软雅黑" pitchFamily="34" charset="-122"/>
                <a:ea typeface="微软雅黑" pitchFamily="34" charset="-122"/>
              </a:rPr>
              <a:t>语言平台各异</a:t>
            </a:r>
            <a:endParaRPr lang="zh-CN" altLang="en-US" dirty="0">
              <a:latin typeface="微软雅黑" pitchFamily="34" charset="-122"/>
              <a:ea typeface="微软雅黑" pitchFamily="34" charset="-122"/>
            </a:endParaRPr>
          </a:p>
        </p:txBody>
      </p:sp>
      <p:pic>
        <p:nvPicPr>
          <p:cNvPr id="26" name="Picture 2" descr="D:\毕设\pictrute\安防.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72342" y="1774665"/>
            <a:ext cx="1425794" cy="1224136"/>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3" descr="C:\Users\FGJ\AppData\Roaming\Tencent\Users\794460205\QQ\WinTemp\RichOle\CK)I2UB]C2PR4R`$AR`FCD2.jp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869763" y="1760564"/>
            <a:ext cx="1716267" cy="1123208"/>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p:cNvSpPr txBox="1"/>
          <p:nvPr/>
        </p:nvSpPr>
        <p:spPr>
          <a:xfrm>
            <a:off x="2538185" y="1359380"/>
            <a:ext cx="1820455" cy="307777"/>
          </a:xfrm>
          <a:prstGeom prst="rect">
            <a:avLst/>
          </a:prstGeom>
          <a:noFill/>
        </p:spPr>
        <p:txBody>
          <a:bodyPr wrap="square" rtlCol="0">
            <a:spAutoFit/>
          </a:bodyPr>
          <a:lstStyle/>
          <a:p>
            <a:r>
              <a:rPr lang="zh-CN" altLang="en-US" sz="1400" dirty="0" smtClean="0"/>
              <a:t>人工神经网络</a:t>
            </a:r>
            <a:endParaRPr lang="zh-CN" altLang="en-US" sz="1400" dirty="0"/>
          </a:p>
        </p:txBody>
      </p:sp>
      <p:sp>
        <p:nvSpPr>
          <p:cNvPr id="29" name="TextBox 28"/>
          <p:cNvSpPr txBox="1"/>
          <p:nvPr/>
        </p:nvSpPr>
        <p:spPr>
          <a:xfrm>
            <a:off x="4935809" y="1402647"/>
            <a:ext cx="1584176" cy="307777"/>
          </a:xfrm>
          <a:prstGeom prst="rect">
            <a:avLst/>
          </a:prstGeom>
          <a:noFill/>
        </p:spPr>
        <p:txBody>
          <a:bodyPr wrap="square" rtlCol="0">
            <a:spAutoFit/>
          </a:bodyPr>
          <a:lstStyle>
            <a:defPPr>
              <a:defRPr lang="zh-CN"/>
            </a:defPPr>
            <a:lvl1pPr>
              <a:defRPr sz="1400"/>
            </a:lvl1pPr>
          </a:lstStyle>
          <a:p>
            <a:r>
              <a:rPr lang="zh-CN" altLang="en-US" dirty="0"/>
              <a:t>贝叶斯网络</a:t>
            </a:r>
          </a:p>
        </p:txBody>
      </p:sp>
      <p:sp>
        <p:nvSpPr>
          <p:cNvPr id="30" name="TextBox 29"/>
          <p:cNvSpPr txBox="1"/>
          <p:nvPr/>
        </p:nvSpPr>
        <p:spPr>
          <a:xfrm>
            <a:off x="7265235" y="1340768"/>
            <a:ext cx="1224136" cy="307777"/>
          </a:xfrm>
          <a:prstGeom prst="rect">
            <a:avLst/>
          </a:prstGeom>
          <a:noFill/>
        </p:spPr>
        <p:txBody>
          <a:bodyPr wrap="square" rtlCol="0">
            <a:spAutoFit/>
          </a:bodyPr>
          <a:lstStyle/>
          <a:p>
            <a:r>
              <a:rPr lang="zh-CN" altLang="en-US" sz="1400" dirty="0"/>
              <a:t>决策树</a:t>
            </a:r>
          </a:p>
        </p:txBody>
      </p:sp>
      <p:pic>
        <p:nvPicPr>
          <p:cNvPr id="31" name="Picture 5" descr="C:\Users\FGJ\AppData\Roaming\Tencent\Users\794460205\QQ\WinTemp\RichOle\%6}CWB4@(E(QA~N@2DX01X1.jp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265235" y="1819397"/>
            <a:ext cx="1421565" cy="1114839"/>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31"/>
          <p:cNvSpPr txBox="1"/>
          <p:nvPr/>
        </p:nvSpPr>
        <p:spPr>
          <a:xfrm>
            <a:off x="473284" y="1340768"/>
            <a:ext cx="1735063" cy="369332"/>
          </a:xfrm>
          <a:prstGeom prst="rect">
            <a:avLst/>
          </a:prstGeom>
          <a:noFill/>
        </p:spPr>
        <p:txBody>
          <a:bodyPr wrap="square" rtlCol="0">
            <a:spAutoFit/>
          </a:bodyPr>
          <a:lstStyle/>
          <a:p>
            <a:r>
              <a:rPr lang="zh-CN" altLang="en-US" dirty="0" smtClean="0">
                <a:latin typeface="微软雅黑" pitchFamily="34" charset="-122"/>
                <a:ea typeface="微软雅黑" pitchFamily="34" charset="-122"/>
              </a:rPr>
              <a:t>推理方法多种</a:t>
            </a:r>
            <a:endParaRPr lang="zh-CN" altLang="en-US" dirty="0">
              <a:latin typeface="微软雅黑" pitchFamily="34" charset="-122"/>
              <a:ea typeface="微软雅黑" pitchFamily="34" charset="-122"/>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4208806195"/>
              </p:ext>
            </p:extLst>
          </p:nvPr>
        </p:nvGraphicFramePr>
        <p:xfrm>
          <a:off x="685503" y="3623735"/>
          <a:ext cx="5525817" cy="2426739"/>
        </p:xfrm>
        <a:graphic>
          <a:graphicData uri="http://schemas.openxmlformats.org/presentationml/2006/ole">
            <mc:AlternateContent xmlns:mc="http://schemas.openxmlformats.org/markup-compatibility/2006">
              <mc:Choice xmlns:v="urn:schemas-microsoft-com:vml" Requires="v">
                <p:oleObj spid="_x0000_s12296" name="Visio" r:id="rId10" imgW="10671602" imgH="5671080" progId="Visio.Drawing.11">
                  <p:embed/>
                </p:oleObj>
              </mc:Choice>
              <mc:Fallback>
                <p:oleObj name="Visio" r:id="rId10" imgW="10671602" imgH="5671080" progId="Visio.Drawing.11">
                  <p:embed/>
                  <p:pic>
                    <p:nvPicPr>
                      <p:cNvPr id="0" name="对象 6"/>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85503" y="3623735"/>
                        <a:ext cx="5525817" cy="2426739"/>
                      </a:xfrm>
                      <a:prstGeom prst="rect">
                        <a:avLst/>
                      </a:prstGeom>
                      <a:noFill/>
                      <a:ln>
                        <a:noFill/>
                      </a:ln>
                    </p:spPr>
                  </p:pic>
                </p:oleObj>
              </mc:Fallback>
            </mc:AlternateContent>
          </a:graphicData>
        </a:graphic>
      </p:graphicFrame>
      <p:pic>
        <p:nvPicPr>
          <p:cNvPr id="18" name="Picture 1" descr="C:\Users\FGJ\AppData\Roaming\Tencent\Users\794460205\QQ\WinTemp\RichOle\V$5}{0S`L0N10G@_L{4KCH5.jp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517787" y="4077072"/>
            <a:ext cx="2451606" cy="180642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2000146" y="6237312"/>
            <a:ext cx="3960440" cy="369332"/>
          </a:xfrm>
          <a:prstGeom prst="rect">
            <a:avLst/>
          </a:prstGeom>
          <a:noFill/>
        </p:spPr>
        <p:txBody>
          <a:bodyPr wrap="square" rtlCol="0">
            <a:spAutoFit/>
          </a:bodyPr>
          <a:lstStyle/>
          <a:p>
            <a:r>
              <a:rPr lang="zh-CN" altLang="en-US" dirty="0" smtClean="0">
                <a:latin typeface="微软雅黑" pitchFamily="34" charset="-122"/>
                <a:ea typeface="微软雅黑" pitchFamily="34" charset="-122"/>
              </a:rPr>
              <a:t>基于</a:t>
            </a:r>
            <a:r>
              <a:rPr lang="en-US" altLang="zh-CN" dirty="0" err="1" smtClean="0">
                <a:latin typeface="微软雅黑" pitchFamily="34" charset="-122"/>
                <a:ea typeface="微软雅黑" pitchFamily="34" charset="-122"/>
              </a:rPr>
              <a:t>WebService</a:t>
            </a:r>
            <a:r>
              <a:rPr lang="zh-CN" altLang="en-US" dirty="0" smtClean="0">
                <a:latin typeface="微软雅黑" pitchFamily="34" charset="-122"/>
                <a:ea typeface="微软雅黑" pitchFamily="34" charset="-122"/>
              </a:rPr>
              <a:t>的推理引擎服务</a:t>
            </a:r>
            <a:endParaRPr lang="zh-CN" altLang="en-US" dirty="0">
              <a:latin typeface="微软雅黑" pitchFamily="34" charset="-122"/>
              <a:ea typeface="微软雅黑" pitchFamily="34" charset="-122"/>
            </a:endParaRPr>
          </a:p>
        </p:txBody>
      </p:sp>
    </p:spTree>
    <p:extLst>
      <p:ext uri="{BB962C8B-B14F-4D97-AF65-F5344CB8AC3E}">
        <p14:creationId xmlns:p14="http://schemas.microsoft.com/office/powerpoint/2010/main" val="309410071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65" name="圆角矩形 57364"/>
          <p:cNvSpPr/>
          <p:nvPr/>
        </p:nvSpPr>
        <p:spPr bwMode="auto">
          <a:xfrm>
            <a:off x="827584" y="1310677"/>
            <a:ext cx="5400600" cy="5256584"/>
          </a:xfrm>
          <a:prstGeom prst="roundRect">
            <a:avLst/>
          </a:prstGeom>
          <a:solidFill>
            <a:schemeClr val="bg2">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57346"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E9DE5A85-2D30-4737-8208-EC70138A904D}" type="slidenum">
              <a:rPr lang="en-US" altLang="zh-CN" smtClean="0">
                <a:solidFill>
                  <a:srgbClr val="000000"/>
                </a:solidFill>
                <a:latin typeface="Arial" charset="0"/>
              </a:rPr>
              <a:pPr eaLnBrk="1" fontAlgn="base" hangingPunct="1">
                <a:spcBef>
                  <a:spcPct val="0"/>
                </a:spcBef>
                <a:spcAft>
                  <a:spcPct val="0"/>
                </a:spcAft>
              </a:pPr>
              <a:t>17</a:t>
            </a:fld>
            <a:endParaRPr lang="en-US" altLang="zh-CN" smtClean="0">
              <a:solidFill>
                <a:srgbClr val="000000"/>
              </a:solidFill>
              <a:latin typeface="Arial" charset="0"/>
            </a:endParaRPr>
          </a:p>
        </p:txBody>
      </p:sp>
      <p:sp>
        <p:nvSpPr>
          <p:cNvPr id="57348" name="标题 1"/>
          <p:cNvSpPr txBox="1">
            <a:spLocks/>
          </p:cNvSpPr>
          <p:nvPr/>
        </p:nvSpPr>
        <p:spPr bwMode="auto">
          <a:xfrm>
            <a:off x="457200" y="333375"/>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系统架构</a:t>
            </a:r>
            <a:endParaRPr lang="zh-CN" altLang="en-US" sz="2800" b="1" dirty="0">
              <a:solidFill>
                <a:srgbClr val="FFFFFF"/>
              </a:solidFill>
              <a:latin typeface="Times New Roman" pitchFamily="18" charset="0"/>
              <a:ea typeface="黑体" pitchFamily="49" charset="-122"/>
              <a:cs typeface="Times New Roman" pitchFamily="18" charset="0"/>
            </a:endParaRPr>
          </a:p>
        </p:txBody>
      </p:sp>
      <p:sp>
        <p:nvSpPr>
          <p:cNvPr id="6" name="矩形 5"/>
          <p:cNvSpPr/>
          <p:nvPr/>
        </p:nvSpPr>
        <p:spPr bwMode="auto">
          <a:xfrm>
            <a:off x="1431589" y="1484784"/>
            <a:ext cx="4392488" cy="1296144"/>
          </a:xfrm>
          <a:prstGeom prst="rect">
            <a:avLst/>
          </a:prstGeom>
          <a:solidFill>
            <a:schemeClr val="accent5"/>
          </a:solidFill>
          <a:ln w="9525" cap="flat" cmpd="sng" algn="ctr">
            <a:solidFill>
              <a:schemeClr val="tx1"/>
            </a:solidFill>
            <a:prstDash val="lg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微软雅黑" pitchFamily="34" charset="-122"/>
              <a:ea typeface="微软雅黑" pitchFamily="34" charset="-122"/>
            </a:endParaRPr>
          </a:p>
        </p:txBody>
      </p:sp>
      <p:sp>
        <p:nvSpPr>
          <p:cNvPr id="12" name="矩形 11"/>
          <p:cNvSpPr/>
          <p:nvPr/>
        </p:nvSpPr>
        <p:spPr bwMode="auto">
          <a:xfrm>
            <a:off x="1431589" y="2996952"/>
            <a:ext cx="4392488" cy="1080120"/>
          </a:xfrm>
          <a:prstGeom prst="rect">
            <a:avLst/>
          </a:prstGeom>
          <a:solidFill>
            <a:schemeClr val="accent5"/>
          </a:solidFill>
          <a:ln w="9525" cap="flat" cmpd="sng" algn="ctr">
            <a:solidFill>
              <a:schemeClr val="tx1"/>
            </a:solidFill>
            <a:prstDash val="lg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b="1">
              <a:latin typeface="微软雅黑" pitchFamily="34" charset="-122"/>
              <a:ea typeface="微软雅黑" pitchFamily="34" charset="-122"/>
            </a:endParaRPr>
          </a:p>
        </p:txBody>
      </p:sp>
      <p:sp>
        <p:nvSpPr>
          <p:cNvPr id="13" name="矩形 12"/>
          <p:cNvSpPr/>
          <p:nvPr/>
        </p:nvSpPr>
        <p:spPr bwMode="auto">
          <a:xfrm>
            <a:off x="1431589" y="4253606"/>
            <a:ext cx="4392488" cy="1407642"/>
          </a:xfrm>
          <a:prstGeom prst="rect">
            <a:avLst/>
          </a:prstGeom>
          <a:solidFill>
            <a:schemeClr val="accent5"/>
          </a:solidFill>
          <a:ln w="9525" cap="flat" cmpd="sng" algn="ctr">
            <a:solidFill>
              <a:schemeClr val="tx1"/>
            </a:solidFill>
            <a:prstDash val="lg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b="1">
              <a:latin typeface="微软雅黑" pitchFamily="34" charset="-122"/>
              <a:ea typeface="微软雅黑" pitchFamily="34" charset="-122"/>
            </a:endParaRPr>
          </a:p>
        </p:txBody>
      </p:sp>
      <p:sp>
        <p:nvSpPr>
          <p:cNvPr id="9" name="TextBox 8"/>
          <p:cNvSpPr txBox="1"/>
          <p:nvPr/>
        </p:nvSpPr>
        <p:spPr>
          <a:xfrm>
            <a:off x="1539601" y="1515183"/>
            <a:ext cx="288032" cy="923330"/>
          </a:xfrm>
          <a:prstGeom prst="rect">
            <a:avLst/>
          </a:prstGeom>
          <a:noFill/>
        </p:spPr>
        <p:txBody>
          <a:bodyPr wrap="square" rtlCol="0">
            <a:spAutoFit/>
          </a:bodyPr>
          <a:lstStyle/>
          <a:p>
            <a:r>
              <a:rPr lang="zh-CN" altLang="en-US" dirty="0" smtClean="0">
                <a:latin typeface="微软雅黑" pitchFamily="34" charset="-122"/>
                <a:ea typeface="微软雅黑" pitchFamily="34" charset="-122"/>
              </a:rPr>
              <a:t>视图层</a:t>
            </a:r>
            <a:endParaRPr lang="zh-CN" altLang="en-US" dirty="0">
              <a:latin typeface="微软雅黑" pitchFamily="34" charset="-122"/>
              <a:ea typeface="微软雅黑" pitchFamily="34" charset="-122"/>
            </a:endParaRPr>
          </a:p>
        </p:txBody>
      </p:sp>
      <p:sp>
        <p:nvSpPr>
          <p:cNvPr id="10" name="TextBox 9"/>
          <p:cNvSpPr txBox="1"/>
          <p:nvPr/>
        </p:nvSpPr>
        <p:spPr>
          <a:xfrm>
            <a:off x="1539601" y="3015640"/>
            <a:ext cx="288032" cy="923330"/>
          </a:xfrm>
          <a:prstGeom prst="rect">
            <a:avLst/>
          </a:prstGeom>
          <a:noFill/>
        </p:spPr>
        <p:txBody>
          <a:bodyPr wrap="square" rtlCol="0">
            <a:spAutoFit/>
          </a:bodyPr>
          <a:lstStyle/>
          <a:p>
            <a:r>
              <a:rPr lang="zh-CN" altLang="en-US" dirty="0" smtClean="0">
                <a:latin typeface="微软雅黑" pitchFamily="34" charset="-122"/>
                <a:ea typeface="微软雅黑" pitchFamily="34" charset="-122"/>
              </a:rPr>
              <a:t>控制层</a:t>
            </a:r>
            <a:endParaRPr lang="zh-CN" altLang="en-US" dirty="0">
              <a:latin typeface="微软雅黑" pitchFamily="34" charset="-122"/>
              <a:ea typeface="微软雅黑" pitchFamily="34" charset="-122"/>
            </a:endParaRPr>
          </a:p>
        </p:txBody>
      </p:sp>
      <p:sp>
        <p:nvSpPr>
          <p:cNvPr id="14" name="TextBox 13"/>
          <p:cNvSpPr txBox="1"/>
          <p:nvPr/>
        </p:nvSpPr>
        <p:spPr>
          <a:xfrm>
            <a:off x="1477442" y="4407495"/>
            <a:ext cx="288032" cy="923330"/>
          </a:xfrm>
          <a:prstGeom prst="rect">
            <a:avLst/>
          </a:prstGeom>
          <a:noFill/>
        </p:spPr>
        <p:txBody>
          <a:bodyPr wrap="square" rtlCol="0">
            <a:spAutoFit/>
          </a:bodyPr>
          <a:lstStyle/>
          <a:p>
            <a:r>
              <a:rPr lang="zh-CN" altLang="en-US" dirty="0" smtClean="0">
                <a:latin typeface="微软雅黑" pitchFamily="34" charset="-122"/>
                <a:ea typeface="微软雅黑" pitchFamily="34" charset="-122"/>
              </a:rPr>
              <a:t>模型层</a:t>
            </a:r>
            <a:endParaRPr lang="zh-CN" altLang="en-US" dirty="0">
              <a:latin typeface="微软雅黑" pitchFamily="34" charset="-122"/>
              <a:ea typeface="微软雅黑" pitchFamily="34" charset="-122"/>
            </a:endParaRPr>
          </a:p>
        </p:txBody>
      </p:sp>
      <p:sp>
        <p:nvSpPr>
          <p:cNvPr id="15" name="矩形 14"/>
          <p:cNvSpPr/>
          <p:nvPr/>
        </p:nvSpPr>
        <p:spPr bwMode="auto">
          <a:xfrm>
            <a:off x="2115665" y="1628799"/>
            <a:ext cx="2376264" cy="936105"/>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微软雅黑" pitchFamily="34" charset="-122"/>
              <a:ea typeface="微软雅黑" pitchFamily="34" charset="-122"/>
            </a:endParaRPr>
          </a:p>
        </p:txBody>
      </p:sp>
      <p:sp>
        <p:nvSpPr>
          <p:cNvPr id="16" name="流程图: 多文档 15"/>
          <p:cNvSpPr/>
          <p:nvPr/>
        </p:nvSpPr>
        <p:spPr bwMode="auto">
          <a:xfrm>
            <a:off x="2295685" y="1691468"/>
            <a:ext cx="720080" cy="786537"/>
          </a:xfrm>
          <a:prstGeom prst="flowChartMultidocumen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微软雅黑" pitchFamily="34" charset="-122"/>
              <a:ea typeface="微软雅黑" pitchFamily="34" charset="-122"/>
            </a:endParaRPr>
          </a:p>
        </p:txBody>
      </p:sp>
      <p:sp>
        <p:nvSpPr>
          <p:cNvPr id="17" name="流程图: 可选过程 16"/>
          <p:cNvSpPr/>
          <p:nvPr/>
        </p:nvSpPr>
        <p:spPr bwMode="auto">
          <a:xfrm>
            <a:off x="3600497" y="1691468"/>
            <a:ext cx="711412" cy="519647"/>
          </a:xfrm>
          <a:prstGeom prst="flowChartAlternateProcess">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微软雅黑" pitchFamily="34" charset="-122"/>
              <a:ea typeface="微软雅黑" pitchFamily="34" charset="-122"/>
            </a:endParaRPr>
          </a:p>
        </p:txBody>
      </p:sp>
      <p:cxnSp>
        <p:nvCxnSpPr>
          <p:cNvPr id="19" name="直接箭头连接符 18"/>
          <p:cNvCxnSpPr/>
          <p:nvPr/>
        </p:nvCxnSpPr>
        <p:spPr bwMode="auto">
          <a:xfrm>
            <a:off x="3087773" y="1944429"/>
            <a:ext cx="512724" cy="2957"/>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22" name="矩形 21"/>
          <p:cNvSpPr/>
          <p:nvPr/>
        </p:nvSpPr>
        <p:spPr bwMode="auto">
          <a:xfrm>
            <a:off x="4586222" y="1628799"/>
            <a:ext cx="1010919" cy="94532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微软雅黑" pitchFamily="34" charset="-122"/>
              <a:ea typeface="微软雅黑" pitchFamily="34" charset="-122"/>
            </a:endParaRPr>
          </a:p>
        </p:txBody>
      </p:sp>
      <p:sp>
        <p:nvSpPr>
          <p:cNvPr id="21" name="矩形 20"/>
          <p:cNvSpPr/>
          <p:nvPr/>
        </p:nvSpPr>
        <p:spPr bwMode="auto">
          <a:xfrm>
            <a:off x="1431589" y="5770006"/>
            <a:ext cx="4392488" cy="504056"/>
          </a:xfrm>
          <a:prstGeom prst="rect">
            <a:avLst/>
          </a:prstGeom>
          <a:solidFill>
            <a:schemeClr val="bg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微软雅黑" pitchFamily="34" charset="-122"/>
              <a:ea typeface="微软雅黑" pitchFamily="34" charset="-122"/>
            </a:endParaRPr>
          </a:p>
        </p:txBody>
      </p:sp>
      <p:sp>
        <p:nvSpPr>
          <p:cNvPr id="23" name="TextBox 22"/>
          <p:cNvSpPr txBox="1"/>
          <p:nvPr/>
        </p:nvSpPr>
        <p:spPr>
          <a:xfrm>
            <a:off x="1734415" y="5845121"/>
            <a:ext cx="3377417" cy="369332"/>
          </a:xfrm>
          <a:prstGeom prst="rect">
            <a:avLst/>
          </a:prstGeom>
          <a:noFill/>
        </p:spPr>
        <p:txBody>
          <a:bodyPr wrap="square" rtlCol="0">
            <a:spAutoFit/>
          </a:bodyPr>
          <a:lstStyle/>
          <a:p>
            <a:r>
              <a:rPr lang="zh-CN" altLang="en-US" dirty="0" smtClean="0">
                <a:latin typeface="微软雅黑" pitchFamily="34" charset="-122"/>
                <a:ea typeface="微软雅黑" pitchFamily="34" charset="-122"/>
              </a:rPr>
              <a:t>基础架构 </a:t>
            </a:r>
            <a:r>
              <a:rPr lang="en-US" altLang="zh-CN" dirty="0" smtClean="0">
                <a:latin typeface="微软雅黑" pitchFamily="34" charset="-122"/>
                <a:ea typeface="微软雅黑" pitchFamily="34" charset="-122"/>
              </a:rPr>
              <a:t>——ASP.NET MVC</a:t>
            </a:r>
            <a:endParaRPr lang="zh-CN" altLang="en-US" dirty="0">
              <a:latin typeface="微软雅黑" pitchFamily="34" charset="-122"/>
              <a:ea typeface="微软雅黑" pitchFamily="34" charset="-122"/>
            </a:endParaRPr>
          </a:p>
        </p:txBody>
      </p:sp>
      <p:sp>
        <p:nvSpPr>
          <p:cNvPr id="25" name="TextBox 24"/>
          <p:cNvSpPr txBox="1"/>
          <p:nvPr/>
        </p:nvSpPr>
        <p:spPr>
          <a:xfrm>
            <a:off x="3620141" y="1694183"/>
            <a:ext cx="819929" cy="523220"/>
          </a:xfrm>
          <a:prstGeom prst="rect">
            <a:avLst/>
          </a:prstGeom>
          <a:noFill/>
        </p:spPr>
        <p:txBody>
          <a:bodyPr wrap="square" rtlCol="0">
            <a:spAutoFit/>
          </a:bodyPr>
          <a:lstStyle/>
          <a:p>
            <a:r>
              <a:rPr lang="zh-CN" altLang="en-US" sz="1400" dirty="0" smtClean="0">
                <a:latin typeface="微软雅黑" pitchFamily="34" charset="-122"/>
                <a:ea typeface="微软雅黑" pitchFamily="34" charset="-122"/>
              </a:rPr>
              <a:t>录入展示组件</a:t>
            </a:r>
            <a:endParaRPr lang="zh-CN" altLang="en-US" sz="1400" dirty="0">
              <a:latin typeface="微软雅黑" pitchFamily="34" charset="-122"/>
              <a:ea typeface="微软雅黑" pitchFamily="34" charset="-122"/>
            </a:endParaRPr>
          </a:p>
        </p:txBody>
      </p:sp>
      <p:sp>
        <p:nvSpPr>
          <p:cNvPr id="26" name="TextBox 25"/>
          <p:cNvSpPr txBox="1"/>
          <p:nvPr/>
        </p:nvSpPr>
        <p:spPr>
          <a:xfrm>
            <a:off x="2264808" y="1763524"/>
            <a:ext cx="648072" cy="738664"/>
          </a:xfrm>
          <a:prstGeom prst="rect">
            <a:avLst/>
          </a:prstGeom>
          <a:noFill/>
        </p:spPr>
        <p:txBody>
          <a:bodyPr wrap="square" rtlCol="0">
            <a:spAutoFit/>
          </a:bodyPr>
          <a:lstStyle/>
          <a:p>
            <a:r>
              <a:rPr lang="zh-CN" altLang="en-US" sz="1400" dirty="0" smtClean="0">
                <a:latin typeface="微软雅黑" pitchFamily="34" charset="-122"/>
                <a:ea typeface="微软雅黑" pitchFamily="34" charset="-122"/>
              </a:rPr>
              <a:t>界面配置文件</a:t>
            </a:r>
            <a:endParaRPr lang="zh-CN" altLang="en-US" sz="1400" dirty="0">
              <a:latin typeface="微软雅黑" pitchFamily="34" charset="-122"/>
              <a:ea typeface="微软雅黑" pitchFamily="34" charset="-122"/>
            </a:endParaRPr>
          </a:p>
        </p:txBody>
      </p:sp>
      <p:sp>
        <p:nvSpPr>
          <p:cNvPr id="28" name="TextBox 27"/>
          <p:cNvSpPr txBox="1"/>
          <p:nvPr/>
        </p:nvSpPr>
        <p:spPr>
          <a:xfrm>
            <a:off x="4664004" y="1835241"/>
            <a:ext cx="855354" cy="523220"/>
          </a:xfrm>
          <a:prstGeom prst="rect">
            <a:avLst/>
          </a:prstGeom>
          <a:noFill/>
        </p:spPr>
        <p:txBody>
          <a:bodyPr wrap="square" rtlCol="0">
            <a:spAutoFit/>
          </a:bodyPr>
          <a:lstStyle/>
          <a:p>
            <a:r>
              <a:rPr lang="zh-CN" altLang="en-US" sz="1400" dirty="0" smtClean="0">
                <a:latin typeface="微软雅黑" pitchFamily="34" charset="-122"/>
                <a:ea typeface="微软雅黑" pitchFamily="34" charset="-122"/>
              </a:rPr>
              <a:t>数据交互模块</a:t>
            </a:r>
            <a:endParaRPr lang="zh-CN" altLang="en-US" sz="1400" dirty="0">
              <a:latin typeface="微软雅黑" pitchFamily="34" charset="-122"/>
              <a:ea typeface="微软雅黑" pitchFamily="34" charset="-122"/>
            </a:endParaRPr>
          </a:p>
        </p:txBody>
      </p:sp>
      <p:sp>
        <p:nvSpPr>
          <p:cNvPr id="30" name="矩形 29"/>
          <p:cNvSpPr/>
          <p:nvPr/>
        </p:nvSpPr>
        <p:spPr bwMode="auto">
          <a:xfrm>
            <a:off x="2065251" y="3140966"/>
            <a:ext cx="3606067" cy="798003"/>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微软雅黑" pitchFamily="34" charset="-122"/>
              <a:ea typeface="微软雅黑" pitchFamily="34" charset="-122"/>
            </a:endParaRPr>
          </a:p>
        </p:txBody>
      </p:sp>
      <p:sp>
        <p:nvSpPr>
          <p:cNvPr id="57347" name="TextBox 57346"/>
          <p:cNvSpPr txBox="1"/>
          <p:nvPr/>
        </p:nvSpPr>
        <p:spPr>
          <a:xfrm>
            <a:off x="999541" y="2636673"/>
            <a:ext cx="216024" cy="2585323"/>
          </a:xfrm>
          <a:prstGeom prst="rect">
            <a:avLst/>
          </a:prstGeom>
          <a:noFill/>
        </p:spPr>
        <p:txBody>
          <a:bodyPr wrap="square" rtlCol="0">
            <a:spAutoFit/>
          </a:bodyPr>
          <a:lstStyle/>
          <a:p>
            <a:r>
              <a:rPr lang="zh-CN" altLang="en-US" dirty="0" smtClean="0">
                <a:latin typeface="微软雅黑" pitchFamily="34" charset="-122"/>
                <a:ea typeface="微软雅黑" pitchFamily="34" charset="-122"/>
              </a:rPr>
              <a:t>云</a:t>
            </a:r>
            <a:endParaRPr lang="en-US" altLang="zh-CN" dirty="0" smtClean="0">
              <a:latin typeface="微软雅黑" pitchFamily="34" charset="-122"/>
              <a:ea typeface="微软雅黑" pitchFamily="34" charset="-122"/>
            </a:endParaRPr>
          </a:p>
          <a:p>
            <a:endParaRPr lang="en-US" altLang="zh-CN" dirty="0" smtClean="0">
              <a:latin typeface="微软雅黑" pitchFamily="34" charset="-122"/>
              <a:ea typeface="微软雅黑" pitchFamily="34" charset="-122"/>
            </a:endParaRPr>
          </a:p>
          <a:p>
            <a:endParaRPr lang="en-US" altLang="zh-CN" dirty="0">
              <a:latin typeface="微软雅黑" pitchFamily="34" charset="-122"/>
              <a:ea typeface="微软雅黑" pitchFamily="34" charset="-122"/>
            </a:endParaRPr>
          </a:p>
          <a:p>
            <a:endParaRPr lang="en-US" altLang="zh-CN" dirty="0">
              <a:latin typeface="微软雅黑" pitchFamily="34" charset="-122"/>
              <a:ea typeface="微软雅黑" pitchFamily="34" charset="-122"/>
            </a:endParaRPr>
          </a:p>
          <a:p>
            <a:r>
              <a:rPr lang="zh-CN" altLang="en-US" dirty="0" smtClean="0">
                <a:latin typeface="微软雅黑" pitchFamily="34" charset="-122"/>
                <a:ea typeface="微软雅黑" pitchFamily="34" charset="-122"/>
              </a:rPr>
              <a:t>平</a:t>
            </a:r>
            <a:endParaRPr lang="en-US" altLang="zh-CN" dirty="0" smtClean="0">
              <a:latin typeface="微软雅黑" pitchFamily="34" charset="-122"/>
              <a:ea typeface="微软雅黑" pitchFamily="34" charset="-122"/>
            </a:endParaRPr>
          </a:p>
          <a:p>
            <a:endParaRPr lang="en-US" altLang="zh-CN" dirty="0" smtClean="0">
              <a:latin typeface="微软雅黑" pitchFamily="34" charset="-122"/>
              <a:ea typeface="微软雅黑" pitchFamily="34" charset="-122"/>
            </a:endParaRPr>
          </a:p>
          <a:p>
            <a:endParaRPr lang="en-US" altLang="zh-CN" dirty="0" smtClean="0">
              <a:latin typeface="微软雅黑" pitchFamily="34" charset="-122"/>
              <a:ea typeface="微软雅黑" pitchFamily="34" charset="-122"/>
            </a:endParaRPr>
          </a:p>
          <a:p>
            <a:endParaRPr lang="en-US" altLang="zh-CN" dirty="0">
              <a:latin typeface="微软雅黑" pitchFamily="34" charset="-122"/>
              <a:ea typeface="微软雅黑" pitchFamily="34" charset="-122"/>
            </a:endParaRPr>
          </a:p>
          <a:p>
            <a:r>
              <a:rPr lang="zh-CN" altLang="en-US" dirty="0" smtClean="0">
                <a:latin typeface="微软雅黑" pitchFamily="34" charset="-122"/>
                <a:ea typeface="微软雅黑" pitchFamily="34" charset="-122"/>
              </a:rPr>
              <a:t>台</a:t>
            </a:r>
            <a:endParaRPr lang="zh-CN" altLang="en-US" dirty="0">
              <a:latin typeface="微软雅黑" pitchFamily="34" charset="-122"/>
              <a:ea typeface="微软雅黑" pitchFamily="34" charset="-122"/>
            </a:endParaRPr>
          </a:p>
        </p:txBody>
      </p:sp>
      <p:sp>
        <p:nvSpPr>
          <p:cNvPr id="57351" name="矩形 57350"/>
          <p:cNvSpPr/>
          <p:nvPr/>
        </p:nvSpPr>
        <p:spPr bwMode="auto">
          <a:xfrm>
            <a:off x="2295685" y="3190538"/>
            <a:ext cx="936104" cy="326993"/>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zh-CN" altLang="en-US" sz="1400" i="0" u="none" strike="noStrike" cap="none" normalizeH="0" baseline="0" dirty="0" smtClean="0">
                <a:ln>
                  <a:noFill/>
                </a:ln>
                <a:solidFill>
                  <a:schemeClr val="tx1"/>
                </a:solidFill>
                <a:effectLst/>
                <a:latin typeface="微软雅黑" pitchFamily="34" charset="-122"/>
                <a:ea typeface="微软雅黑" pitchFamily="34" charset="-122"/>
              </a:rPr>
              <a:t>系统登录</a:t>
            </a:r>
          </a:p>
        </p:txBody>
      </p:sp>
      <p:sp>
        <p:nvSpPr>
          <p:cNvPr id="57352" name="矩形 57351"/>
          <p:cNvSpPr/>
          <p:nvPr/>
        </p:nvSpPr>
        <p:spPr bwMode="auto">
          <a:xfrm>
            <a:off x="3426593" y="3183625"/>
            <a:ext cx="1389372" cy="308116"/>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zh-CN" altLang="en-US" sz="1400" i="0" u="none" strike="noStrike" cap="none" normalizeH="0" baseline="0" dirty="0" smtClean="0">
                <a:ln>
                  <a:noFill/>
                </a:ln>
                <a:solidFill>
                  <a:schemeClr val="tx1"/>
                </a:solidFill>
                <a:effectLst/>
                <a:latin typeface="微软雅黑" pitchFamily="34" charset="-122"/>
                <a:ea typeface="微软雅黑" pitchFamily="34" charset="-122"/>
              </a:rPr>
              <a:t>新入病人信息</a:t>
            </a:r>
          </a:p>
        </p:txBody>
      </p:sp>
      <p:sp>
        <p:nvSpPr>
          <p:cNvPr id="41" name="矩形 40"/>
          <p:cNvSpPr/>
          <p:nvPr/>
        </p:nvSpPr>
        <p:spPr bwMode="auto">
          <a:xfrm>
            <a:off x="3843857" y="3537012"/>
            <a:ext cx="936104" cy="326993"/>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zh-CN" altLang="en-US" sz="1400" i="0" u="none" strike="noStrike" cap="none" normalizeH="0" baseline="0" dirty="0" smtClean="0">
                <a:ln>
                  <a:noFill/>
                </a:ln>
                <a:solidFill>
                  <a:schemeClr val="tx1"/>
                </a:solidFill>
                <a:effectLst/>
                <a:latin typeface="微软雅黑" pitchFamily="34" charset="-122"/>
                <a:ea typeface="微软雅黑" pitchFamily="34" charset="-122"/>
              </a:rPr>
              <a:t>问诊流程</a:t>
            </a:r>
          </a:p>
        </p:txBody>
      </p:sp>
      <p:sp>
        <p:nvSpPr>
          <p:cNvPr id="42" name="矩形 41"/>
          <p:cNvSpPr/>
          <p:nvPr/>
        </p:nvSpPr>
        <p:spPr bwMode="auto">
          <a:xfrm>
            <a:off x="2197552" y="3539967"/>
            <a:ext cx="1515761" cy="326993"/>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zh-CN" altLang="en-US" sz="1400" i="0" u="none" strike="noStrike" cap="none" normalizeH="0" baseline="0" dirty="0" smtClean="0">
                <a:ln>
                  <a:noFill/>
                </a:ln>
                <a:solidFill>
                  <a:schemeClr val="tx1"/>
                </a:solidFill>
                <a:effectLst/>
                <a:latin typeface="微软雅黑" pitchFamily="34" charset="-122"/>
                <a:ea typeface="微软雅黑" pitchFamily="34" charset="-122"/>
              </a:rPr>
              <a:t>病人</a:t>
            </a:r>
            <a:r>
              <a:rPr lang="zh-CN" altLang="en-US" sz="1400" dirty="0">
                <a:latin typeface="微软雅黑" pitchFamily="34" charset="-122"/>
                <a:ea typeface="微软雅黑" pitchFamily="34" charset="-122"/>
              </a:rPr>
              <a:t>信息</a:t>
            </a:r>
            <a:r>
              <a:rPr kumimoji="0" lang="zh-CN" altLang="en-US" sz="1400" i="0" u="none" strike="noStrike" cap="none" normalizeH="0" baseline="0" dirty="0" smtClean="0">
                <a:ln>
                  <a:noFill/>
                </a:ln>
                <a:solidFill>
                  <a:schemeClr val="tx1"/>
                </a:solidFill>
                <a:effectLst/>
                <a:latin typeface="微软雅黑" pitchFamily="34" charset="-122"/>
                <a:ea typeface="微软雅黑" pitchFamily="34" charset="-122"/>
              </a:rPr>
              <a:t>查询</a:t>
            </a:r>
          </a:p>
        </p:txBody>
      </p:sp>
      <p:sp>
        <p:nvSpPr>
          <p:cNvPr id="43" name="矩形 42"/>
          <p:cNvSpPr/>
          <p:nvPr/>
        </p:nvSpPr>
        <p:spPr bwMode="auto">
          <a:xfrm>
            <a:off x="4890143" y="3220842"/>
            <a:ext cx="706998" cy="643163"/>
          </a:xfrm>
          <a:prstGeom prst="rect">
            <a:avLst/>
          </a:prstGeom>
          <a:solidFill>
            <a:schemeClr val="accent1"/>
          </a:solidFill>
          <a:ln w="9525" cap="flat" cmpd="sng" algn="ctr">
            <a:solidFill>
              <a:schemeClr val="bg2">
                <a:lumMod val="75000"/>
              </a:schemeClr>
            </a:solidFill>
            <a:prstDash val="lg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400" i="0" u="none" strike="noStrike" cap="none" normalizeH="0" baseline="0" dirty="0" smtClean="0">
              <a:ln>
                <a:noFill/>
              </a:ln>
              <a:solidFill>
                <a:schemeClr val="tx1"/>
              </a:solidFill>
              <a:effectLst/>
              <a:latin typeface="微软雅黑" pitchFamily="34" charset="-122"/>
              <a:ea typeface="微软雅黑" pitchFamily="34" charset="-122"/>
            </a:endParaRPr>
          </a:p>
        </p:txBody>
      </p:sp>
      <p:sp>
        <p:nvSpPr>
          <p:cNvPr id="57353" name="TextBox 57352"/>
          <p:cNvSpPr txBox="1"/>
          <p:nvPr/>
        </p:nvSpPr>
        <p:spPr>
          <a:xfrm>
            <a:off x="4890143" y="3263411"/>
            <a:ext cx="864097" cy="523220"/>
          </a:xfrm>
          <a:prstGeom prst="rect">
            <a:avLst/>
          </a:prstGeom>
          <a:noFill/>
        </p:spPr>
        <p:txBody>
          <a:bodyPr wrap="square" rtlCol="0">
            <a:spAutoFit/>
          </a:bodyPr>
          <a:lstStyle/>
          <a:p>
            <a:r>
              <a:rPr lang="zh-CN" altLang="en-US" sz="1400" dirty="0" smtClean="0">
                <a:latin typeface="微软雅黑" pitchFamily="34" charset="-122"/>
                <a:ea typeface="微软雅黑" pitchFamily="34" charset="-122"/>
              </a:rPr>
              <a:t>新业务逻辑</a:t>
            </a:r>
            <a:endParaRPr lang="zh-CN" altLang="en-US" sz="1400" dirty="0">
              <a:latin typeface="微软雅黑" pitchFamily="34" charset="-122"/>
              <a:ea typeface="微软雅黑" pitchFamily="34" charset="-122"/>
            </a:endParaRPr>
          </a:p>
        </p:txBody>
      </p:sp>
      <p:sp>
        <p:nvSpPr>
          <p:cNvPr id="57354" name="TextBox 57353"/>
          <p:cNvSpPr txBox="1"/>
          <p:nvPr/>
        </p:nvSpPr>
        <p:spPr>
          <a:xfrm>
            <a:off x="2623201" y="2262227"/>
            <a:ext cx="1489882" cy="307777"/>
          </a:xfrm>
          <a:prstGeom prst="rect">
            <a:avLst/>
          </a:prstGeom>
          <a:noFill/>
        </p:spPr>
        <p:txBody>
          <a:bodyPr wrap="square" rtlCol="0">
            <a:spAutoFit/>
          </a:bodyPr>
          <a:lstStyle/>
          <a:p>
            <a:r>
              <a:rPr lang="zh-CN" altLang="en-US" sz="1400" dirty="0" smtClean="0">
                <a:latin typeface="微软雅黑" pitchFamily="34" charset="-122"/>
                <a:ea typeface="微软雅黑" pitchFamily="34" charset="-122"/>
              </a:rPr>
              <a:t>问诊流程页面</a:t>
            </a:r>
            <a:endParaRPr lang="zh-CN" altLang="en-US" sz="1400" dirty="0">
              <a:latin typeface="微软雅黑" pitchFamily="34" charset="-122"/>
              <a:ea typeface="微软雅黑" pitchFamily="34" charset="-122"/>
            </a:endParaRPr>
          </a:p>
        </p:txBody>
      </p:sp>
      <p:sp>
        <p:nvSpPr>
          <p:cNvPr id="57355" name="矩形 57354"/>
          <p:cNvSpPr/>
          <p:nvPr/>
        </p:nvSpPr>
        <p:spPr bwMode="auto">
          <a:xfrm>
            <a:off x="2065251" y="4638326"/>
            <a:ext cx="1648062" cy="854026"/>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400" i="0" u="none" strike="noStrike" cap="none" normalizeH="0" baseline="0" dirty="0" smtClean="0">
              <a:ln>
                <a:noFill/>
              </a:ln>
              <a:solidFill>
                <a:schemeClr val="tx1"/>
              </a:solidFill>
              <a:effectLst/>
              <a:latin typeface="微软雅黑" pitchFamily="34" charset="-122"/>
              <a:ea typeface="微软雅黑" pitchFamily="34" charset="-122"/>
            </a:endParaRPr>
          </a:p>
        </p:txBody>
      </p:sp>
      <p:sp>
        <p:nvSpPr>
          <p:cNvPr id="57356" name="矩形 57355"/>
          <p:cNvSpPr/>
          <p:nvPr/>
        </p:nvSpPr>
        <p:spPr bwMode="auto">
          <a:xfrm>
            <a:off x="4030104" y="4638326"/>
            <a:ext cx="1641213" cy="854026"/>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sz="1400" dirty="0">
              <a:latin typeface="微软雅黑" pitchFamily="34" charset="-122"/>
              <a:ea typeface="微软雅黑" pitchFamily="34" charset="-122"/>
            </a:endParaRPr>
          </a:p>
        </p:txBody>
      </p:sp>
      <p:sp>
        <p:nvSpPr>
          <p:cNvPr id="57357" name="流程图: 磁盘 57356"/>
          <p:cNvSpPr/>
          <p:nvPr/>
        </p:nvSpPr>
        <p:spPr bwMode="auto">
          <a:xfrm>
            <a:off x="2092298" y="4648088"/>
            <a:ext cx="338820" cy="461665"/>
          </a:xfrm>
          <a:prstGeom prst="flowChartMagneticDisk">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微软雅黑" pitchFamily="34" charset="-122"/>
              <a:ea typeface="微软雅黑" pitchFamily="34" charset="-122"/>
            </a:endParaRPr>
          </a:p>
        </p:txBody>
      </p:sp>
      <p:sp>
        <p:nvSpPr>
          <p:cNvPr id="57358" name="爆炸形 1 57357"/>
          <p:cNvSpPr/>
          <p:nvPr/>
        </p:nvSpPr>
        <p:spPr bwMode="auto">
          <a:xfrm>
            <a:off x="3016767" y="4653973"/>
            <a:ext cx="432048" cy="461664"/>
          </a:xfrm>
          <a:prstGeom prst="irregularSeal1">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微软雅黑" pitchFamily="34" charset="-122"/>
              <a:ea typeface="微软雅黑" pitchFamily="34" charset="-122"/>
            </a:endParaRPr>
          </a:p>
        </p:txBody>
      </p:sp>
      <p:cxnSp>
        <p:nvCxnSpPr>
          <p:cNvPr id="50" name="直接箭头连接符 49"/>
          <p:cNvCxnSpPr/>
          <p:nvPr/>
        </p:nvCxnSpPr>
        <p:spPr bwMode="auto">
          <a:xfrm flipV="1">
            <a:off x="2604524" y="4827670"/>
            <a:ext cx="318426" cy="43743"/>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52" name="爆炸形 1 51"/>
          <p:cNvSpPr/>
          <p:nvPr/>
        </p:nvSpPr>
        <p:spPr bwMode="auto">
          <a:xfrm>
            <a:off x="3101788" y="4646713"/>
            <a:ext cx="432048" cy="461664"/>
          </a:xfrm>
          <a:prstGeom prst="irregularSeal1">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微软雅黑" pitchFamily="34" charset="-122"/>
              <a:ea typeface="微软雅黑" pitchFamily="34" charset="-122"/>
            </a:endParaRPr>
          </a:p>
        </p:txBody>
      </p:sp>
      <p:sp>
        <p:nvSpPr>
          <p:cNvPr id="57361" name="矩形 57360"/>
          <p:cNvSpPr/>
          <p:nvPr/>
        </p:nvSpPr>
        <p:spPr bwMode="auto">
          <a:xfrm>
            <a:off x="4804521" y="4844661"/>
            <a:ext cx="792619" cy="548142"/>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微软雅黑" pitchFamily="34" charset="-122"/>
              <a:ea typeface="微软雅黑" pitchFamily="34" charset="-122"/>
            </a:endParaRPr>
          </a:p>
        </p:txBody>
      </p:sp>
      <p:sp>
        <p:nvSpPr>
          <p:cNvPr id="55" name="流程图: 磁盘 54"/>
          <p:cNvSpPr/>
          <p:nvPr/>
        </p:nvSpPr>
        <p:spPr bwMode="auto">
          <a:xfrm>
            <a:off x="4074417" y="4714011"/>
            <a:ext cx="338820" cy="461665"/>
          </a:xfrm>
          <a:prstGeom prst="flowChartMagneticDisk">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微软雅黑" pitchFamily="34" charset="-122"/>
              <a:ea typeface="微软雅黑" pitchFamily="34" charset="-122"/>
            </a:endParaRPr>
          </a:p>
        </p:txBody>
      </p:sp>
      <p:sp>
        <p:nvSpPr>
          <p:cNvPr id="56" name="流程图: 磁盘 55"/>
          <p:cNvSpPr/>
          <p:nvPr/>
        </p:nvSpPr>
        <p:spPr bwMode="auto">
          <a:xfrm>
            <a:off x="4243827" y="4865250"/>
            <a:ext cx="338820" cy="461665"/>
          </a:xfrm>
          <a:prstGeom prst="flowChartMagneticDisk">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微软雅黑" pitchFamily="34" charset="-122"/>
              <a:ea typeface="微软雅黑" pitchFamily="34" charset="-122"/>
            </a:endParaRPr>
          </a:p>
        </p:txBody>
      </p:sp>
      <p:sp>
        <p:nvSpPr>
          <p:cNvPr id="57" name="流程图: 磁盘 56"/>
          <p:cNvSpPr/>
          <p:nvPr/>
        </p:nvSpPr>
        <p:spPr bwMode="auto">
          <a:xfrm>
            <a:off x="2244698" y="4800488"/>
            <a:ext cx="338820" cy="461665"/>
          </a:xfrm>
          <a:prstGeom prst="flowChartMagneticDisk">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微软雅黑" pitchFamily="34" charset="-122"/>
              <a:ea typeface="微软雅黑" pitchFamily="34" charset="-122"/>
            </a:endParaRPr>
          </a:p>
        </p:txBody>
      </p:sp>
      <p:sp>
        <p:nvSpPr>
          <p:cNvPr id="57362" name="TextBox 57361"/>
          <p:cNvSpPr txBox="1"/>
          <p:nvPr/>
        </p:nvSpPr>
        <p:spPr>
          <a:xfrm>
            <a:off x="2065773" y="5184575"/>
            <a:ext cx="773617" cy="307777"/>
          </a:xfrm>
          <a:prstGeom prst="rect">
            <a:avLst/>
          </a:prstGeom>
          <a:noFill/>
        </p:spPr>
        <p:txBody>
          <a:bodyPr wrap="square" rtlCol="0">
            <a:spAutoFit/>
          </a:bodyPr>
          <a:lstStyle/>
          <a:p>
            <a:r>
              <a:rPr lang="zh-CN" altLang="en-US" sz="1400" dirty="0" smtClean="0">
                <a:latin typeface="微软雅黑" pitchFamily="34" charset="-122"/>
                <a:ea typeface="微软雅黑" pitchFamily="34" charset="-122"/>
              </a:rPr>
              <a:t>知识库</a:t>
            </a:r>
            <a:endParaRPr lang="zh-CN" altLang="en-US" sz="1400" dirty="0">
              <a:latin typeface="微软雅黑" pitchFamily="34" charset="-122"/>
              <a:ea typeface="微软雅黑" pitchFamily="34" charset="-122"/>
            </a:endParaRPr>
          </a:p>
        </p:txBody>
      </p:sp>
      <p:sp>
        <p:nvSpPr>
          <p:cNvPr id="57363" name="TextBox 57362"/>
          <p:cNvSpPr txBox="1"/>
          <p:nvPr/>
        </p:nvSpPr>
        <p:spPr>
          <a:xfrm>
            <a:off x="2779961" y="5159747"/>
            <a:ext cx="1047671" cy="307777"/>
          </a:xfrm>
          <a:prstGeom prst="rect">
            <a:avLst/>
          </a:prstGeom>
          <a:noFill/>
        </p:spPr>
        <p:txBody>
          <a:bodyPr wrap="square" rtlCol="0">
            <a:spAutoFit/>
          </a:bodyPr>
          <a:lstStyle/>
          <a:p>
            <a:r>
              <a:rPr lang="zh-CN" altLang="en-US" sz="1400" dirty="0" smtClean="0">
                <a:latin typeface="微软雅黑" pitchFamily="34" charset="-122"/>
                <a:ea typeface="微软雅黑" pitchFamily="34" charset="-122"/>
              </a:rPr>
              <a:t>推理引擎</a:t>
            </a:r>
            <a:endParaRPr lang="zh-CN" altLang="en-US" sz="1400" dirty="0">
              <a:latin typeface="微软雅黑" pitchFamily="34" charset="-122"/>
              <a:ea typeface="微软雅黑" pitchFamily="34" charset="-122"/>
            </a:endParaRPr>
          </a:p>
        </p:txBody>
      </p:sp>
      <p:sp>
        <p:nvSpPr>
          <p:cNvPr id="57364" name="TextBox 57363"/>
          <p:cNvSpPr txBox="1"/>
          <p:nvPr/>
        </p:nvSpPr>
        <p:spPr>
          <a:xfrm>
            <a:off x="4742748" y="4878920"/>
            <a:ext cx="1095455" cy="523220"/>
          </a:xfrm>
          <a:prstGeom prst="rect">
            <a:avLst/>
          </a:prstGeom>
          <a:noFill/>
        </p:spPr>
        <p:txBody>
          <a:bodyPr wrap="square" rtlCol="0">
            <a:spAutoFit/>
          </a:bodyPr>
          <a:lstStyle/>
          <a:p>
            <a:r>
              <a:rPr lang="en-US" altLang="zh-CN" sz="1400" dirty="0" err="1" smtClean="0">
                <a:latin typeface="微软雅黑" pitchFamily="34" charset="-122"/>
                <a:ea typeface="微软雅黑" pitchFamily="34" charset="-122"/>
              </a:rPr>
              <a:t>MongoDB</a:t>
            </a:r>
            <a:r>
              <a:rPr lang="en-US" altLang="zh-CN" sz="1400" dirty="0" smtClean="0">
                <a:latin typeface="微软雅黑" pitchFamily="34" charset="-122"/>
                <a:ea typeface="微软雅黑" pitchFamily="34" charset="-122"/>
              </a:rPr>
              <a:t> </a:t>
            </a:r>
            <a:r>
              <a:rPr lang="zh-CN" altLang="en-US" sz="1400" dirty="0" smtClean="0">
                <a:latin typeface="微软雅黑" pitchFamily="34" charset="-122"/>
                <a:ea typeface="微软雅黑" pitchFamily="34" charset="-122"/>
              </a:rPr>
              <a:t>存储方案</a:t>
            </a:r>
            <a:endParaRPr lang="zh-CN" altLang="en-US" sz="1400" dirty="0">
              <a:latin typeface="微软雅黑" pitchFamily="34" charset="-122"/>
              <a:ea typeface="微软雅黑" pitchFamily="34" charset="-122"/>
            </a:endParaRPr>
          </a:p>
        </p:txBody>
      </p:sp>
      <p:sp>
        <p:nvSpPr>
          <p:cNvPr id="61" name="TextBox 60"/>
          <p:cNvSpPr txBox="1"/>
          <p:nvPr/>
        </p:nvSpPr>
        <p:spPr>
          <a:xfrm>
            <a:off x="4030905" y="5212117"/>
            <a:ext cx="773617" cy="307777"/>
          </a:xfrm>
          <a:prstGeom prst="rect">
            <a:avLst/>
          </a:prstGeom>
          <a:noFill/>
        </p:spPr>
        <p:txBody>
          <a:bodyPr wrap="square" rtlCol="0">
            <a:spAutoFit/>
          </a:bodyPr>
          <a:lstStyle/>
          <a:p>
            <a:r>
              <a:rPr lang="zh-CN" altLang="en-US" sz="1400" dirty="0">
                <a:latin typeface="微软雅黑" pitchFamily="34" charset="-122"/>
                <a:ea typeface="微软雅黑" pitchFamily="34" charset="-122"/>
              </a:rPr>
              <a:t>数据</a:t>
            </a:r>
            <a:r>
              <a:rPr lang="zh-CN" altLang="en-US" sz="1400" dirty="0" smtClean="0">
                <a:latin typeface="微软雅黑" pitchFamily="34" charset="-122"/>
                <a:ea typeface="微软雅黑" pitchFamily="34" charset="-122"/>
              </a:rPr>
              <a:t>库</a:t>
            </a:r>
            <a:endParaRPr lang="zh-CN" altLang="en-US" sz="1400" dirty="0">
              <a:latin typeface="微软雅黑" pitchFamily="34" charset="-122"/>
              <a:ea typeface="微软雅黑" pitchFamily="34" charset="-122"/>
            </a:endParaRPr>
          </a:p>
        </p:txBody>
      </p:sp>
      <p:sp>
        <p:nvSpPr>
          <p:cNvPr id="57366" name="矩形 57365"/>
          <p:cNvSpPr/>
          <p:nvPr/>
        </p:nvSpPr>
        <p:spPr bwMode="auto">
          <a:xfrm>
            <a:off x="2321377" y="4245782"/>
            <a:ext cx="1127438" cy="400367"/>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微软雅黑" pitchFamily="34" charset="-122"/>
              <a:ea typeface="微软雅黑" pitchFamily="34" charset="-122"/>
            </a:endParaRPr>
          </a:p>
        </p:txBody>
      </p:sp>
      <p:sp>
        <p:nvSpPr>
          <p:cNvPr id="64" name="TextBox 63"/>
          <p:cNvSpPr txBox="1"/>
          <p:nvPr/>
        </p:nvSpPr>
        <p:spPr>
          <a:xfrm>
            <a:off x="2275869" y="4253606"/>
            <a:ext cx="1396834" cy="307777"/>
          </a:xfrm>
          <a:prstGeom prst="rect">
            <a:avLst/>
          </a:prstGeom>
          <a:noFill/>
        </p:spPr>
        <p:txBody>
          <a:bodyPr wrap="square" rtlCol="0">
            <a:spAutoFit/>
          </a:bodyPr>
          <a:lstStyle/>
          <a:p>
            <a:r>
              <a:rPr lang="zh-CN" altLang="en-US" sz="1400" dirty="0" smtClean="0">
                <a:latin typeface="微软雅黑" pitchFamily="34" charset="-122"/>
                <a:ea typeface="微软雅黑" pitchFamily="34" charset="-122"/>
              </a:rPr>
              <a:t>推理引擎接口</a:t>
            </a:r>
            <a:endParaRPr lang="zh-CN" altLang="en-US" sz="1400" dirty="0">
              <a:latin typeface="微软雅黑" pitchFamily="34" charset="-122"/>
              <a:ea typeface="微软雅黑" pitchFamily="34" charset="-122"/>
            </a:endParaRPr>
          </a:p>
        </p:txBody>
      </p:sp>
      <p:cxnSp>
        <p:nvCxnSpPr>
          <p:cNvPr id="65" name="直接箭头连接符 64"/>
          <p:cNvCxnSpPr/>
          <p:nvPr/>
        </p:nvCxnSpPr>
        <p:spPr bwMode="auto">
          <a:xfrm flipV="1">
            <a:off x="4532284" y="5099019"/>
            <a:ext cx="318426" cy="43743"/>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57367" name="矩形 57366"/>
          <p:cNvSpPr/>
          <p:nvPr/>
        </p:nvSpPr>
        <p:spPr bwMode="auto">
          <a:xfrm>
            <a:off x="4311909" y="4253606"/>
            <a:ext cx="1207449" cy="38472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微软雅黑" pitchFamily="34" charset="-122"/>
              <a:ea typeface="微软雅黑" pitchFamily="34" charset="-122"/>
            </a:endParaRPr>
          </a:p>
        </p:txBody>
      </p:sp>
      <p:sp>
        <p:nvSpPr>
          <p:cNvPr id="57368" name="TextBox 57367"/>
          <p:cNvSpPr txBox="1"/>
          <p:nvPr/>
        </p:nvSpPr>
        <p:spPr>
          <a:xfrm>
            <a:off x="4311909" y="4253606"/>
            <a:ext cx="1285231" cy="307777"/>
          </a:xfrm>
          <a:prstGeom prst="rect">
            <a:avLst/>
          </a:prstGeom>
          <a:noFill/>
        </p:spPr>
        <p:txBody>
          <a:bodyPr wrap="square" rtlCol="0">
            <a:spAutoFit/>
          </a:bodyPr>
          <a:lstStyle/>
          <a:p>
            <a:r>
              <a:rPr lang="zh-CN" altLang="en-US" sz="1400" dirty="0" smtClean="0">
                <a:latin typeface="微软雅黑" pitchFamily="34" charset="-122"/>
                <a:ea typeface="微软雅黑" pitchFamily="34" charset="-122"/>
              </a:rPr>
              <a:t>数据访问接口</a:t>
            </a:r>
            <a:endParaRPr lang="zh-CN" altLang="en-US" sz="1400" dirty="0">
              <a:latin typeface="微软雅黑" pitchFamily="34" charset="-122"/>
              <a:ea typeface="微软雅黑" pitchFamily="34" charset="-122"/>
            </a:endParaRPr>
          </a:p>
        </p:txBody>
      </p:sp>
      <p:sp>
        <p:nvSpPr>
          <p:cNvPr id="4" name="圆角矩形标注 3"/>
          <p:cNvSpPr/>
          <p:nvPr/>
        </p:nvSpPr>
        <p:spPr bwMode="auto">
          <a:xfrm rot="10800000" flipV="1">
            <a:off x="6966520" y="4567872"/>
            <a:ext cx="1755528" cy="1639731"/>
          </a:xfrm>
          <a:prstGeom prst="wedgeRoundRectCallout">
            <a:avLst>
              <a:gd name="adj1" fmla="val 114556"/>
              <a:gd name="adj2" fmla="val 38595"/>
              <a:gd name="adj3" fmla="val 16667"/>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r>
              <a:rPr lang="zh-CN" altLang="en-US" dirty="0" smtClean="0">
                <a:latin typeface="微软雅黑" pitchFamily="34" charset="-122"/>
                <a:ea typeface="微软雅黑" pitchFamily="34" charset="-122"/>
              </a:rPr>
              <a:t>视图、控制器、模型三个部分各自</a:t>
            </a:r>
            <a:r>
              <a:rPr lang="zh-CN" altLang="en-US" dirty="0">
                <a:latin typeface="微软雅黑" pitchFamily="34" charset="-122"/>
                <a:ea typeface="微软雅黑" pitchFamily="34" charset="-122"/>
              </a:rPr>
              <a:t>独立，易于维护和扩展</a:t>
            </a:r>
          </a:p>
        </p:txBody>
      </p:sp>
      <p:sp>
        <p:nvSpPr>
          <p:cNvPr id="5" name="圆角矩形标注 4"/>
          <p:cNvSpPr/>
          <p:nvPr/>
        </p:nvSpPr>
        <p:spPr bwMode="auto">
          <a:xfrm>
            <a:off x="6479456" y="2217403"/>
            <a:ext cx="2242592" cy="1850954"/>
          </a:xfrm>
          <a:prstGeom prst="wedgeRoundRectCallout">
            <a:avLst>
              <a:gd name="adj1" fmla="val -66519"/>
              <a:gd name="adj2" fmla="val -75293"/>
              <a:gd name="adj3" fmla="val 16667"/>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lvl="0" indent="-342900">
              <a:buFontTx/>
              <a:buAutoNum type="arabicPeriod"/>
            </a:pPr>
            <a:r>
              <a:rPr lang="zh-CN" altLang="en-US" dirty="0">
                <a:solidFill>
                  <a:srgbClr val="000000"/>
                </a:solidFill>
                <a:latin typeface="微软雅黑" pitchFamily="34" charset="-122"/>
                <a:ea typeface="微软雅黑" pitchFamily="34" charset="-122"/>
              </a:rPr>
              <a:t>按需获取资源，实现系统资源的最大化利用</a:t>
            </a:r>
            <a:endParaRPr lang="en-US" altLang="zh-CN" dirty="0">
              <a:solidFill>
                <a:srgbClr val="000000"/>
              </a:solidFill>
              <a:latin typeface="微软雅黑" pitchFamily="34" charset="-122"/>
              <a:ea typeface="微软雅黑" pitchFamily="34" charset="-122"/>
            </a:endParaRPr>
          </a:p>
          <a:p>
            <a:pPr marL="342900" lvl="0" indent="-342900">
              <a:buFontTx/>
              <a:buAutoNum type="arabicPeriod"/>
            </a:pPr>
            <a:r>
              <a:rPr lang="zh-CN" altLang="en-US" dirty="0">
                <a:solidFill>
                  <a:srgbClr val="000000"/>
                </a:solidFill>
                <a:latin typeface="微软雅黑" pitchFamily="34" charset="-122"/>
                <a:ea typeface="微软雅黑" pitchFamily="34" charset="-122"/>
              </a:rPr>
              <a:t>数据存储集中远程托 管，利于数据共享</a:t>
            </a:r>
            <a:endParaRPr lang="en-US" altLang="zh-CN" dirty="0">
              <a:solidFill>
                <a:srgbClr val="000000"/>
              </a:solidFill>
              <a:latin typeface="微软雅黑" pitchFamily="34" charset="-122"/>
              <a:ea typeface="微软雅黑" pitchFamily="34" charset="-122"/>
            </a:endParaRPr>
          </a:p>
        </p:txBody>
      </p:sp>
    </p:spTree>
    <p:extLst>
      <p:ext uri="{BB962C8B-B14F-4D97-AF65-F5344CB8AC3E}">
        <p14:creationId xmlns:p14="http://schemas.microsoft.com/office/powerpoint/2010/main" val="342314818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E9DE5A85-2D30-4737-8208-EC70138A904D}" type="slidenum">
              <a:rPr lang="en-US" altLang="zh-CN" smtClean="0">
                <a:solidFill>
                  <a:srgbClr val="000000"/>
                </a:solidFill>
                <a:latin typeface="Arial" charset="0"/>
              </a:rPr>
              <a:pPr eaLnBrk="1" fontAlgn="base" hangingPunct="1">
                <a:spcBef>
                  <a:spcPct val="0"/>
                </a:spcBef>
                <a:spcAft>
                  <a:spcPct val="0"/>
                </a:spcAft>
              </a:pPr>
              <a:t>18</a:t>
            </a:fld>
            <a:endParaRPr lang="en-US" altLang="zh-CN" dirty="0" smtClean="0">
              <a:solidFill>
                <a:srgbClr val="000000"/>
              </a:solidFill>
              <a:latin typeface="Arial" charset="0"/>
            </a:endParaRPr>
          </a:p>
        </p:txBody>
      </p:sp>
      <p:sp>
        <p:nvSpPr>
          <p:cNvPr id="57348" name="标题 1"/>
          <p:cNvSpPr txBox="1">
            <a:spLocks/>
          </p:cNvSpPr>
          <p:nvPr/>
        </p:nvSpPr>
        <p:spPr bwMode="auto">
          <a:xfrm>
            <a:off x="457200" y="333375"/>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视图层：数据录入展示组件</a:t>
            </a:r>
            <a:endParaRPr lang="zh-CN" altLang="en-US" sz="2800" b="1" dirty="0">
              <a:solidFill>
                <a:srgbClr val="FFFFFF"/>
              </a:solidFill>
              <a:latin typeface="Times New Roman" pitchFamily="18" charset="0"/>
              <a:ea typeface="黑体" pitchFamily="49" charset="-122"/>
              <a:cs typeface="Times New Roman" pitchFamily="18" charset="0"/>
            </a:endParaRPr>
          </a:p>
        </p:txBody>
      </p:sp>
      <p:pic>
        <p:nvPicPr>
          <p:cNvPr id="205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83843" y="3739670"/>
            <a:ext cx="3082677" cy="24519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6" name="Picture 8" descr="C:\Users\FGJ\AppData\Roaming\Tencent\Users\794460205\QQ\WinTemp\RichOle\_[C3_3FRDKSI9F}A@HD(EV9.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91880" y="4437112"/>
            <a:ext cx="2252850" cy="1383933"/>
          </a:xfrm>
          <a:prstGeom prst="rect">
            <a:avLst/>
          </a:prstGeom>
          <a:noFill/>
          <a:extLst>
            <a:ext uri="{909E8E84-426E-40DD-AFC4-6F175D3DCCD1}">
              <a14:hiddenFill xmlns:a14="http://schemas.microsoft.com/office/drawing/2010/main">
                <a:solidFill>
                  <a:srgbClr val="FFFFFF"/>
                </a:solidFill>
              </a14:hiddenFill>
            </a:ext>
          </a:extLst>
        </p:spPr>
      </p:pic>
      <p:pic>
        <p:nvPicPr>
          <p:cNvPr id="2059" name="Picture 1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96894" y="4437109"/>
            <a:ext cx="2242822" cy="13839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6311788" y="3645024"/>
            <a:ext cx="2520280" cy="369332"/>
          </a:xfrm>
          <a:prstGeom prst="rect">
            <a:avLst/>
          </a:prstGeom>
          <a:noFill/>
        </p:spPr>
        <p:txBody>
          <a:bodyPr wrap="square" rtlCol="0">
            <a:spAutoFit/>
          </a:bodyPr>
          <a:lstStyle/>
          <a:p>
            <a:r>
              <a:rPr lang="zh-CN" altLang="en-US" dirty="0" smtClean="0">
                <a:latin typeface="微软雅黑" pitchFamily="34" charset="-122"/>
                <a:ea typeface="微软雅黑" pitchFamily="34" charset="-122"/>
              </a:rPr>
              <a:t>基本信息录入界面</a:t>
            </a:r>
            <a:endParaRPr lang="zh-CN" altLang="en-US" dirty="0">
              <a:latin typeface="微软雅黑" pitchFamily="34" charset="-122"/>
              <a:ea typeface="微软雅黑" pitchFamily="34" charset="-122"/>
            </a:endParaRPr>
          </a:p>
        </p:txBody>
      </p:sp>
      <p:sp>
        <p:nvSpPr>
          <p:cNvPr id="4" name="TextBox 3"/>
          <p:cNvSpPr txBox="1"/>
          <p:nvPr/>
        </p:nvSpPr>
        <p:spPr>
          <a:xfrm>
            <a:off x="4067944" y="6191610"/>
            <a:ext cx="1786411" cy="369332"/>
          </a:xfrm>
          <a:prstGeom prst="rect">
            <a:avLst/>
          </a:prstGeom>
          <a:noFill/>
        </p:spPr>
        <p:txBody>
          <a:bodyPr wrap="square" rtlCol="0">
            <a:spAutoFit/>
          </a:bodyPr>
          <a:lstStyle/>
          <a:p>
            <a:r>
              <a:rPr lang="zh-CN" altLang="en-US" dirty="0" smtClean="0">
                <a:latin typeface="微软雅黑" pitchFamily="34" charset="-122"/>
                <a:ea typeface="微软雅黑" pitchFamily="34" charset="-122"/>
              </a:rPr>
              <a:t>问诊界面</a:t>
            </a:r>
            <a:endParaRPr lang="zh-CN" altLang="en-US" dirty="0">
              <a:latin typeface="微软雅黑" pitchFamily="34" charset="-122"/>
              <a:ea typeface="微软雅黑" pitchFamily="34" charset="-122"/>
            </a:endParaRPr>
          </a:p>
        </p:txBody>
      </p:sp>
      <p:sp>
        <p:nvSpPr>
          <p:cNvPr id="5" name="TextBox 4"/>
          <p:cNvSpPr txBox="1"/>
          <p:nvPr/>
        </p:nvSpPr>
        <p:spPr>
          <a:xfrm>
            <a:off x="1403648" y="3592811"/>
            <a:ext cx="1584176" cy="369332"/>
          </a:xfrm>
          <a:prstGeom prst="rect">
            <a:avLst/>
          </a:prstGeom>
          <a:noFill/>
        </p:spPr>
        <p:txBody>
          <a:bodyPr wrap="square" rtlCol="0">
            <a:spAutoFit/>
          </a:bodyPr>
          <a:lstStyle/>
          <a:p>
            <a:r>
              <a:rPr lang="zh-CN" altLang="en-US" dirty="0" smtClean="0">
                <a:latin typeface="微软雅黑" pitchFamily="34" charset="-122"/>
                <a:ea typeface="微软雅黑" pitchFamily="34" charset="-122"/>
              </a:rPr>
              <a:t>系统登录界面</a:t>
            </a:r>
            <a:endParaRPr lang="zh-CN" altLang="en-US" dirty="0">
              <a:latin typeface="微软雅黑" pitchFamily="34" charset="-122"/>
              <a:ea typeface="微软雅黑" pitchFamily="34" charset="-122"/>
            </a:endParaRPr>
          </a:p>
        </p:txBody>
      </p:sp>
      <p:pic>
        <p:nvPicPr>
          <p:cNvPr id="16" name="officeArt object"/>
          <p:cNvPicPr/>
          <p:nvPr/>
        </p:nvPicPr>
        <p:blipFill rotWithShape="1">
          <a:blip r:embed="rId5">
            <a:extLst/>
          </a:blip>
          <a:srcRect/>
          <a:stretch>
            <a:fillRect/>
          </a:stretch>
        </p:blipFill>
        <p:spPr>
          <a:xfrm>
            <a:off x="683568" y="1291254"/>
            <a:ext cx="3145790" cy="2292350"/>
          </a:xfrm>
          <a:prstGeom prst="rect">
            <a:avLst/>
          </a:prstGeom>
          <a:noFill/>
          <a:ln>
            <a:noFill/>
          </a:ln>
          <a:effectLst/>
          <a:extLst/>
        </p:spPr>
      </p:pic>
      <p:pic>
        <p:nvPicPr>
          <p:cNvPr id="17" name="officeArt object"/>
          <p:cNvPicPr/>
          <p:nvPr/>
        </p:nvPicPr>
        <p:blipFill rotWithShape="1">
          <a:blip r:embed="rId6">
            <a:extLst/>
          </a:blip>
          <a:srcRect/>
          <a:stretch>
            <a:fillRect/>
          </a:stretch>
        </p:blipFill>
        <p:spPr>
          <a:xfrm>
            <a:off x="5292080" y="1282046"/>
            <a:ext cx="3176270" cy="2310765"/>
          </a:xfrm>
          <a:prstGeom prst="rect">
            <a:avLst/>
          </a:prstGeom>
          <a:noFill/>
          <a:ln>
            <a:noFill/>
          </a:ln>
          <a:effectLst/>
          <a:extLst/>
        </p:spPr>
      </p:pic>
    </p:spTree>
    <p:extLst>
      <p:ext uri="{BB962C8B-B14F-4D97-AF65-F5344CB8AC3E}">
        <p14:creationId xmlns:p14="http://schemas.microsoft.com/office/powerpoint/2010/main" val="3139173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E9DE5A85-2D30-4737-8208-EC70138A904D}" type="slidenum">
              <a:rPr lang="en-US" altLang="zh-CN" smtClean="0">
                <a:solidFill>
                  <a:srgbClr val="000000"/>
                </a:solidFill>
                <a:latin typeface="Arial" charset="0"/>
              </a:rPr>
              <a:pPr eaLnBrk="1" fontAlgn="base" hangingPunct="1">
                <a:spcBef>
                  <a:spcPct val="0"/>
                </a:spcBef>
                <a:spcAft>
                  <a:spcPct val="0"/>
                </a:spcAft>
              </a:pPr>
              <a:t>19</a:t>
            </a:fld>
            <a:endParaRPr lang="en-US" altLang="zh-CN" dirty="0" smtClean="0">
              <a:solidFill>
                <a:srgbClr val="000000"/>
              </a:solidFill>
              <a:latin typeface="Arial" charset="0"/>
            </a:endParaRPr>
          </a:p>
        </p:txBody>
      </p:sp>
      <p:sp>
        <p:nvSpPr>
          <p:cNvPr id="57348" name="标题 1"/>
          <p:cNvSpPr txBox="1">
            <a:spLocks/>
          </p:cNvSpPr>
          <p:nvPr/>
        </p:nvSpPr>
        <p:spPr bwMode="auto">
          <a:xfrm>
            <a:off x="457200" y="333375"/>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控制层</a:t>
            </a:r>
            <a:r>
              <a:rPr lang="en-US" altLang="zh-CN" sz="2800" b="1" dirty="0">
                <a:solidFill>
                  <a:srgbClr val="FFFFFF"/>
                </a:solidFill>
                <a:latin typeface="Times New Roman" pitchFamily="18" charset="0"/>
                <a:ea typeface="黑体" pitchFamily="49" charset="-122"/>
                <a:cs typeface="Times New Roman" pitchFamily="18" charset="0"/>
              </a:rPr>
              <a:t> </a:t>
            </a:r>
            <a:r>
              <a:rPr lang="zh-CN" altLang="en-US" sz="2800" b="1" dirty="0" smtClean="0">
                <a:solidFill>
                  <a:srgbClr val="FFFFFF"/>
                </a:solidFill>
                <a:latin typeface="Times New Roman" pitchFamily="18" charset="0"/>
                <a:ea typeface="黑体" pitchFamily="49" charset="-122"/>
                <a:cs typeface="Times New Roman" pitchFamily="18" charset="0"/>
              </a:rPr>
              <a:t>：系统问诊部分流程图</a:t>
            </a:r>
            <a:endParaRPr lang="zh-CN" altLang="en-US" sz="2800" b="1" dirty="0">
              <a:solidFill>
                <a:srgbClr val="FFFFFF"/>
              </a:solidFill>
              <a:latin typeface="Times New Roman" pitchFamily="18" charset="0"/>
              <a:ea typeface="黑体" pitchFamily="49" charset="-122"/>
              <a:cs typeface="Times New Roman" pitchFamily="18" charset="0"/>
            </a:endParaRPr>
          </a:p>
        </p:txBody>
      </p:sp>
      <p:pic>
        <p:nvPicPr>
          <p:cNvPr id="409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4699" y="2058830"/>
            <a:ext cx="4752528" cy="38164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6454586" y="2291497"/>
            <a:ext cx="2592288" cy="646331"/>
          </a:xfrm>
          <a:prstGeom prst="rect">
            <a:avLst/>
          </a:prstGeom>
          <a:noFill/>
        </p:spPr>
        <p:txBody>
          <a:bodyPr wrap="square" rtlCol="0">
            <a:spAutoFit/>
          </a:bodyPr>
          <a:lstStyle/>
          <a:p>
            <a:pPr marL="285750" indent="-285750">
              <a:buFont typeface="Wingdings" pitchFamily="2" charset="2"/>
              <a:buChar char="Ø"/>
            </a:pPr>
            <a:r>
              <a:rPr lang="zh-CN" altLang="en-US" dirty="0" smtClean="0">
                <a:latin typeface="微软雅黑" pitchFamily="34" charset="-122"/>
                <a:ea typeface="微软雅黑" pitchFamily="34" charset="-122"/>
              </a:rPr>
              <a:t>医生录入病人基本信息（病人首次就诊）</a:t>
            </a:r>
            <a:endParaRPr lang="en-US" altLang="zh-CN" dirty="0" smtClean="0">
              <a:latin typeface="微软雅黑" pitchFamily="34" charset="-122"/>
              <a:ea typeface="微软雅黑" pitchFamily="34" charset="-122"/>
            </a:endParaRPr>
          </a:p>
        </p:txBody>
      </p:sp>
      <p:sp>
        <p:nvSpPr>
          <p:cNvPr id="8" name="TextBox 7"/>
          <p:cNvSpPr txBox="1"/>
          <p:nvPr/>
        </p:nvSpPr>
        <p:spPr>
          <a:xfrm>
            <a:off x="6446564" y="3140966"/>
            <a:ext cx="2592288" cy="1200329"/>
          </a:xfrm>
          <a:prstGeom prst="rect">
            <a:avLst/>
          </a:prstGeom>
          <a:noFill/>
        </p:spPr>
        <p:txBody>
          <a:bodyPr wrap="square" rtlCol="0">
            <a:spAutoFit/>
          </a:bodyPr>
          <a:lstStyle/>
          <a:p>
            <a:pPr marL="285750" indent="-285750">
              <a:buFont typeface="Wingdings" pitchFamily="2" charset="2"/>
              <a:buChar char="Ø"/>
            </a:pPr>
            <a:r>
              <a:rPr lang="zh-CN" altLang="en-US" dirty="0" smtClean="0">
                <a:latin typeface="微软雅黑" pitchFamily="34" charset="-122"/>
                <a:ea typeface="微软雅黑" pitchFamily="34" charset="-122"/>
              </a:rPr>
              <a:t>开始问诊，疾病相关信息收集完毕后，医生使用诊断决策支持功能</a:t>
            </a:r>
            <a:endParaRPr lang="en-US" altLang="zh-CN" dirty="0" smtClean="0">
              <a:latin typeface="微软雅黑" pitchFamily="34" charset="-122"/>
              <a:ea typeface="微软雅黑" pitchFamily="34" charset="-122"/>
            </a:endParaRPr>
          </a:p>
        </p:txBody>
      </p:sp>
      <p:sp>
        <p:nvSpPr>
          <p:cNvPr id="9" name="TextBox 8"/>
          <p:cNvSpPr txBox="1"/>
          <p:nvPr/>
        </p:nvSpPr>
        <p:spPr>
          <a:xfrm>
            <a:off x="6457965" y="4589222"/>
            <a:ext cx="2592288" cy="923330"/>
          </a:xfrm>
          <a:prstGeom prst="rect">
            <a:avLst/>
          </a:prstGeom>
          <a:noFill/>
        </p:spPr>
        <p:txBody>
          <a:bodyPr wrap="square" rtlCol="0">
            <a:spAutoFit/>
          </a:bodyPr>
          <a:lstStyle/>
          <a:p>
            <a:pPr marL="285750" indent="-285750">
              <a:buFont typeface="Wingdings" pitchFamily="2" charset="2"/>
              <a:buChar char="Ø"/>
            </a:pPr>
            <a:r>
              <a:rPr lang="zh-CN" altLang="en-US" dirty="0" smtClean="0">
                <a:latin typeface="微软雅黑" pitchFamily="34" charset="-122"/>
                <a:ea typeface="微软雅黑" pitchFamily="34" charset="-122"/>
              </a:rPr>
              <a:t>医生得出最终诊断结论后，将本次就诊记录保存</a:t>
            </a:r>
            <a:endParaRPr lang="en-US" altLang="zh-CN" dirty="0" smtClean="0">
              <a:latin typeface="微软雅黑" pitchFamily="34" charset="-122"/>
              <a:ea typeface="微软雅黑" pitchFamily="34" charset="-122"/>
            </a:endParaRPr>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520" y="1412776"/>
            <a:ext cx="6206445" cy="4792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矩形 3"/>
          <p:cNvSpPr/>
          <p:nvPr/>
        </p:nvSpPr>
        <p:spPr bwMode="auto">
          <a:xfrm>
            <a:off x="251520" y="5661248"/>
            <a:ext cx="6480720" cy="936104"/>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Tree>
    <p:extLst>
      <p:ext uri="{BB962C8B-B14F-4D97-AF65-F5344CB8AC3E}">
        <p14:creationId xmlns:p14="http://schemas.microsoft.com/office/powerpoint/2010/main" val="294179070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矩形 35"/>
          <p:cNvSpPr/>
          <p:nvPr/>
        </p:nvSpPr>
        <p:spPr bwMode="auto">
          <a:xfrm>
            <a:off x="3498850" y="1866999"/>
            <a:ext cx="4883150" cy="428625"/>
          </a:xfrm>
          <a:prstGeom prst="rect">
            <a:avLst/>
          </a:prstGeom>
          <a:solidFill>
            <a:schemeClr val="accent1">
              <a:lumMod val="90000"/>
            </a:schemeClr>
          </a:solidFill>
          <a:ln>
            <a:solidFill>
              <a:schemeClr val="bg1">
                <a:lumMod val="65000"/>
              </a:schemeClr>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pPr fontAlgn="base">
              <a:spcBef>
                <a:spcPct val="0"/>
              </a:spcBef>
              <a:spcAft>
                <a:spcPct val="0"/>
              </a:spcAft>
              <a:defRPr/>
            </a:pPr>
            <a:endParaRPr lang="zh-CN" altLang="en-US" b="1" dirty="0">
              <a:solidFill>
                <a:srgbClr val="000000"/>
              </a:solidFill>
            </a:endParaRPr>
          </a:p>
        </p:txBody>
      </p:sp>
      <p:sp>
        <p:nvSpPr>
          <p:cNvPr id="18435" name="Text Box 9"/>
          <p:cNvSpPr txBox="1">
            <a:spLocks noChangeArrowheads="1"/>
          </p:cNvSpPr>
          <p:nvPr/>
        </p:nvSpPr>
        <p:spPr bwMode="auto">
          <a:xfrm>
            <a:off x="304800" y="292100"/>
            <a:ext cx="779559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面向社区的疾病诊断决策支持系统设计与开发</a:t>
            </a:r>
            <a:endParaRPr lang="zh-CN" altLang="en-US" sz="2800" b="1" dirty="0">
              <a:solidFill>
                <a:srgbClr val="FFFFFF"/>
              </a:solidFill>
              <a:latin typeface="Times New Roman" pitchFamily="18" charset="0"/>
              <a:ea typeface="黑体" pitchFamily="49" charset="-122"/>
              <a:cs typeface="Times New Roman" pitchFamily="18" charset="0"/>
            </a:endParaRPr>
          </a:p>
        </p:txBody>
      </p:sp>
      <p:grpSp>
        <p:nvGrpSpPr>
          <p:cNvPr id="18436" name="Group 4"/>
          <p:cNvGrpSpPr>
            <a:grpSpLocks/>
          </p:cNvGrpSpPr>
          <p:nvPr/>
        </p:nvGrpSpPr>
        <p:grpSpPr bwMode="auto">
          <a:xfrm>
            <a:off x="3176588" y="4103786"/>
            <a:ext cx="5205412" cy="571500"/>
            <a:chOff x="3176558" y="3957654"/>
            <a:chExt cx="5205442" cy="571504"/>
          </a:xfrm>
        </p:grpSpPr>
        <p:sp>
          <p:nvSpPr>
            <p:cNvPr id="33" name="矩形 32"/>
            <p:cNvSpPr/>
            <p:nvPr/>
          </p:nvSpPr>
          <p:spPr bwMode="auto">
            <a:xfrm>
              <a:off x="3475010" y="4029093"/>
              <a:ext cx="4906990" cy="428628"/>
            </a:xfrm>
            <a:prstGeom prst="rect">
              <a:avLst/>
            </a:prstGeom>
            <a:solidFill>
              <a:schemeClr val="bg2">
                <a:lumMod val="20000"/>
                <a:lumOff val="80000"/>
              </a:schemeClr>
            </a:solidFill>
            <a:ln>
              <a:solidFill>
                <a:schemeClr val="bg1">
                  <a:lumMod val="65000"/>
                </a:schemeClr>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pPr fontAlgn="base">
                <a:spcBef>
                  <a:spcPct val="0"/>
                </a:spcBef>
                <a:spcAft>
                  <a:spcPct val="0"/>
                </a:spcAft>
                <a:defRPr/>
              </a:pPr>
              <a:endParaRPr lang="zh-CN" altLang="en-US" b="1">
                <a:solidFill>
                  <a:srgbClr val="000000"/>
                </a:solidFill>
              </a:endParaRPr>
            </a:p>
          </p:txBody>
        </p:sp>
        <p:sp>
          <p:nvSpPr>
            <p:cNvPr id="18470" name="TextBox 39"/>
            <p:cNvSpPr txBox="1">
              <a:spLocks noChangeArrowheads="1"/>
            </p:cNvSpPr>
            <p:nvPr/>
          </p:nvSpPr>
          <p:spPr bwMode="auto">
            <a:xfrm>
              <a:off x="3733800" y="4059283"/>
              <a:ext cx="46228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r>
                <a:rPr kumimoji="1" lang="zh-CN" altLang="en-US" b="1" dirty="0" smtClean="0">
                  <a:solidFill>
                    <a:srgbClr val="000000"/>
                  </a:solidFill>
                  <a:latin typeface="黑体" pitchFamily="49" charset="-122"/>
                  <a:ea typeface="黑体" pitchFamily="49" charset="-122"/>
                </a:rPr>
                <a:t>阿尔兹海默症决策支持系统实现</a:t>
              </a:r>
              <a:endParaRPr kumimoji="1" lang="en-US" altLang="zh-CN" b="1" dirty="0">
                <a:solidFill>
                  <a:srgbClr val="000000"/>
                </a:solidFill>
                <a:latin typeface="黑体" pitchFamily="49" charset="-122"/>
                <a:ea typeface="黑体" pitchFamily="49" charset="-122"/>
              </a:endParaRPr>
            </a:p>
          </p:txBody>
        </p:sp>
        <p:sp>
          <p:nvSpPr>
            <p:cNvPr id="32" name="菱形 31"/>
            <p:cNvSpPr/>
            <p:nvPr/>
          </p:nvSpPr>
          <p:spPr bwMode="auto">
            <a:xfrm>
              <a:off x="3176558" y="3957654"/>
              <a:ext cx="571504" cy="571504"/>
            </a:xfrm>
            <a:prstGeom prst="diamond">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lstStyle/>
            <a:p>
              <a:pPr fontAlgn="base">
                <a:spcBef>
                  <a:spcPct val="0"/>
                </a:spcBef>
                <a:spcAft>
                  <a:spcPct val="0"/>
                </a:spcAft>
                <a:defRPr/>
              </a:pPr>
              <a:r>
                <a:rPr lang="en-US" altLang="zh-CN" b="1" dirty="0">
                  <a:solidFill>
                    <a:srgbClr val="000000"/>
                  </a:solidFill>
                  <a:latin typeface="Times New Roman" pitchFamily="18" charset="0"/>
                  <a:cs typeface="Times New Roman" pitchFamily="18" charset="0"/>
                </a:rPr>
                <a:t>4</a:t>
              </a:r>
              <a:endParaRPr lang="zh-CN" altLang="en-US" b="1" dirty="0">
                <a:solidFill>
                  <a:srgbClr val="000000"/>
                </a:solidFill>
                <a:latin typeface="Times New Roman" pitchFamily="18" charset="0"/>
                <a:cs typeface="Times New Roman" pitchFamily="18" charset="0"/>
              </a:endParaRPr>
            </a:p>
          </p:txBody>
        </p:sp>
      </p:grpSp>
      <p:grpSp>
        <p:nvGrpSpPr>
          <p:cNvPr id="18437" name="Group 2"/>
          <p:cNvGrpSpPr>
            <a:grpSpLocks/>
          </p:cNvGrpSpPr>
          <p:nvPr/>
        </p:nvGrpSpPr>
        <p:grpSpPr bwMode="auto">
          <a:xfrm>
            <a:off x="3176588" y="2565499"/>
            <a:ext cx="5205412" cy="571500"/>
            <a:chOff x="3176558" y="2386018"/>
            <a:chExt cx="5205442" cy="571504"/>
          </a:xfrm>
        </p:grpSpPr>
        <p:sp>
          <p:nvSpPr>
            <p:cNvPr id="20" name="矩形 19"/>
            <p:cNvSpPr/>
            <p:nvPr/>
          </p:nvSpPr>
          <p:spPr bwMode="auto">
            <a:xfrm>
              <a:off x="3498822" y="2457455"/>
              <a:ext cx="4883178" cy="428628"/>
            </a:xfrm>
            <a:prstGeom prst="rect">
              <a:avLst/>
            </a:prstGeom>
            <a:solidFill>
              <a:schemeClr val="bg2">
                <a:lumMod val="20000"/>
                <a:lumOff val="80000"/>
              </a:schemeClr>
            </a:solidFill>
            <a:ln>
              <a:solidFill>
                <a:schemeClr val="bg1">
                  <a:lumMod val="65000"/>
                </a:schemeClr>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pPr fontAlgn="base">
                <a:spcBef>
                  <a:spcPct val="0"/>
                </a:spcBef>
                <a:spcAft>
                  <a:spcPct val="0"/>
                </a:spcAft>
                <a:defRPr/>
              </a:pPr>
              <a:endParaRPr lang="zh-CN" altLang="en-US" b="1" dirty="0">
                <a:solidFill>
                  <a:srgbClr val="000000"/>
                </a:solidFill>
              </a:endParaRPr>
            </a:p>
          </p:txBody>
        </p:sp>
        <p:sp>
          <p:nvSpPr>
            <p:cNvPr id="21" name="菱形 20"/>
            <p:cNvSpPr/>
            <p:nvPr/>
          </p:nvSpPr>
          <p:spPr bwMode="auto">
            <a:xfrm>
              <a:off x="3176558" y="2386018"/>
              <a:ext cx="571504" cy="571504"/>
            </a:xfrm>
            <a:prstGeom prst="diamond">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lstStyle/>
            <a:p>
              <a:pPr fontAlgn="base">
                <a:spcBef>
                  <a:spcPct val="0"/>
                </a:spcBef>
                <a:spcAft>
                  <a:spcPct val="0"/>
                </a:spcAft>
                <a:defRPr/>
              </a:pPr>
              <a:r>
                <a:rPr lang="en-US" altLang="zh-CN" b="1" dirty="0">
                  <a:solidFill>
                    <a:srgbClr val="000000"/>
                  </a:solidFill>
                  <a:latin typeface="Times New Roman" pitchFamily="18" charset="0"/>
                  <a:cs typeface="Times New Roman" pitchFamily="18" charset="0"/>
                </a:rPr>
                <a:t>2</a:t>
              </a:r>
              <a:endParaRPr lang="zh-CN" altLang="en-US" b="1" dirty="0">
                <a:solidFill>
                  <a:srgbClr val="000000"/>
                </a:solidFill>
                <a:latin typeface="Times New Roman" pitchFamily="18" charset="0"/>
                <a:cs typeface="Times New Roman" pitchFamily="18" charset="0"/>
              </a:endParaRPr>
            </a:p>
          </p:txBody>
        </p:sp>
        <p:sp>
          <p:nvSpPr>
            <p:cNvPr id="18468" name="TextBox 36"/>
            <p:cNvSpPr txBox="1">
              <a:spLocks noChangeArrowheads="1"/>
            </p:cNvSpPr>
            <p:nvPr/>
          </p:nvSpPr>
          <p:spPr bwMode="auto">
            <a:xfrm>
              <a:off x="3733800" y="2487657"/>
              <a:ext cx="4366590" cy="369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r>
                <a:rPr kumimoji="1" lang="zh-CN" altLang="en-US" b="1" dirty="0" smtClean="0">
                  <a:solidFill>
                    <a:srgbClr val="000000"/>
                  </a:solidFill>
                  <a:latin typeface="黑体" pitchFamily="49" charset="-122"/>
                  <a:ea typeface="黑体" pitchFamily="49" charset="-122"/>
                </a:rPr>
                <a:t>关键技术研究与系统框架实现</a:t>
              </a:r>
              <a:endParaRPr kumimoji="1" lang="en-US" altLang="zh-CN" b="1" dirty="0">
                <a:solidFill>
                  <a:srgbClr val="000000"/>
                </a:solidFill>
                <a:latin typeface="黑体" pitchFamily="49" charset="-122"/>
                <a:ea typeface="黑体" pitchFamily="49" charset="-122"/>
              </a:endParaRPr>
            </a:p>
          </p:txBody>
        </p:sp>
      </p:grpSp>
      <p:grpSp>
        <p:nvGrpSpPr>
          <p:cNvPr id="18438" name="Group 3"/>
          <p:cNvGrpSpPr>
            <a:grpSpLocks/>
          </p:cNvGrpSpPr>
          <p:nvPr/>
        </p:nvGrpSpPr>
        <p:grpSpPr bwMode="auto">
          <a:xfrm>
            <a:off x="3176588" y="3335435"/>
            <a:ext cx="5281612" cy="571500"/>
            <a:chOff x="3176558" y="3171836"/>
            <a:chExt cx="5281642" cy="571504"/>
          </a:xfrm>
        </p:grpSpPr>
        <p:sp>
          <p:nvSpPr>
            <p:cNvPr id="30" name="矩形 29"/>
            <p:cNvSpPr/>
            <p:nvPr/>
          </p:nvSpPr>
          <p:spPr bwMode="auto">
            <a:xfrm>
              <a:off x="3498822" y="3243276"/>
              <a:ext cx="4883178" cy="428628"/>
            </a:xfrm>
            <a:prstGeom prst="rect">
              <a:avLst/>
            </a:prstGeom>
            <a:solidFill>
              <a:schemeClr val="bg2">
                <a:lumMod val="20000"/>
                <a:lumOff val="80000"/>
              </a:schemeClr>
            </a:solidFill>
            <a:ln>
              <a:solidFill>
                <a:schemeClr val="bg1">
                  <a:lumMod val="65000"/>
                </a:schemeClr>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pPr fontAlgn="base">
                <a:spcBef>
                  <a:spcPct val="0"/>
                </a:spcBef>
                <a:spcAft>
                  <a:spcPct val="0"/>
                </a:spcAft>
                <a:defRPr/>
              </a:pPr>
              <a:endParaRPr lang="zh-CN" altLang="en-US" b="1">
                <a:solidFill>
                  <a:srgbClr val="000000"/>
                </a:solidFill>
              </a:endParaRPr>
            </a:p>
          </p:txBody>
        </p:sp>
        <p:sp>
          <p:nvSpPr>
            <p:cNvPr id="26" name="菱形 25"/>
            <p:cNvSpPr/>
            <p:nvPr/>
          </p:nvSpPr>
          <p:spPr bwMode="auto">
            <a:xfrm>
              <a:off x="3176558" y="3171836"/>
              <a:ext cx="571504" cy="571504"/>
            </a:xfrm>
            <a:prstGeom prst="diamond">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lstStyle/>
            <a:p>
              <a:pPr fontAlgn="base">
                <a:spcBef>
                  <a:spcPct val="0"/>
                </a:spcBef>
                <a:spcAft>
                  <a:spcPct val="0"/>
                </a:spcAft>
                <a:defRPr/>
              </a:pPr>
              <a:r>
                <a:rPr lang="en-US" altLang="zh-CN" b="1" dirty="0">
                  <a:solidFill>
                    <a:srgbClr val="000000"/>
                  </a:solidFill>
                  <a:latin typeface="Times New Roman" pitchFamily="18" charset="0"/>
                  <a:cs typeface="Times New Roman" pitchFamily="18" charset="0"/>
                </a:rPr>
                <a:t>3</a:t>
              </a:r>
              <a:endParaRPr lang="zh-CN" altLang="en-US" b="1" dirty="0">
                <a:solidFill>
                  <a:srgbClr val="000000"/>
                </a:solidFill>
                <a:latin typeface="Times New Roman" pitchFamily="18" charset="0"/>
                <a:cs typeface="Times New Roman" pitchFamily="18" charset="0"/>
              </a:endParaRPr>
            </a:p>
          </p:txBody>
        </p:sp>
        <p:sp>
          <p:nvSpPr>
            <p:cNvPr id="18463" name="TextBox 37"/>
            <p:cNvSpPr txBox="1">
              <a:spLocks noChangeArrowheads="1"/>
            </p:cNvSpPr>
            <p:nvPr/>
          </p:nvSpPr>
          <p:spPr bwMode="auto">
            <a:xfrm>
              <a:off x="3733800" y="3298871"/>
              <a:ext cx="47244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r>
                <a:rPr kumimoji="1" lang="zh-CN" altLang="en-US" b="1" dirty="0">
                  <a:solidFill>
                    <a:srgbClr val="000000"/>
                  </a:solidFill>
                  <a:latin typeface="黑体" pitchFamily="49" charset="-122"/>
                  <a:ea typeface="黑体" pitchFamily="49" charset="-122"/>
                </a:rPr>
                <a:t>头痛</a:t>
              </a:r>
              <a:r>
                <a:rPr kumimoji="1" lang="zh-CN" altLang="en-US" b="1" dirty="0" smtClean="0">
                  <a:solidFill>
                    <a:srgbClr val="000000"/>
                  </a:solidFill>
                  <a:latin typeface="黑体" pitchFamily="49" charset="-122"/>
                  <a:ea typeface="黑体" pitchFamily="49" charset="-122"/>
                </a:rPr>
                <a:t>决策支持系统实现</a:t>
              </a:r>
              <a:endParaRPr kumimoji="1" lang="zh-CN" altLang="en-US" b="1" dirty="0">
                <a:solidFill>
                  <a:srgbClr val="000000"/>
                </a:solidFill>
                <a:latin typeface="黑体" pitchFamily="49" charset="-122"/>
                <a:ea typeface="黑体" pitchFamily="49" charset="-122"/>
              </a:endParaRPr>
            </a:p>
          </p:txBody>
        </p:sp>
      </p:grpSp>
      <p:pic>
        <p:nvPicPr>
          <p:cNvPr id="27" name="Picture 2" descr="E:\素材\矢量图标\医疗相关\Free-Medical-Icons-Set\128x128\ParameterReview.png"/>
          <p:cNvPicPr>
            <a:picLocks noChangeAspect="1" noChangeArrowheads="1"/>
          </p:cNvPicPr>
          <p:nvPr/>
        </p:nvPicPr>
        <p:blipFill>
          <a:blip r:embed="rId3"/>
          <a:srcRect/>
          <a:stretch>
            <a:fillRect/>
          </a:stretch>
        </p:blipFill>
        <p:spPr bwMode="auto">
          <a:xfrm rot="1211986">
            <a:off x="986153" y="2594930"/>
            <a:ext cx="1762195" cy="1762195"/>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28" name="Picture 3" descr="D:\My Documents\20101220\素材\01300000165476121636519272838.jpg"/>
          <p:cNvPicPr>
            <a:picLocks noChangeAspect="1" noChangeArrowheads="1"/>
          </p:cNvPicPr>
          <p:nvPr/>
        </p:nvPicPr>
        <p:blipFill>
          <a:blip r:embed="rId4"/>
          <a:srcRect/>
          <a:stretch>
            <a:fillRect/>
          </a:stretch>
        </p:blipFill>
        <p:spPr bwMode="auto">
          <a:xfrm>
            <a:off x="430120" y="2439810"/>
            <a:ext cx="1711489" cy="1819097"/>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29" name="Picture 3" descr="E:\素材\图片素材\键盘\2.jpg"/>
          <p:cNvPicPr>
            <a:picLocks noChangeAspect="1" noChangeArrowheads="1"/>
          </p:cNvPicPr>
          <p:nvPr/>
        </p:nvPicPr>
        <p:blipFill>
          <a:blip r:embed="rId5" cstate="print"/>
          <a:srcRect/>
          <a:stretch>
            <a:fillRect/>
          </a:stretch>
        </p:blipFill>
        <p:spPr bwMode="auto">
          <a:xfrm rot="20860945">
            <a:off x="487670" y="3580473"/>
            <a:ext cx="1731847" cy="1050654"/>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18442" name="Slide Number Placeholder 1"/>
          <p:cNvSpPr>
            <a:spLocks noGrp="1"/>
          </p:cNvSpPr>
          <p:nvPr>
            <p:ph type="sldNum" sz="quarter" idx="12"/>
          </p:nvPr>
        </p:nvSpPr>
        <p:spPr>
          <a:xfrm>
            <a:off x="6553200" y="6408738"/>
            <a:ext cx="2133600"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631151A5-EF93-41A3-8697-86454BD85761}" type="slidenum">
              <a:rPr lang="en-US" altLang="zh-CN" smtClean="0">
                <a:solidFill>
                  <a:srgbClr val="000000"/>
                </a:solidFill>
                <a:latin typeface="Arial" charset="0"/>
              </a:rPr>
              <a:pPr eaLnBrk="1" fontAlgn="base" hangingPunct="1">
                <a:spcBef>
                  <a:spcPct val="0"/>
                </a:spcBef>
                <a:spcAft>
                  <a:spcPct val="0"/>
                </a:spcAft>
              </a:pPr>
              <a:t>2</a:t>
            </a:fld>
            <a:endParaRPr lang="en-US" altLang="zh-CN" smtClean="0">
              <a:solidFill>
                <a:srgbClr val="000000"/>
              </a:solidFill>
              <a:latin typeface="Arial" charset="0"/>
            </a:endParaRPr>
          </a:p>
        </p:txBody>
      </p:sp>
      <p:sp>
        <p:nvSpPr>
          <p:cNvPr id="18443" name="Rectangle 1"/>
          <p:cNvSpPr>
            <a:spLocks noChangeArrowheads="1"/>
          </p:cNvSpPr>
          <p:nvPr/>
        </p:nvSpPr>
        <p:spPr bwMode="auto">
          <a:xfrm>
            <a:off x="3694113" y="1897161"/>
            <a:ext cx="64928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fontAlgn="base">
              <a:spcBef>
                <a:spcPct val="0"/>
              </a:spcBef>
              <a:spcAft>
                <a:spcPct val="0"/>
              </a:spcAft>
            </a:pPr>
            <a:r>
              <a:rPr kumimoji="1" lang="zh-CN" altLang="en-US" b="1" dirty="0">
                <a:solidFill>
                  <a:srgbClr val="000000"/>
                </a:solidFill>
                <a:latin typeface="黑体" pitchFamily="49" charset="-122"/>
                <a:ea typeface="黑体" pitchFamily="49" charset="-122"/>
              </a:rPr>
              <a:t>引言</a:t>
            </a:r>
            <a:endParaRPr kumimoji="1" lang="en-US" altLang="zh-CN" b="1" dirty="0">
              <a:solidFill>
                <a:srgbClr val="000000"/>
              </a:solidFill>
              <a:latin typeface="黑体" pitchFamily="49" charset="-122"/>
              <a:ea typeface="黑体" pitchFamily="49" charset="-122"/>
            </a:endParaRPr>
          </a:p>
        </p:txBody>
      </p:sp>
      <p:grpSp>
        <p:nvGrpSpPr>
          <p:cNvPr id="18444" name="Group 5"/>
          <p:cNvGrpSpPr>
            <a:grpSpLocks/>
          </p:cNvGrpSpPr>
          <p:nvPr/>
        </p:nvGrpSpPr>
        <p:grpSpPr bwMode="auto">
          <a:xfrm>
            <a:off x="3176588" y="4873724"/>
            <a:ext cx="5205412" cy="571500"/>
            <a:chOff x="3176558" y="4724400"/>
            <a:chExt cx="5205442" cy="571504"/>
          </a:xfrm>
        </p:grpSpPr>
        <p:sp>
          <p:nvSpPr>
            <p:cNvPr id="22" name="矩形 32"/>
            <p:cNvSpPr/>
            <p:nvPr/>
          </p:nvSpPr>
          <p:spPr bwMode="auto">
            <a:xfrm>
              <a:off x="3475010" y="4795837"/>
              <a:ext cx="4906990" cy="428628"/>
            </a:xfrm>
            <a:prstGeom prst="rect">
              <a:avLst/>
            </a:prstGeom>
            <a:solidFill>
              <a:schemeClr val="bg2">
                <a:lumMod val="20000"/>
                <a:lumOff val="80000"/>
              </a:schemeClr>
            </a:solidFill>
            <a:ln>
              <a:solidFill>
                <a:schemeClr val="bg1">
                  <a:lumMod val="65000"/>
                </a:schemeClr>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pPr fontAlgn="base">
                <a:spcBef>
                  <a:spcPct val="0"/>
                </a:spcBef>
                <a:spcAft>
                  <a:spcPct val="0"/>
                </a:spcAft>
                <a:defRPr/>
              </a:pPr>
              <a:endParaRPr lang="zh-CN" altLang="en-US" b="1">
                <a:solidFill>
                  <a:srgbClr val="000000"/>
                </a:solidFill>
              </a:endParaRPr>
            </a:p>
          </p:txBody>
        </p:sp>
        <p:sp>
          <p:nvSpPr>
            <p:cNvPr id="18455" name="TextBox 39"/>
            <p:cNvSpPr txBox="1">
              <a:spLocks noChangeArrowheads="1"/>
            </p:cNvSpPr>
            <p:nvPr/>
          </p:nvSpPr>
          <p:spPr bwMode="auto">
            <a:xfrm>
              <a:off x="3733800" y="4826029"/>
              <a:ext cx="46228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r>
                <a:rPr kumimoji="1" lang="zh-CN" altLang="en-US" b="1" dirty="0" smtClean="0">
                  <a:solidFill>
                    <a:srgbClr val="000000"/>
                  </a:solidFill>
                  <a:latin typeface="黑体" pitchFamily="49" charset="-122"/>
                  <a:ea typeface="黑体" pitchFamily="49" charset="-122"/>
                </a:rPr>
                <a:t>总结与展望</a:t>
              </a:r>
              <a:endParaRPr kumimoji="1" lang="en-US" altLang="zh-CN" b="1" dirty="0">
                <a:solidFill>
                  <a:srgbClr val="000000"/>
                </a:solidFill>
                <a:latin typeface="黑体" pitchFamily="49" charset="-122"/>
                <a:ea typeface="黑体" pitchFamily="49" charset="-122"/>
              </a:endParaRPr>
            </a:p>
          </p:txBody>
        </p:sp>
        <p:sp>
          <p:nvSpPr>
            <p:cNvPr id="24" name="菱形 31"/>
            <p:cNvSpPr/>
            <p:nvPr/>
          </p:nvSpPr>
          <p:spPr bwMode="auto">
            <a:xfrm>
              <a:off x="3176558" y="4724400"/>
              <a:ext cx="571504" cy="571504"/>
            </a:xfrm>
            <a:prstGeom prst="diamond">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lstStyle/>
            <a:p>
              <a:pPr fontAlgn="base">
                <a:spcBef>
                  <a:spcPct val="0"/>
                </a:spcBef>
                <a:spcAft>
                  <a:spcPct val="0"/>
                </a:spcAft>
                <a:defRPr/>
              </a:pPr>
              <a:r>
                <a:rPr lang="en-US" altLang="zh-CN" b="1" dirty="0">
                  <a:solidFill>
                    <a:srgbClr val="000000"/>
                  </a:solidFill>
                  <a:latin typeface="Times New Roman" pitchFamily="18" charset="0"/>
                  <a:cs typeface="Times New Roman" pitchFamily="18" charset="0"/>
                </a:rPr>
                <a:t>5</a:t>
              </a:r>
              <a:endParaRPr lang="zh-CN" altLang="en-US" b="1" dirty="0">
                <a:solidFill>
                  <a:srgbClr val="000000"/>
                </a:solidFill>
                <a:latin typeface="Times New Roman" pitchFamily="18" charset="0"/>
                <a:cs typeface="Times New Roman" pitchFamily="18" charset="0"/>
              </a:endParaRPr>
            </a:p>
          </p:txBody>
        </p:sp>
      </p:grpSp>
      <p:sp>
        <p:nvSpPr>
          <p:cNvPr id="35" name="菱形 34"/>
          <p:cNvSpPr/>
          <p:nvPr/>
        </p:nvSpPr>
        <p:spPr bwMode="auto">
          <a:xfrm>
            <a:off x="3176558" y="1771824"/>
            <a:ext cx="571504" cy="571504"/>
          </a:xfrm>
          <a:prstGeom prst="diamond">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lstStyle/>
          <a:p>
            <a:pPr fontAlgn="base">
              <a:spcBef>
                <a:spcPct val="0"/>
              </a:spcBef>
              <a:spcAft>
                <a:spcPct val="0"/>
              </a:spcAft>
              <a:defRPr/>
            </a:pPr>
            <a:r>
              <a:rPr lang="en-US" altLang="zh-CN" b="1" dirty="0">
                <a:solidFill>
                  <a:srgbClr val="000000"/>
                </a:solidFill>
                <a:latin typeface="Times New Roman" pitchFamily="18" charset="0"/>
                <a:cs typeface="Times New Roman" pitchFamily="18" charset="0"/>
              </a:rPr>
              <a:t>1</a:t>
            </a:r>
            <a:endParaRPr lang="zh-CN" altLang="en-US" b="1" dirty="0">
              <a:solidFill>
                <a:srgbClr val="000000"/>
              </a:solidFill>
              <a:latin typeface="Times New Roman" pitchFamily="18" charset="0"/>
              <a:cs typeface="Times New Roman" pitchFamily="18" charset="0"/>
            </a:endParaRPr>
          </a:p>
        </p:txBody>
      </p:sp>
    </p:spTree>
    <p:extLst>
      <p:ext uri="{BB962C8B-B14F-4D97-AF65-F5344CB8AC3E}">
        <p14:creationId xmlns:p14="http://schemas.microsoft.com/office/powerpoint/2010/main" val="47266940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E9DE5A85-2D30-4737-8208-EC70138A904D}" type="slidenum">
              <a:rPr lang="en-US" altLang="zh-CN" smtClean="0">
                <a:solidFill>
                  <a:srgbClr val="000000"/>
                </a:solidFill>
                <a:latin typeface="Arial" charset="0"/>
              </a:rPr>
              <a:pPr eaLnBrk="1" fontAlgn="base" hangingPunct="1">
                <a:spcBef>
                  <a:spcPct val="0"/>
                </a:spcBef>
                <a:spcAft>
                  <a:spcPct val="0"/>
                </a:spcAft>
              </a:pPr>
              <a:t>20</a:t>
            </a:fld>
            <a:endParaRPr lang="en-US" altLang="zh-CN" dirty="0" smtClean="0">
              <a:solidFill>
                <a:srgbClr val="000000"/>
              </a:solidFill>
              <a:latin typeface="Arial" charset="0"/>
            </a:endParaRPr>
          </a:p>
        </p:txBody>
      </p:sp>
      <p:sp>
        <p:nvSpPr>
          <p:cNvPr id="57348" name="标题 1"/>
          <p:cNvSpPr txBox="1">
            <a:spLocks/>
          </p:cNvSpPr>
          <p:nvPr/>
        </p:nvSpPr>
        <p:spPr bwMode="auto">
          <a:xfrm>
            <a:off x="457200" y="333375"/>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模型层：数据操作</a:t>
            </a:r>
            <a:endParaRPr lang="zh-CN" altLang="en-US" sz="2800" b="1" dirty="0">
              <a:solidFill>
                <a:srgbClr val="FFFFFF"/>
              </a:solidFill>
              <a:latin typeface="Times New Roman" pitchFamily="18" charset="0"/>
              <a:ea typeface="黑体" pitchFamily="49" charset="-122"/>
              <a:cs typeface="Times New Roman" pitchFamily="18" charset="0"/>
            </a:endParaRPr>
          </a:p>
        </p:txBody>
      </p:sp>
      <p:sp>
        <p:nvSpPr>
          <p:cNvPr id="6" name="灯片编号占位符 1"/>
          <p:cNvSpPr txBox="1">
            <a:spLocks/>
          </p:cNvSpPr>
          <p:nvPr/>
        </p:nvSpPr>
        <p:spPr bwMode="auto">
          <a:xfrm>
            <a:off x="6553200" y="6245225"/>
            <a:ext cx="2133600" cy="476250"/>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r" defTabSz="914400" rtl="0" eaLnBrk="0" fontAlgn="auto" latinLnBrk="0" hangingPunct="0">
              <a:spcBef>
                <a:spcPts val="0"/>
              </a:spcBef>
              <a:spcAft>
                <a:spcPts val="0"/>
              </a:spcAft>
              <a:defRPr sz="1400" b="0" kern="1200">
                <a:solidFill>
                  <a:schemeClr val="tx1"/>
                </a:solidFill>
                <a:latin typeface="Calibri" pitchFamily="34" charset="0"/>
                <a:ea typeface="宋体" charset="-122"/>
                <a:cs typeface="+mn-cs"/>
              </a:defRPr>
            </a:lvl1pPr>
            <a:lvl2pPr marL="742950" indent="-285750" algn="l" defTabSz="914400" rtl="0" eaLnBrk="0" latinLnBrk="0" hangingPunct="0">
              <a:defRPr sz="1800" kern="1200">
                <a:solidFill>
                  <a:schemeClr val="tx1"/>
                </a:solidFill>
                <a:latin typeface="Calibri" pitchFamily="34" charset="0"/>
                <a:ea typeface="宋体" charset="-122"/>
                <a:cs typeface="+mn-cs"/>
              </a:defRPr>
            </a:lvl2pPr>
            <a:lvl3pPr marL="1143000" indent="-228600" algn="l" defTabSz="914400" rtl="0" eaLnBrk="0" latinLnBrk="0" hangingPunct="0">
              <a:defRPr sz="1800" kern="1200">
                <a:solidFill>
                  <a:schemeClr val="tx1"/>
                </a:solidFill>
                <a:latin typeface="Calibri" pitchFamily="34" charset="0"/>
                <a:ea typeface="宋体" charset="-122"/>
                <a:cs typeface="+mn-cs"/>
              </a:defRPr>
            </a:lvl3pPr>
            <a:lvl4pPr marL="1600200" indent="-228600" algn="l" defTabSz="914400" rtl="0" eaLnBrk="0" latinLnBrk="0" hangingPunct="0">
              <a:defRPr sz="1800" kern="1200">
                <a:solidFill>
                  <a:schemeClr val="tx1"/>
                </a:solidFill>
                <a:latin typeface="Calibri" pitchFamily="34" charset="0"/>
                <a:ea typeface="宋体" charset="-122"/>
                <a:cs typeface="+mn-cs"/>
              </a:defRPr>
            </a:lvl4pPr>
            <a:lvl5pPr marL="2057400" indent="-228600" algn="l" defTabSz="914400" rtl="0" eaLnBrk="0" latinLnBrk="0" hangingPunct="0">
              <a:defRPr sz="1800" kern="1200">
                <a:solidFill>
                  <a:schemeClr val="tx1"/>
                </a:solidFill>
                <a:latin typeface="Calibri" pitchFamily="34" charset="0"/>
                <a:ea typeface="宋体" charset="-122"/>
                <a:cs typeface="+mn-cs"/>
              </a:defRPr>
            </a:lvl5pPr>
            <a:lvl6pPr marL="2514600" indent="-228600" algn="l" defTabSz="914400" rtl="0" eaLnBrk="0" fontAlgn="base" latinLnBrk="0" hangingPunct="0">
              <a:spcBef>
                <a:spcPct val="0"/>
              </a:spcBef>
              <a:spcAft>
                <a:spcPct val="0"/>
              </a:spcAft>
              <a:defRPr sz="1800" kern="1200">
                <a:solidFill>
                  <a:schemeClr val="tx1"/>
                </a:solidFill>
                <a:latin typeface="Calibri" pitchFamily="34" charset="0"/>
                <a:ea typeface="宋体" charset="-122"/>
                <a:cs typeface="+mn-cs"/>
              </a:defRPr>
            </a:lvl6pPr>
            <a:lvl7pPr marL="2971800" indent="-228600" algn="l" defTabSz="914400" rtl="0" eaLnBrk="0" fontAlgn="base" latinLnBrk="0" hangingPunct="0">
              <a:spcBef>
                <a:spcPct val="0"/>
              </a:spcBef>
              <a:spcAft>
                <a:spcPct val="0"/>
              </a:spcAft>
              <a:defRPr sz="1800" kern="1200">
                <a:solidFill>
                  <a:schemeClr val="tx1"/>
                </a:solidFill>
                <a:latin typeface="Calibri" pitchFamily="34" charset="0"/>
                <a:ea typeface="宋体" charset="-122"/>
                <a:cs typeface="+mn-cs"/>
              </a:defRPr>
            </a:lvl7pPr>
            <a:lvl8pPr marL="3429000" indent="-228600" algn="l" defTabSz="914400" rtl="0" eaLnBrk="0" fontAlgn="base" latinLnBrk="0" hangingPunct="0">
              <a:spcBef>
                <a:spcPct val="0"/>
              </a:spcBef>
              <a:spcAft>
                <a:spcPct val="0"/>
              </a:spcAft>
              <a:defRPr sz="1800" kern="1200">
                <a:solidFill>
                  <a:schemeClr val="tx1"/>
                </a:solidFill>
                <a:latin typeface="Calibri" pitchFamily="34" charset="0"/>
                <a:ea typeface="宋体" charset="-122"/>
                <a:cs typeface="+mn-cs"/>
              </a:defRPr>
            </a:lvl8pPr>
            <a:lvl9pPr marL="3886200" indent="-228600" algn="l" defTabSz="914400" rtl="0" eaLnBrk="0" fontAlgn="base" latinLnBrk="0" hangingPunct="0">
              <a:spcBef>
                <a:spcPct val="0"/>
              </a:spcBef>
              <a:spcAft>
                <a:spcPct val="0"/>
              </a:spcAft>
              <a:defRPr sz="1800" kern="1200">
                <a:solidFill>
                  <a:schemeClr val="tx1"/>
                </a:solidFill>
                <a:latin typeface="Calibri" pitchFamily="34" charset="0"/>
                <a:ea typeface="宋体" charset="-122"/>
                <a:cs typeface="+mn-cs"/>
              </a:defRPr>
            </a:lvl9pPr>
          </a:lstStyle>
          <a:p>
            <a:pPr eaLnBrk="1" fontAlgn="base" hangingPunct="1">
              <a:spcBef>
                <a:spcPct val="0"/>
              </a:spcBef>
              <a:spcAft>
                <a:spcPct val="0"/>
              </a:spcAft>
            </a:pPr>
            <a:fld id="{E9DE5A85-2D30-4737-8208-EC70138A904D}" type="slidenum">
              <a:rPr lang="en-US" altLang="zh-CN" smtClean="0">
                <a:solidFill>
                  <a:srgbClr val="000000"/>
                </a:solidFill>
                <a:latin typeface="Arial" charset="0"/>
              </a:rPr>
              <a:pPr eaLnBrk="1" fontAlgn="base" hangingPunct="1">
                <a:spcBef>
                  <a:spcPct val="0"/>
                </a:spcBef>
                <a:spcAft>
                  <a:spcPct val="0"/>
                </a:spcAft>
              </a:pPr>
              <a:t>20</a:t>
            </a:fld>
            <a:endParaRPr lang="en-US" altLang="zh-CN" dirty="0" smtClean="0">
              <a:solidFill>
                <a:srgbClr val="000000"/>
              </a:solidFill>
              <a:latin typeface="Arial" charset="0"/>
            </a:endParaRPr>
          </a:p>
        </p:txBody>
      </p:sp>
      <p:graphicFrame>
        <p:nvGraphicFramePr>
          <p:cNvPr id="2" name="表格 1"/>
          <p:cNvGraphicFramePr>
            <a:graphicFrameLocks noGrp="1"/>
          </p:cNvGraphicFramePr>
          <p:nvPr>
            <p:extLst>
              <p:ext uri="{D42A27DB-BD31-4B8C-83A1-F6EECF244321}">
                <p14:modId xmlns:p14="http://schemas.microsoft.com/office/powerpoint/2010/main" val="1084278794"/>
              </p:ext>
            </p:extLst>
          </p:nvPr>
        </p:nvGraphicFramePr>
        <p:xfrm>
          <a:off x="4713920" y="1268760"/>
          <a:ext cx="3678560" cy="4821728"/>
        </p:xfrm>
        <a:graphic>
          <a:graphicData uri="http://schemas.openxmlformats.org/drawingml/2006/table">
            <a:tbl>
              <a:tblPr firstRow="1" bandRow="1">
                <a:tableStyleId>{5C22544A-7EE6-4342-B048-85BDC9FD1C3A}</a:tableStyleId>
              </a:tblPr>
              <a:tblGrid>
                <a:gridCol w="1296144"/>
                <a:gridCol w="2382416"/>
              </a:tblGrid>
              <a:tr h="344128">
                <a:tc>
                  <a:txBody>
                    <a:bodyPr/>
                    <a:lstStyle/>
                    <a:p>
                      <a:r>
                        <a:rPr lang="zh-CN" altLang="en-US" dirty="0" smtClean="0"/>
                        <a:t>模块</a:t>
                      </a:r>
                      <a:endParaRPr lang="zh-CN" altLang="en-US" dirty="0"/>
                    </a:p>
                  </a:txBody>
                  <a:tcPr/>
                </a:tc>
                <a:tc>
                  <a:txBody>
                    <a:bodyPr/>
                    <a:lstStyle/>
                    <a:p>
                      <a:r>
                        <a:rPr lang="zh-CN" altLang="en-US" dirty="0" smtClean="0"/>
                        <a:t>接口</a:t>
                      </a:r>
                      <a:endParaRPr lang="zh-CN" altLang="en-US" dirty="0"/>
                    </a:p>
                  </a:txBody>
                  <a:tcPr/>
                </a:tc>
              </a:tr>
              <a:tr h="315451">
                <a:tc rowSpan="2">
                  <a:txBody>
                    <a:bodyPr/>
                    <a:lstStyle/>
                    <a:p>
                      <a:r>
                        <a:rPr lang="zh-CN" altLang="en-US" sz="1600" dirty="0" smtClean="0">
                          <a:latin typeface="微软雅黑" pitchFamily="34" charset="-122"/>
                          <a:ea typeface="微软雅黑" pitchFamily="34" charset="-122"/>
                        </a:rPr>
                        <a:t>数据库连接管理模块</a:t>
                      </a:r>
                      <a:endParaRPr lang="zh-CN" altLang="en-US" sz="1600" dirty="0">
                        <a:latin typeface="微软雅黑" pitchFamily="34" charset="-122"/>
                        <a:ea typeface="微软雅黑" pitchFamily="34" charset="-122"/>
                      </a:endParaRPr>
                    </a:p>
                  </a:txBody>
                  <a:tcPr/>
                </a:tc>
                <a:tc>
                  <a:txBody>
                    <a:bodyPr/>
                    <a:lstStyle/>
                    <a:p>
                      <a:r>
                        <a:rPr lang="en-US" altLang="zh-CN" sz="1600" b="0" dirty="0" smtClean="0">
                          <a:latin typeface="Times New Roman" pitchFamily="18" charset="0"/>
                          <a:cs typeface="Times New Roman" pitchFamily="18" charset="0"/>
                        </a:rPr>
                        <a:t>InitializeOne</a:t>
                      </a:r>
                      <a:r>
                        <a:rPr lang="en-US" altLang="zh-CN" sz="1600" b="0" baseline="0" dirty="0" smtClean="0">
                          <a:latin typeface="Times New Roman" pitchFamily="18" charset="0"/>
                          <a:cs typeface="Times New Roman" pitchFamily="18" charset="0"/>
                        </a:rPr>
                        <a:t>Connection</a:t>
                      </a:r>
                      <a:endParaRPr lang="zh-CN" altLang="en-US" sz="1600" b="0" dirty="0">
                        <a:latin typeface="Times New Roman" pitchFamily="18" charset="0"/>
                        <a:cs typeface="Times New Roman" pitchFamily="18" charset="0"/>
                      </a:endParaRPr>
                    </a:p>
                  </a:txBody>
                  <a:tcPr/>
                </a:tc>
              </a:tr>
              <a:tr h="315451">
                <a:tc vMerge="1">
                  <a:txBody>
                    <a:bodyPr/>
                    <a:lstStyle/>
                    <a:p>
                      <a:endParaRPr lang="zh-CN" altLang="en-US"/>
                    </a:p>
                  </a:txBody>
                  <a:tcPr/>
                </a:tc>
                <a:tc>
                  <a:txBody>
                    <a:bodyPr/>
                    <a:lstStyle/>
                    <a:p>
                      <a:r>
                        <a:rPr lang="en-US" altLang="zh-CN" sz="1600" b="0" dirty="0" smtClean="0">
                          <a:latin typeface="Times New Roman" pitchFamily="18" charset="0"/>
                          <a:cs typeface="Times New Roman" pitchFamily="18" charset="0"/>
                        </a:rPr>
                        <a:t>CloseOneConnection</a:t>
                      </a:r>
                      <a:endParaRPr lang="zh-CN" altLang="en-US" sz="1600" b="0" dirty="0">
                        <a:latin typeface="Times New Roman" pitchFamily="18" charset="0"/>
                        <a:cs typeface="Times New Roman" pitchFamily="18" charset="0"/>
                      </a:endParaRPr>
                    </a:p>
                  </a:txBody>
                  <a:tcPr/>
                </a:tc>
              </a:tr>
              <a:tr h="344128">
                <a:tc rowSpan="3">
                  <a:txBody>
                    <a:bodyPr/>
                    <a:lstStyle/>
                    <a:p>
                      <a:r>
                        <a:rPr lang="zh-CN" altLang="en-US" sz="1600" dirty="0" smtClean="0">
                          <a:latin typeface="微软雅黑" pitchFamily="34" charset="-122"/>
                          <a:ea typeface="微软雅黑" pitchFamily="34" charset="-122"/>
                        </a:rPr>
                        <a:t>病人基本信息操作模块</a:t>
                      </a:r>
                      <a:endParaRPr lang="zh-CN" altLang="en-US" sz="1600" dirty="0">
                        <a:latin typeface="微软雅黑" pitchFamily="34" charset="-122"/>
                        <a:ea typeface="微软雅黑" pitchFamily="34" charset="-122"/>
                      </a:endParaRPr>
                    </a:p>
                  </a:txBody>
                  <a:tcPr/>
                </a:tc>
                <a:tc>
                  <a:txBody>
                    <a:bodyPr/>
                    <a:lstStyle/>
                    <a:p>
                      <a:r>
                        <a:rPr lang="en-US" altLang="zh-CN" sz="1600" b="0" kern="1200" dirty="0" err="1" smtClean="0">
                          <a:solidFill>
                            <a:schemeClr val="dk1"/>
                          </a:solidFill>
                          <a:latin typeface="Times New Roman" pitchFamily="18" charset="0"/>
                          <a:ea typeface="+mn-ea"/>
                          <a:cs typeface="Times New Roman" pitchFamily="18" charset="0"/>
                        </a:rPr>
                        <a:t>CreatePat</a:t>
                      </a:r>
                      <a:endParaRPr lang="zh-CN" altLang="en-US" sz="1600" b="0" kern="1200" dirty="0">
                        <a:solidFill>
                          <a:schemeClr val="dk1"/>
                        </a:solidFill>
                        <a:latin typeface="Times New Roman" pitchFamily="18" charset="0"/>
                        <a:ea typeface="+mn-ea"/>
                        <a:cs typeface="Times New Roman" pitchFamily="18" charset="0"/>
                      </a:endParaRPr>
                    </a:p>
                  </a:txBody>
                  <a:tcPr/>
                </a:tc>
              </a:tr>
              <a:tr h="344128">
                <a:tc vMerge="1">
                  <a:txBody>
                    <a:bodyPr/>
                    <a:lstStyle/>
                    <a:p>
                      <a:endParaRPr lang="zh-CN" altLang="en-US"/>
                    </a:p>
                  </a:txBody>
                  <a:tcPr/>
                </a:tc>
                <a:tc>
                  <a:txBody>
                    <a:bodyPr/>
                    <a:lstStyle/>
                    <a:p>
                      <a:r>
                        <a:rPr lang="en-US" altLang="zh-CN" sz="1600" b="0" kern="1200" dirty="0" err="1" smtClean="0">
                          <a:solidFill>
                            <a:schemeClr val="dk1"/>
                          </a:solidFill>
                          <a:latin typeface="Times New Roman" pitchFamily="18" charset="0"/>
                          <a:ea typeface="+mn-ea"/>
                          <a:cs typeface="Times New Roman" pitchFamily="18" charset="0"/>
                        </a:rPr>
                        <a:t>QueryPat</a:t>
                      </a:r>
                      <a:endParaRPr lang="zh-CN" altLang="en-US" sz="1600" b="0" kern="1200" dirty="0">
                        <a:solidFill>
                          <a:schemeClr val="dk1"/>
                        </a:solidFill>
                        <a:latin typeface="Times New Roman" pitchFamily="18" charset="0"/>
                        <a:ea typeface="+mn-ea"/>
                        <a:cs typeface="Times New Roman" pitchFamily="18" charset="0"/>
                      </a:endParaRPr>
                    </a:p>
                  </a:txBody>
                  <a:tcPr/>
                </a:tc>
              </a:tr>
              <a:tr h="344128">
                <a:tc vMerge="1">
                  <a:txBody>
                    <a:bodyPr/>
                    <a:lstStyle/>
                    <a:p>
                      <a:endParaRPr lang="zh-CN" altLang="en-US"/>
                    </a:p>
                  </a:txBody>
                  <a:tcPr/>
                </a:tc>
                <a:tc>
                  <a:txBody>
                    <a:bodyPr/>
                    <a:lstStyle/>
                    <a:p>
                      <a:r>
                        <a:rPr lang="en-US" altLang="zh-CN" sz="1600" b="0" kern="1200" dirty="0" err="1" smtClean="0">
                          <a:solidFill>
                            <a:schemeClr val="dk1"/>
                          </a:solidFill>
                          <a:latin typeface="Times New Roman" pitchFamily="18" charset="0"/>
                          <a:ea typeface="+mn-ea"/>
                          <a:cs typeface="Times New Roman" pitchFamily="18" charset="0"/>
                        </a:rPr>
                        <a:t>GetPat</a:t>
                      </a:r>
                      <a:endParaRPr lang="zh-CN" altLang="en-US" sz="1600" b="0" kern="1200" dirty="0">
                        <a:solidFill>
                          <a:schemeClr val="dk1"/>
                        </a:solidFill>
                        <a:latin typeface="Times New Roman" pitchFamily="18" charset="0"/>
                        <a:ea typeface="+mn-ea"/>
                        <a:cs typeface="Times New Roman" pitchFamily="18" charset="0"/>
                      </a:endParaRPr>
                    </a:p>
                  </a:txBody>
                  <a:tcPr/>
                </a:tc>
              </a:tr>
              <a:tr h="344128">
                <a:tc rowSpan="5">
                  <a:txBody>
                    <a:bodyPr/>
                    <a:lstStyle/>
                    <a:p>
                      <a:r>
                        <a:rPr lang="zh-CN" altLang="en-US" sz="1600" dirty="0" smtClean="0">
                          <a:latin typeface="微软雅黑" pitchFamily="34" charset="-122"/>
                          <a:ea typeface="微软雅黑" pitchFamily="34" charset="-122"/>
                        </a:rPr>
                        <a:t>问诊信息操作模块</a:t>
                      </a:r>
                      <a:endParaRPr lang="zh-CN" altLang="en-US" sz="1600" dirty="0">
                        <a:latin typeface="微软雅黑" pitchFamily="34" charset="-122"/>
                        <a:ea typeface="微软雅黑" pitchFamily="34" charset="-122"/>
                      </a:endParaRPr>
                    </a:p>
                  </a:txBody>
                  <a:tcPr/>
                </a:tc>
                <a:tc>
                  <a:txBody>
                    <a:bodyPr/>
                    <a:lstStyle/>
                    <a:p>
                      <a:pPr marL="0" algn="l" defTabSz="914400" rtl="0" eaLnBrk="1" latinLnBrk="0" hangingPunct="1"/>
                      <a:r>
                        <a:rPr lang="en-US" altLang="zh-CN" sz="1600" b="0" kern="1200" dirty="0" err="1" smtClean="0">
                          <a:solidFill>
                            <a:schemeClr val="dk1"/>
                          </a:solidFill>
                          <a:latin typeface="Times New Roman" pitchFamily="18" charset="0"/>
                          <a:ea typeface="+mn-ea"/>
                          <a:cs typeface="Times New Roman" pitchFamily="18" charset="0"/>
                        </a:rPr>
                        <a:t>CreatVisit</a:t>
                      </a:r>
                      <a:endParaRPr lang="zh-CN" altLang="en-US" sz="1600" b="0" kern="1200" dirty="0">
                        <a:solidFill>
                          <a:schemeClr val="dk1"/>
                        </a:solidFill>
                        <a:latin typeface="Times New Roman" pitchFamily="18" charset="0"/>
                        <a:ea typeface="+mn-ea"/>
                        <a:cs typeface="Times New Roman" pitchFamily="18" charset="0"/>
                      </a:endParaRPr>
                    </a:p>
                  </a:txBody>
                  <a:tcPr/>
                </a:tc>
              </a:tr>
              <a:tr h="344128">
                <a:tc vMerge="1">
                  <a:txBody>
                    <a:bodyPr/>
                    <a:lstStyle/>
                    <a:p>
                      <a:endParaRPr lang="zh-CN" altLang="en-US"/>
                    </a:p>
                  </a:txBody>
                  <a:tcPr/>
                </a:tc>
                <a:tc>
                  <a:txBody>
                    <a:bodyPr/>
                    <a:lstStyle/>
                    <a:p>
                      <a:pPr marL="0" algn="l" defTabSz="914400" rtl="0" eaLnBrk="1" latinLnBrk="0" hangingPunct="1"/>
                      <a:r>
                        <a:rPr lang="en-US" altLang="zh-CN" sz="1600" b="0" kern="1200" dirty="0" err="1" smtClean="0">
                          <a:solidFill>
                            <a:schemeClr val="dk1"/>
                          </a:solidFill>
                          <a:latin typeface="Times New Roman" pitchFamily="18" charset="0"/>
                          <a:ea typeface="+mn-ea"/>
                          <a:cs typeface="Times New Roman" pitchFamily="18" charset="0"/>
                        </a:rPr>
                        <a:t>UpdateVisit</a:t>
                      </a:r>
                      <a:endParaRPr lang="zh-CN" altLang="en-US" sz="1600" b="0" kern="1200" dirty="0">
                        <a:solidFill>
                          <a:schemeClr val="dk1"/>
                        </a:solidFill>
                        <a:latin typeface="Times New Roman" pitchFamily="18" charset="0"/>
                        <a:ea typeface="+mn-ea"/>
                        <a:cs typeface="Times New Roman" pitchFamily="18" charset="0"/>
                      </a:endParaRPr>
                    </a:p>
                  </a:txBody>
                  <a:tcPr/>
                </a:tc>
              </a:tr>
              <a:tr h="344128">
                <a:tc vMerge="1">
                  <a:txBody>
                    <a:bodyPr/>
                    <a:lstStyle/>
                    <a:p>
                      <a:endParaRPr lang="zh-CN" altLang="en-US"/>
                    </a:p>
                  </a:txBody>
                  <a:tcPr/>
                </a:tc>
                <a:tc>
                  <a:txBody>
                    <a:bodyPr/>
                    <a:lstStyle/>
                    <a:p>
                      <a:pPr marL="0" algn="l" defTabSz="914400" rtl="0" eaLnBrk="1" latinLnBrk="0" hangingPunct="1"/>
                      <a:r>
                        <a:rPr lang="en-US" altLang="zh-CN" sz="1600" b="0" kern="1200" dirty="0" err="1" smtClean="0">
                          <a:solidFill>
                            <a:schemeClr val="dk1"/>
                          </a:solidFill>
                          <a:latin typeface="Times New Roman" pitchFamily="18" charset="0"/>
                          <a:ea typeface="+mn-ea"/>
                          <a:cs typeface="Times New Roman" pitchFamily="18" charset="0"/>
                        </a:rPr>
                        <a:t>DeleteVisit</a:t>
                      </a:r>
                      <a:endParaRPr lang="zh-CN" altLang="en-US" sz="1600" b="0" kern="1200" dirty="0">
                        <a:solidFill>
                          <a:schemeClr val="dk1"/>
                        </a:solidFill>
                        <a:latin typeface="Times New Roman" pitchFamily="18" charset="0"/>
                        <a:ea typeface="+mn-ea"/>
                        <a:cs typeface="Times New Roman" pitchFamily="18" charset="0"/>
                      </a:endParaRPr>
                    </a:p>
                  </a:txBody>
                  <a:tcPr/>
                </a:tc>
              </a:tr>
              <a:tr h="344128">
                <a:tc vMerge="1">
                  <a:txBody>
                    <a:bodyPr/>
                    <a:lstStyle/>
                    <a:p>
                      <a:endParaRPr lang="zh-CN" altLang="en-US"/>
                    </a:p>
                  </a:txBody>
                  <a:tcPr/>
                </a:tc>
                <a:tc>
                  <a:txBody>
                    <a:bodyPr/>
                    <a:lstStyle/>
                    <a:p>
                      <a:pPr marL="0" algn="l" defTabSz="914400" rtl="0" eaLnBrk="1" latinLnBrk="0" hangingPunct="1"/>
                      <a:r>
                        <a:rPr lang="en-US" altLang="zh-CN" sz="1600" b="0" kern="1200" dirty="0" smtClean="0">
                          <a:solidFill>
                            <a:schemeClr val="dk1"/>
                          </a:solidFill>
                          <a:latin typeface="Times New Roman" pitchFamily="18" charset="0"/>
                          <a:ea typeface="+mn-ea"/>
                          <a:cs typeface="Times New Roman" pitchFamily="18" charset="0"/>
                        </a:rPr>
                        <a:t>QueryVisitHistory</a:t>
                      </a:r>
                      <a:endParaRPr lang="zh-CN" altLang="en-US" sz="1600" b="0" kern="1200" dirty="0">
                        <a:solidFill>
                          <a:schemeClr val="dk1"/>
                        </a:solidFill>
                        <a:latin typeface="Times New Roman" pitchFamily="18" charset="0"/>
                        <a:ea typeface="+mn-ea"/>
                        <a:cs typeface="Times New Roman" pitchFamily="18" charset="0"/>
                      </a:endParaRPr>
                    </a:p>
                  </a:txBody>
                  <a:tcPr/>
                </a:tc>
              </a:tr>
              <a:tr h="344128">
                <a:tc vMerge="1">
                  <a:txBody>
                    <a:bodyPr/>
                    <a:lstStyle/>
                    <a:p>
                      <a:endParaRPr lang="zh-CN" altLang="en-US"/>
                    </a:p>
                  </a:txBody>
                  <a:tcPr/>
                </a:tc>
                <a:tc>
                  <a:txBody>
                    <a:bodyPr/>
                    <a:lstStyle/>
                    <a:p>
                      <a:pPr marL="0" algn="l" defTabSz="914400" rtl="0" eaLnBrk="1" latinLnBrk="0" hangingPunct="1"/>
                      <a:r>
                        <a:rPr lang="en-US" altLang="zh-CN" sz="1600" b="0" kern="1200" dirty="0" smtClean="0">
                          <a:solidFill>
                            <a:schemeClr val="dk1"/>
                          </a:solidFill>
                          <a:latin typeface="Times New Roman" pitchFamily="18" charset="0"/>
                          <a:ea typeface="+mn-ea"/>
                          <a:cs typeface="Times New Roman" pitchFamily="18" charset="0"/>
                        </a:rPr>
                        <a:t>QueryVisitContent</a:t>
                      </a:r>
                      <a:endParaRPr lang="zh-CN" altLang="en-US" sz="1600" b="0" kern="1200" dirty="0">
                        <a:solidFill>
                          <a:schemeClr val="dk1"/>
                        </a:solidFill>
                        <a:latin typeface="Times New Roman" pitchFamily="18" charset="0"/>
                        <a:ea typeface="+mn-ea"/>
                        <a:cs typeface="Times New Roman" pitchFamily="18" charset="0"/>
                      </a:endParaRPr>
                    </a:p>
                  </a:txBody>
                  <a:tcPr/>
                </a:tc>
              </a:tr>
              <a:tr h="344128">
                <a:tc rowSpan="3">
                  <a:txBody>
                    <a:bodyPr/>
                    <a:lstStyle/>
                    <a:p>
                      <a:r>
                        <a:rPr lang="zh-CN" altLang="en-US" sz="1600" dirty="0" smtClean="0">
                          <a:latin typeface="微软雅黑" pitchFamily="34" charset="-122"/>
                          <a:ea typeface="微软雅黑" pitchFamily="34" charset="-122"/>
                        </a:rPr>
                        <a:t>病史信息操作模块</a:t>
                      </a:r>
                      <a:endParaRPr lang="zh-CN" altLang="en-US" sz="1600" dirty="0">
                        <a:latin typeface="微软雅黑" pitchFamily="34" charset="-122"/>
                        <a:ea typeface="微软雅黑" pitchFamily="34" charset="-122"/>
                      </a:endParaRPr>
                    </a:p>
                  </a:txBody>
                  <a:tcPr/>
                </a:tc>
                <a:tc>
                  <a:txBody>
                    <a:bodyPr/>
                    <a:lstStyle/>
                    <a:p>
                      <a:pPr marL="0" algn="l" defTabSz="914400" rtl="0" eaLnBrk="1" latinLnBrk="0" hangingPunct="1"/>
                      <a:r>
                        <a:rPr lang="en-US" altLang="zh-CN" sz="1600" b="0" kern="1200" dirty="0" err="1" smtClean="0">
                          <a:solidFill>
                            <a:schemeClr val="dk1"/>
                          </a:solidFill>
                          <a:latin typeface="Times New Roman" pitchFamily="18" charset="0"/>
                          <a:ea typeface="+mn-ea"/>
                          <a:cs typeface="Times New Roman" pitchFamily="18" charset="0"/>
                        </a:rPr>
                        <a:t>CreateMedicalHistory</a:t>
                      </a:r>
                      <a:endParaRPr lang="zh-CN" altLang="en-US" sz="1600" b="0" kern="1200" dirty="0">
                        <a:solidFill>
                          <a:schemeClr val="dk1"/>
                        </a:solidFill>
                        <a:latin typeface="Times New Roman" pitchFamily="18" charset="0"/>
                        <a:ea typeface="+mn-ea"/>
                        <a:cs typeface="Times New Roman" pitchFamily="18" charset="0"/>
                      </a:endParaRPr>
                    </a:p>
                  </a:txBody>
                  <a:tcPr/>
                </a:tc>
              </a:tr>
              <a:tr h="344128">
                <a:tc vMerge="1">
                  <a:txBody>
                    <a:bodyPr/>
                    <a:lstStyle/>
                    <a:p>
                      <a:endParaRPr lang="zh-CN" altLang="en-US"/>
                    </a:p>
                  </a:txBody>
                  <a:tcPr/>
                </a:tc>
                <a:tc>
                  <a:txBody>
                    <a:bodyPr/>
                    <a:lstStyle/>
                    <a:p>
                      <a:pPr marL="0" algn="l" defTabSz="914400" rtl="0" eaLnBrk="1" latinLnBrk="0" hangingPunct="1"/>
                      <a:r>
                        <a:rPr lang="en-US" altLang="zh-CN" sz="1600" b="0" kern="1200" dirty="0" err="1" smtClean="0">
                          <a:solidFill>
                            <a:schemeClr val="dk1"/>
                          </a:solidFill>
                          <a:latin typeface="Times New Roman" pitchFamily="18" charset="0"/>
                          <a:ea typeface="+mn-ea"/>
                          <a:cs typeface="Times New Roman" pitchFamily="18" charset="0"/>
                        </a:rPr>
                        <a:t>QueryMedicalHistory</a:t>
                      </a:r>
                      <a:endParaRPr lang="zh-CN" altLang="en-US" sz="1600" b="0" kern="1200" dirty="0">
                        <a:solidFill>
                          <a:schemeClr val="dk1"/>
                        </a:solidFill>
                        <a:latin typeface="Times New Roman" pitchFamily="18" charset="0"/>
                        <a:ea typeface="+mn-ea"/>
                        <a:cs typeface="Times New Roman" pitchFamily="18" charset="0"/>
                      </a:endParaRPr>
                    </a:p>
                  </a:txBody>
                  <a:tcPr/>
                </a:tc>
              </a:tr>
              <a:tr h="344128">
                <a:tc vMerge="1">
                  <a:txBody>
                    <a:bodyPr/>
                    <a:lstStyle/>
                    <a:p>
                      <a:endParaRPr lang="zh-CN" altLang="en-US"/>
                    </a:p>
                  </a:txBody>
                  <a:tcPr/>
                </a:tc>
                <a:tc>
                  <a:txBody>
                    <a:bodyPr/>
                    <a:lstStyle/>
                    <a:p>
                      <a:pPr marL="0" algn="l" defTabSz="914400" rtl="0" eaLnBrk="1" latinLnBrk="0" hangingPunct="1"/>
                      <a:r>
                        <a:rPr lang="en-US" altLang="zh-CN" sz="1600" b="0" kern="1200" dirty="0" err="1" smtClean="0">
                          <a:solidFill>
                            <a:schemeClr val="dk1"/>
                          </a:solidFill>
                          <a:latin typeface="Times New Roman" pitchFamily="18" charset="0"/>
                          <a:ea typeface="+mn-ea"/>
                          <a:cs typeface="Times New Roman" pitchFamily="18" charset="0"/>
                        </a:rPr>
                        <a:t>UpdateMedicalHistory</a:t>
                      </a:r>
                      <a:endParaRPr lang="zh-CN" altLang="en-US" sz="1600" b="0" kern="1200" dirty="0">
                        <a:solidFill>
                          <a:schemeClr val="dk1"/>
                        </a:solidFill>
                        <a:latin typeface="Times New Roman" pitchFamily="18" charset="0"/>
                        <a:ea typeface="+mn-ea"/>
                        <a:cs typeface="Times New Roman" pitchFamily="18" charset="0"/>
                      </a:endParaRPr>
                    </a:p>
                  </a:txBody>
                  <a:tcPr/>
                </a:tc>
              </a:tr>
            </a:tbl>
          </a:graphicData>
        </a:graphic>
      </p:graphicFrame>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520" y="1412776"/>
            <a:ext cx="4176463" cy="18036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4" name="对象 3"/>
          <p:cNvGraphicFramePr>
            <a:graphicFrameLocks noChangeAspect="1"/>
          </p:cNvGraphicFramePr>
          <p:nvPr>
            <p:extLst>
              <p:ext uri="{D42A27DB-BD31-4B8C-83A1-F6EECF244321}">
                <p14:modId xmlns:p14="http://schemas.microsoft.com/office/powerpoint/2010/main" val="2877152126"/>
              </p:ext>
            </p:extLst>
          </p:nvPr>
        </p:nvGraphicFramePr>
        <p:xfrm>
          <a:off x="457200" y="3284984"/>
          <a:ext cx="3694932" cy="3266956"/>
        </p:xfrm>
        <a:graphic>
          <a:graphicData uri="http://schemas.openxmlformats.org/presentationml/2006/ole">
            <mc:AlternateContent xmlns:mc="http://schemas.openxmlformats.org/markup-compatibility/2006">
              <mc:Choice xmlns:v="urn:schemas-microsoft-com:vml" Requires="v">
                <p:oleObj spid="_x0000_s9229" name="Visio" r:id="rId4" imgW="8457052" imgH="7917210" progId="Visio.Drawing.11">
                  <p:embed/>
                </p:oleObj>
              </mc:Choice>
              <mc:Fallback>
                <p:oleObj name="Visio" r:id="rId4" imgW="8457052" imgH="7917210" progId="Visio.Drawing.11">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200" y="3284984"/>
                        <a:ext cx="3694932" cy="3266956"/>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289606042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灯片编号占位符 1"/>
          <p:cNvSpPr>
            <a:spLocks noGrp="1"/>
          </p:cNvSpPr>
          <p:nvPr>
            <p:ph type="sldNum" sz="quarter" idx="12"/>
          </p:nvPr>
        </p:nvSpPr>
        <p:spPr>
          <a:xfrm>
            <a:off x="6553200" y="6355422"/>
            <a:ext cx="2133600"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E9DE5A85-2D30-4737-8208-EC70138A904D}" type="slidenum">
              <a:rPr lang="en-US" altLang="zh-CN" smtClean="0">
                <a:solidFill>
                  <a:srgbClr val="000000"/>
                </a:solidFill>
                <a:latin typeface="Arial" charset="0"/>
              </a:rPr>
              <a:pPr eaLnBrk="1" fontAlgn="base" hangingPunct="1">
                <a:spcBef>
                  <a:spcPct val="0"/>
                </a:spcBef>
                <a:spcAft>
                  <a:spcPct val="0"/>
                </a:spcAft>
              </a:pPr>
              <a:t>21</a:t>
            </a:fld>
            <a:endParaRPr lang="en-US" altLang="zh-CN" smtClean="0">
              <a:solidFill>
                <a:srgbClr val="000000"/>
              </a:solidFill>
              <a:latin typeface="Arial" charset="0"/>
            </a:endParaRPr>
          </a:p>
        </p:txBody>
      </p:sp>
      <p:sp>
        <p:nvSpPr>
          <p:cNvPr id="57348" name="标题 1"/>
          <p:cNvSpPr txBox="1">
            <a:spLocks/>
          </p:cNvSpPr>
          <p:nvPr/>
        </p:nvSpPr>
        <p:spPr bwMode="auto">
          <a:xfrm>
            <a:off x="414162" y="333374"/>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zh-CN" altLang="en-US" sz="2800" b="1" dirty="0">
                <a:solidFill>
                  <a:srgbClr val="FFFFFF"/>
                </a:solidFill>
                <a:latin typeface="Times New Roman" pitchFamily="18" charset="0"/>
                <a:ea typeface="黑体" pitchFamily="49" charset="-122"/>
                <a:cs typeface="Times New Roman" pitchFamily="18" charset="0"/>
              </a:rPr>
              <a:t>决策支持服务构建</a:t>
            </a:r>
            <a:r>
              <a:rPr lang="zh-CN" altLang="en-US" sz="2800" b="1" dirty="0" smtClean="0">
                <a:solidFill>
                  <a:srgbClr val="FFFFFF"/>
                </a:solidFill>
                <a:latin typeface="Times New Roman" pitchFamily="18" charset="0"/>
                <a:ea typeface="黑体" pitchFamily="49" charset="-122"/>
                <a:cs typeface="Times New Roman" pitchFamily="18" charset="0"/>
              </a:rPr>
              <a:t>方案</a:t>
            </a:r>
            <a:endParaRPr lang="zh-CN" altLang="en-US" sz="2800" b="1" dirty="0">
              <a:solidFill>
                <a:srgbClr val="FFFFFF"/>
              </a:solidFill>
              <a:latin typeface="Times New Roman" pitchFamily="18" charset="0"/>
              <a:ea typeface="黑体" pitchFamily="49" charset="-122"/>
              <a:cs typeface="Times New Roman" pitchFamily="18" charset="0"/>
            </a:endParaRPr>
          </a:p>
        </p:txBody>
      </p:sp>
      <p:sp>
        <p:nvSpPr>
          <p:cNvPr id="3" name="TextBox 2"/>
          <p:cNvSpPr txBox="1"/>
          <p:nvPr/>
        </p:nvSpPr>
        <p:spPr>
          <a:xfrm>
            <a:off x="107504" y="3915574"/>
            <a:ext cx="1800200" cy="338554"/>
          </a:xfrm>
          <a:prstGeom prst="rect">
            <a:avLst/>
          </a:prstGeom>
          <a:noFill/>
        </p:spPr>
        <p:txBody>
          <a:bodyPr wrap="square" rtlCol="0">
            <a:spAutoFit/>
          </a:bodyPr>
          <a:lstStyle/>
          <a:p>
            <a:r>
              <a:rPr lang="zh-CN" altLang="en-US" sz="1600" dirty="0" smtClean="0">
                <a:latin typeface="微软雅黑" pitchFamily="34" charset="-122"/>
                <a:ea typeface="微软雅黑" pitchFamily="34" charset="-122"/>
              </a:rPr>
              <a:t>推理引擎选择</a:t>
            </a:r>
            <a:endParaRPr lang="zh-CN" altLang="en-US" sz="1600" dirty="0">
              <a:latin typeface="微软雅黑" pitchFamily="34" charset="-122"/>
              <a:ea typeface="微软雅黑" pitchFamily="34" charset="-122"/>
            </a:endParaRPr>
          </a:p>
        </p:txBody>
      </p:sp>
      <p:sp>
        <p:nvSpPr>
          <p:cNvPr id="4" name="TextBox 3"/>
          <p:cNvSpPr txBox="1"/>
          <p:nvPr/>
        </p:nvSpPr>
        <p:spPr>
          <a:xfrm>
            <a:off x="3835201" y="3900673"/>
            <a:ext cx="1578532" cy="338554"/>
          </a:xfrm>
          <a:prstGeom prst="rect">
            <a:avLst/>
          </a:prstGeom>
          <a:noFill/>
        </p:spPr>
        <p:txBody>
          <a:bodyPr wrap="square" rtlCol="0">
            <a:spAutoFit/>
          </a:bodyPr>
          <a:lstStyle/>
          <a:p>
            <a:r>
              <a:rPr lang="zh-CN" altLang="en-US" sz="1600" dirty="0" smtClean="0">
                <a:latin typeface="微软雅黑" pitchFamily="34" charset="-122"/>
                <a:ea typeface="微软雅黑" pitchFamily="34" charset="-122"/>
              </a:rPr>
              <a:t>问诊界面配置</a:t>
            </a:r>
            <a:endParaRPr lang="zh-CN" altLang="en-US" sz="1600" dirty="0">
              <a:latin typeface="微软雅黑" pitchFamily="34" charset="-122"/>
              <a:ea typeface="微软雅黑" pitchFamily="34" charset="-122"/>
            </a:endParaRPr>
          </a:p>
        </p:txBody>
      </p:sp>
      <p:sp>
        <p:nvSpPr>
          <p:cNvPr id="5" name="TextBox 4"/>
          <p:cNvSpPr txBox="1"/>
          <p:nvPr/>
        </p:nvSpPr>
        <p:spPr>
          <a:xfrm>
            <a:off x="5777485" y="3900673"/>
            <a:ext cx="1551482" cy="338554"/>
          </a:xfrm>
          <a:prstGeom prst="rect">
            <a:avLst/>
          </a:prstGeom>
          <a:noFill/>
        </p:spPr>
        <p:txBody>
          <a:bodyPr wrap="square" rtlCol="0">
            <a:spAutoFit/>
          </a:bodyPr>
          <a:lstStyle/>
          <a:p>
            <a:r>
              <a:rPr lang="zh-CN" altLang="en-US" sz="1600" dirty="0" smtClean="0">
                <a:latin typeface="微软雅黑" pitchFamily="34" charset="-122"/>
                <a:ea typeface="微软雅黑" pitchFamily="34" charset="-122"/>
              </a:rPr>
              <a:t>数据交互实现</a:t>
            </a:r>
            <a:endParaRPr lang="zh-CN" altLang="en-US" sz="1600" dirty="0">
              <a:latin typeface="微软雅黑" pitchFamily="34" charset="-122"/>
              <a:ea typeface="微软雅黑" pitchFamily="34" charset="-122"/>
            </a:endParaRPr>
          </a:p>
        </p:txBody>
      </p:sp>
      <p:sp>
        <p:nvSpPr>
          <p:cNvPr id="13" name="TextBox 12"/>
          <p:cNvSpPr txBox="1"/>
          <p:nvPr/>
        </p:nvSpPr>
        <p:spPr>
          <a:xfrm>
            <a:off x="1988176" y="3900673"/>
            <a:ext cx="1575712" cy="338554"/>
          </a:xfrm>
          <a:prstGeom prst="rect">
            <a:avLst/>
          </a:prstGeom>
          <a:noFill/>
        </p:spPr>
        <p:txBody>
          <a:bodyPr wrap="square" rtlCol="0">
            <a:spAutoFit/>
          </a:bodyPr>
          <a:lstStyle/>
          <a:p>
            <a:r>
              <a:rPr lang="zh-CN" altLang="en-US" sz="1600" dirty="0" smtClean="0">
                <a:latin typeface="微软雅黑" pitchFamily="34" charset="-122"/>
                <a:ea typeface="微软雅黑" pitchFamily="34" charset="-122"/>
              </a:rPr>
              <a:t>数据模型设计</a:t>
            </a:r>
            <a:endParaRPr lang="zh-CN" altLang="en-US" sz="1600" dirty="0">
              <a:latin typeface="微软雅黑" pitchFamily="34" charset="-122"/>
              <a:ea typeface="微软雅黑" pitchFamily="34" charset="-122"/>
            </a:endParaRPr>
          </a:p>
        </p:txBody>
      </p:sp>
      <p:sp>
        <p:nvSpPr>
          <p:cNvPr id="15" name="燕尾形 14"/>
          <p:cNvSpPr/>
          <p:nvPr/>
        </p:nvSpPr>
        <p:spPr bwMode="auto">
          <a:xfrm>
            <a:off x="1580826" y="3886011"/>
            <a:ext cx="180020" cy="367878"/>
          </a:xfrm>
          <a:prstGeom prst="chevron">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600" b="1" i="0" u="none" strike="noStrike" cap="none" normalizeH="0" baseline="0" smtClean="0">
              <a:ln>
                <a:noFill/>
              </a:ln>
              <a:solidFill>
                <a:schemeClr val="tx1"/>
              </a:solidFill>
              <a:effectLst/>
              <a:latin typeface="微软雅黑" pitchFamily="34" charset="-122"/>
              <a:ea typeface="微软雅黑" pitchFamily="34" charset="-122"/>
            </a:endParaRPr>
          </a:p>
        </p:txBody>
      </p:sp>
      <p:sp>
        <p:nvSpPr>
          <p:cNvPr id="18" name="燕尾形 17"/>
          <p:cNvSpPr/>
          <p:nvPr/>
        </p:nvSpPr>
        <p:spPr bwMode="auto">
          <a:xfrm>
            <a:off x="1727684" y="3886011"/>
            <a:ext cx="180020" cy="367878"/>
          </a:xfrm>
          <a:prstGeom prst="chevron">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600" b="1" i="0" u="none" strike="noStrike" cap="none" normalizeH="0" baseline="0" smtClean="0">
              <a:ln>
                <a:noFill/>
              </a:ln>
              <a:solidFill>
                <a:schemeClr val="tx1"/>
              </a:solidFill>
              <a:effectLst/>
              <a:latin typeface="微软雅黑" pitchFamily="34" charset="-122"/>
              <a:ea typeface="微软雅黑" pitchFamily="34" charset="-122"/>
            </a:endParaRPr>
          </a:p>
        </p:txBody>
      </p:sp>
      <p:sp>
        <p:nvSpPr>
          <p:cNvPr id="19" name="燕尾形 18"/>
          <p:cNvSpPr/>
          <p:nvPr/>
        </p:nvSpPr>
        <p:spPr bwMode="auto">
          <a:xfrm>
            <a:off x="3397638" y="3886011"/>
            <a:ext cx="180020" cy="367878"/>
          </a:xfrm>
          <a:prstGeom prst="chevron">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600" b="1" i="0" u="none" strike="noStrike" cap="none" normalizeH="0" baseline="0" smtClean="0">
              <a:ln>
                <a:noFill/>
              </a:ln>
              <a:solidFill>
                <a:schemeClr val="tx1"/>
              </a:solidFill>
              <a:effectLst/>
              <a:latin typeface="微软雅黑" pitchFamily="34" charset="-122"/>
              <a:ea typeface="微软雅黑" pitchFamily="34" charset="-122"/>
            </a:endParaRPr>
          </a:p>
        </p:txBody>
      </p:sp>
      <p:sp>
        <p:nvSpPr>
          <p:cNvPr id="20" name="燕尾形 19"/>
          <p:cNvSpPr/>
          <p:nvPr/>
        </p:nvSpPr>
        <p:spPr bwMode="auto">
          <a:xfrm>
            <a:off x="3544496" y="3886011"/>
            <a:ext cx="180020" cy="367878"/>
          </a:xfrm>
          <a:prstGeom prst="chevron">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600" b="1" i="0" u="none" strike="noStrike" cap="none" normalizeH="0" baseline="0" smtClean="0">
              <a:ln>
                <a:noFill/>
              </a:ln>
              <a:solidFill>
                <a:schemeClr val="tx1"/>
              </a:solidFill>
              <a:effectLst/>
              <a:latin typeface="微软雅黑" pitchFamily="34" charset="-122"/>
              <a:ea typeface="微软雅黑" pitchFamily="34" charset="-122"/>
            </a:endParaRPr>
          </a:p>
        </p:txBody>
      </p:sp>
      <p:sp>
        <p:nvSpPr>
          <p:cNvPr id="21" name="燕尾形 20"/>
          <p:cNvSpPr/>
          <p:nvPr/>
        </p:nvSpPr>
        <p:spPr bwMode="auto">
          <a:xfrm>
            <a:off x="5364088" y="3886011"/>
            <a:ext cx="180020" cy="367878"/>
          </a:xfrm>
          <a:prstGeom prst="chevron">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600" b="1" i="0" u="none" strike="noStrike" cap="none" normalizeH="0" baseline="0" smtClean="0">
              <a:ln>
                <a:noFill/>
              </a:ln>
              <a:solidFill>
                <a:schemeClr val="tx1"/>
              </a:solidFill>
              <a:effectLst/>
              <a:latin typeface="微软雅黑" pitchFamily="34" charset="-122"/>
              <a:ea typeface="微软雅黑" pitchFamily="34" charset="-122"/>
            </a:endParaRPr>
          </a:p>
        </p:txBody>
      </p:sp>
      <p:sp>
        <p:nvSpPr>
          <p:cNvPr id="22" name="燕尾形 21"/>
          <p:cNvSpPr/>
          <p:nvPr/>
        </p:nvSpPr>
        <p:spPr bwMode="auto">
          <a:xfrm>
            <a:off x="5510946" y="3886011"/>
            <a:ext cx="180020" cy="367878"/>
          </a:xfrm>
          <a:prstGeom prst="chevron">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600" b="1" i="0" u="none" strike="noStrike" cap="none" normalizeH="0" baseline="0" smtClean="0">
              <a:ln>
                <a:noFill/>
              </a:ln>
              <a:solidFill>
                <a:schemeClr val="tx1"/>
              </a:solidFill>
              <a:effectLst/>
              <a:latin typeface="微软雅黑" pitchFamily="34" charset="-122"/>
              <a:ea typeface="微软雅黑" pitchFamily="34" charset="-122"/>
            </a:endParaRPr>
          </a:p>
        </p:txBody>
      </p:sp>
      <p:sp>
        <p:nvSpPr>
          <p:cNvPr id="16" name="TextBox 15"/>
          <p:cNvSpPr txBox="1"/>
          <p:nvPr/>
        </p:nvSpPr>
        <p:spPr>
          <a:xfrm>
            <a:off x="3397639" y="5060105"/>
            <a:ext cx="2667878" cy="338554"/>
          </a:xfrm>
          <a:prstGeom prst="rect">
            <a:avLst/>
          </a:prstGeom>
          <a:noFill/>
        </p:spPr>
        <p:txBody>
          <a:bodyPr wrap="square" rtlCol="0">
            <a:spAutoFit/>
          </a:bodyPr>
          <a:lstStyle/>
          <a:p>
            <a:r>
              <a:rPr lang="zh-CN" altLang="en-US" sz="1600" dirty="0" smtClean="0">
                <a:latin typeface="微软雅黑" pitchFamily="34" charset="-122"/>
                <a:ea typeface="微软雅黑" pitchFamily="34" charset="-122"/>
              </a:rPr>
              <a:t>知识更新、临床</a:t>
            </a:r>
            <a:r>
              <a:rPr lang="zh-CN" altLang="en-US" sz="1600" dirty="0" smtClean="0">
                <a:latin typeface="微软雅黑" pitchFamily="34" charset="-122"/>
                <a:ea typeface="微软雅黑" pitchFamily="34" charset="-122"/>
              </a:rPr>
              <a:t>需求变化</a:t>
            </a:r>
            <a:endParaRPr lang="en-US" altLang="zh-CN" sz="1600" dirty="0" smtClean="0">
              <a:latin typeface="微软雅黑" pitchFamily="34" charset="-122"/>
              <a:ea typeface="微软雅黑" pitchFamily="34" charset="-122"/>
            </a:endParaRPr>
          </a:p>
        </p:txBody>
      </p:sp>
      <p:sp>
        <p:nvSpPr>
          <p:cNvPr id="32" name="圆角矩形 31"/>
          <p:cNvSpPr/>
          <p:nvPr/>
        </p:nvSpPr>
        <p:spPr bwMode="auto">
          <a:xfrm>
            <a:off x="119172" y="3789040"/>
            <a:ext cx="1356484" cy="561821"/>
          </a:xfrm>
          <a:prstGeom prst="roundRect">
            <a:avLst/>
          </a:prstGeom>
          <a:noFill/>
          <a:ln w="28575" cap="flat" cmpd="sng" algn="ctr">
            <a:solidFill>
              <a:schemeClr val="accent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600" b="1" i="0" u="none" strike="noStrike" cap="none" normalizeH="0" baseline="0" smtClean="0">
              <a:ln>
                <a:noFill/>
              </a:ln>
              <a:solidFill>
                <a:schemeClr val="tx1"/>
              </a:solidFill>
              <a:effectLst/>
              <a:latin typeface="Arial" charset="0"/>
              <a:ea typeface="宋体" charset="-122"/>
            </a:endParaRPr>
          </a:p>
        </p:txBody>
      </p:sp>
      <p:sp>
        <p:nvSpPr>
          <p:cNvPr id="34" name="圆角矩形 33"/>
          <p:cNvSpPr/>
          <p:nvPr/>
        </p:nvSpPr>
        <p:spPr bwMode="auto">
          <a:xfrm>
            <a:off x="1991380" y="3790111"/>
            <a:ext cx="1356484" cy="559678"/>
          </a:xfrm>
          <a:prstGeom prst="roundRect">
            <a:avLst/>
          </a:prstGeom>
          <a:noFill/>
          <a:ln w="28575" cap="flat" cmpd="sng" algn="ctr">
            <a:solidFill>
              <a:schemeClr val="accent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600" b="1" i="0" u="none" strike="noStrike" cap="none" normalizeH="0" baseline="0" smtClean="0">
              <a:ln>
                <a:noFill/>
              </a:ln>
              <a:solidFill>
                <a:schemeClr val="tx1"/>
              </a:solidFill>
              <a:effectLst/>
              <a:latin typeface="微软雅黑" pitchFamily="34" charset="-122"/>
              <a:ea typeface="微软雅黑" pitchFamily="34" charset="-122"/>
            </a:endParaRPr>
          </a:p>
        </p:txBody>
      </p:sp>
      <p:sp>
        <p:nvSpPr>
          <p:cNvPr id="35" name="圆角矩形 34"/>
          <p:cNvSpPr/>
          <p:nvPr/>
        </p:nvSpPr>
        <p:spPr bwMode="auto">
          <a:xfrm>
            <a:off x="3836091" y="3790111"/>
            <a:ext cx="1455989" cy="559678"/>
          </a:xfrm>
          <a:prstGeom prst="roundRect">
            <a:avLst/>
          </a:prstGeom>
          <a:noFill/>
          <a:ln w="28575" cap="flat" cmpd="sng" algn="ctr">
            <a:solidFill>
              <a:schemeClr val="accent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600" b="1" i="0" u="none" strike="noStrike" cap="none" normalizeH="0" baseline="0" smtClean="0">
              <a:ln>
                <a:noFill/>
              </a:ln>
              <a:solidFill>
                <a:schemeClr val="tx1"/>
              </a:solidFill>
              <a:effectLst/>
              <a:latin typeface="微软雅黑" pitchFamily="34" charset="-122"/>
              <a:ea typeface="微软雅黑" pitchFamily="34" charset="-122"/>
            </a:endParaRPr>
          </a:p>
        </p:txBody>
      </p:sp>
      <p:sp>
        <p:nvSpPr>
          <p:cNvPr id="36" name="圆角矩形 35"/>
          <p:cNvSpPr/>
          <p:nvPr/>
        </p:nvSpPr>
        <p:spPr bwMode="auto">
          <a:xfrm>
            <a:off x="5782144" y="3790111"/>
            <a:ext cx="1407466" cy="559678"/>
          </a:xfrm>
          <a:prstGeom prst="roundRect">
            <a:avLst/>
          </a:prstGeom>
          <a:noFill/>
          <a:ln w="28575" cap="flat" cmpd="sng" algn="ctr">
            <a:solidFill>
              <a:schemeClr val="accent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600" b="1" i="0" u="none" strike="noStrike" cap="none" normalizeH="0" baseline="0" smtClean="0">
              <a:ln>
                <a:noFill/>
              </a:ln>
              <a:solidFill>
                <a:schemeClr val="tx1"/>
              </a:solidFill>
              <a:effectLst/>
              <a:latin typeface="微软雅黑" pitchFamily="34" charset="-122"/>
              <a:ea typeface="微软雅黑" pitchFamily="34" charset="-122"/>
            </a:endParaRPr>
          </a:p>
        </p:txBody>
      </p:sp>
      <p:sp>
        <p:nvSpPr>
          <p:cNvPr id="33" name="圆角矩形 32"/>
          <p:cNvSpPr/>
          <p:nvPr/>
        </p:nvSpPr>
        <p:spPr bwMode="auto">
          <a:xfrm>
            <a:off x="3419872" y="4995694"/>
            <a:ext cx="2435035" cy="522416"/>
          </a:xfrm>
          <a:prstGeom prst="roundRect">
            <a:avLst/>
          </a:prstGeom>
          <a:noFill/>
          <a:ln w="28575" cap="flat" cmpd="sng" algn="ctr">
            <a:solidFill>
              <a:schemeClr val="accent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b="1">
              <a:latin typeface="微软雅黑" pitchFamily="34" charset="-122"/>
              <a:ea typeface="微软雅黑" pitchFamily="34" charset="-122"/>
            </a:endParaRPr>
          </a:p>
        </p:txBody>
      </p:sp>
      <p:sp>
        <p:nvSpPr>
          <p:cNvPr id="38" name="燕尾形 37"/>
          <p:cNvSpPr/>
          <p:nvPr/>
        </p:nvSpPr>
        <p:spPr bwMode="auto">
          <a:xfrm>
            <a:off x="7252993" y="3886011"/>
            <a:ext cx="180020" cy="367878"/>
          </a:xfrm>
          <a:prstGeom prst="chevron">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600" b="1" i="0" u="none" strike="noStrike" cap="none" normalizeH="0" baseline="0" smtClean="0">
              <a:ln>
                <a:noFill/>
              </a:ln>
              <a:solidFill>
                <a:schemeClr val="tx1"/>
              </a:solidFill>
              <a:effectLst/>
              <a:latin typeface="微软雅黑" pitchFamily="34" charset="-122"/>
              <a:ea typeface="微软雅黑" pitchFamily="34" charset="-122"/>
            </a:endParaRPr>
          </a:p>
        </p:txBody>
      </p:sp>
      <p:sp>
        <p:nvSpPr>
          <p:cNvPr id="39" name="燕尾形 38"/>
          <p:cNvSpPr/>
          <p:nvPr/>
        </p:nvSpPr>
        <p:spPr bwMode="auto">
          <a:xfrm>
            <a:off x="7399851" y="3886011"/>
            <a:ext cx="180020" cy="367878"/>
          </a:xfrm>
          <a:prstGeom prst="chevron">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600" b="1" i="0" u="none" strike="noStrike" cap="none" normalizeH="0" baseline="0" smtClean="0">
              <a:ln>
                <a:noFill/>
              </a:ln>
              <a:solidFill>
                <a:schemeClr val="tx1"/>
              </a:solidFill>
              <a:effectLst/>
              <a:latin typeface="微软雅黑" pitchFamily="34" charset="-122"/>
              <a:ea typeface="微软雅黑" pitchFamily="34" charset="-122"/>
            </a:endParaRPr>
          </a:p>
        </p:txBody>
      </p:sp>
      <p:sp>
        <p:nvSpPr>
          <p:cNvPr id="40" name="圆角矩形 39"/>
          <p:cNvSpPr/>
          <p:nvPr/>
        </p:nvSpPr>
        <p:spPr bwMode="auto">
          <a:xfrm>
            <a:off x="7668344" y="3791183"/>
            <a:ext cx="1407466" cy="559678"/>
          </a:xfrm>
          <a:prstGeom prst="roundRect">
            <a:avLst/>
          </a:prstGeom>
          <a:noFill/>
          <a:ln w="28575" cap="flat" cmpd="sng" algn="ctr">
            <a:solidFill>
              <a:schemeClr val="accent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600" b="1" i="0" u="none" strike="noStrike" cap="none" normalizeH="0" baseline="0" smtClean="0">
              <a:ln>
                <a:noFill/>
              </a:ln>
              <a:solidFill>
                <a:schemeClr val="tx1"/>
              </a:solidFill>
              <a:effectLst/>
              <a:latin typeface="微软雅黑" pitchFamily="34" charset="-122"/>
              <a:ea typeface="微软雅黑" pitchFamily="34" charset="-122"/>
            </a:endParaRPr>
          </a:p>
        </p:txBody>
      </p:sp>
      <p:sp>
        <p:nvSpPr>
          <p:cNvPr id="41" name="TextBox 40"/>
          <p:cNvSpPr txBox="1"/>
          <p:nvPr/>
        </p:nvSpPr>
        <p:spPr>
          <a:xfrm>
            <a:off x="7882232" y="3913495"/>
            <a:ext cx="1154264" cy="338554"/>
          </a:xfrm>
          <a:prstGeom prst="rect">
            <a:avLst/>
          </a:prstGeom>
          <a:noFill/>
        </p:spPr>
        <p:txBody>
          <a:bodyPr wrap="square" rtlCol="0">
            <a:spAutoFit/>
          </a:bodyPr>
          <a:lstStyle/>
          <a:p>
            <a:r>
              <a:rPr lang="zh-CN" altLang="en-US" sz="1600" dirty="0" smtClean="0">
                <a:latin typeface="微软雅黑" pitchFamily="34" charset="-122"/>
                <a:ea typeface="微软雅黑" pitchFamily="34" charset="-122"/>
              </a:rPr>
              <a:t>系统应用</a:t>
            </a:r>
            <a:endParaRPr lang="zh-CN" altLang="en-US" sz="1600" dirty="0">
              <a:latin typeface="微软雅黑" pitchFamily="34" charset="-122"/>
              <a:ea typeface="微软雅黑" pitchFamily="34" charset="-122"/>
            </a:endParaRPr>
          </a:p>
        </p:txBody>
      </p:sp>
      <p:sp>
        <p:nvSpPr>
          <p:cNvPr id="43" name="Freeform 3"/>
          <p:cNvSpPr>
            <a:spLocks/>
          </p:cNvSpPr>
          <p:nvPr/>
        </p:nvSpPr>
        <p:spPr bwMode="gray">
          <a:xfrm rot="15775734">
            <a:off x="7212847" y="3795183"/>
            <a:ext cx="554028" cy="2401019"/>
          </a:xfrm>
          <a:custGeom>
            <a:avLst/>
            <a:gdLst>
              <a:gd name="T0" fmla="*/ 415215134 w 501"/>
              <a:gd name="T1" fmla="*/ 1248269996 h 1198"/>
              <a:gd name="T2" fmla="*/ 330514655 w 501"/>
              <a:gd name="T3" fmla="*/ 1155566102 h 1198"/>
              <a:gd name="T4" fmla="*/ 258703233 w 501"/>
              <a:gd name="T5" fmla="*/ 1059628073 h 1198"/>
              <a:gd name="T6" fmla="*/ 199781828 w 501"/>
              <a:gd name="T7" fmla="*/ 965846480 h 1198"/>
              <a:gd name="T8" fmla="*/ 153749480 w 501"/>
              <a:gd name="T9" fmla="*/ 877454419 h 1198"/>
              <a:gd name="T10" fmla="*/ 118763937 w 501"/>
              <a:gd name="T11" fmla="*/ 800919120 h 1198"/>
              <a:gd name="T12" fmla="*/ 96668410 w 501"/>
              <a:gd name="T13" fmla="*/ 742709892 h 1198"/>
              <a:gd name="T14" fmla="*/ 84700479 w 501"/>
              <a:gd name="T15" fmla="*/ 704981092 h 1198"/>
              <a:gd name="T16" fmla="*/ 51556229 w 501"/>
              <a:gd name="T17" fmla="*/ 558379802 h 1198"/>
              <a:gd name="T18" fmla="*/ 35905711 w 501"/>
              <a:gd name="T19" fmla="*/ 426869409 h 1198"/>
              <a:gd name="T20" fmla="*/ 33143290 w 501"/>
              <a:gd name="T21" fmla="*/ 316918182 h 1198"/>
              <a:gd name="T22" fmla="*/ 37747005 w 501"/>
              <a:gd name="T23" fmla="*/ 228526120 h 1198"/>
              <a:gd name="T24" fmla="*/ 47873642 w 501"/>
              <a:gd name="T25" fmla="*/ 162770924 h 1198"/>
              <a:gd name="T26" fmla="*/ 56159944 w 501"/>
              <a:gd name="T27" fmla="*/ 122886727 h 1198"/>
              <a:gd name="T28" fmla="*/ 60762699 w 501"/>
              <a:gd name="T29" fmla="*/ 108873528 h 1198"/>
              <a:gd name="T30" fmla="*/ 221877355 w 501"/>
              <a:gd name="T31" fmla="*/ 0 h 1198"/>
              <a:gd name="T32" fmla="*/ 211750718 w 501"/>
              <a:gd name="T33" fmla="*/ 215590621 h 1198"/>
              <a:gd name="T34" fmla="*/ 208068130 w 501"/>
              <a:gd name="T35" fmla="*/ 224214287 h 1198"/>
              <a:gd name="T36" fmla="*/ 198861661 w 501"/>
              <a:gd name="T37" fmla="*/ 249007588 h 1198"/>
              <a:gd name="T38" fmla="*/ 186892771 w 501"/>
              <a:gd name="T39" fmla="*/ 293203618 h 1198"/>
              <a:gd name="T40" fmla="*/ 176765175 w 501"/>
              <a:gd name="T41" fmla="*/ 357880078 h 1198"/>
              <a:gd name="T42" fmla="*/ 172162419 w 501"/>
              <a:gd name="T43" fmla="*/ 445194440 h 1198"/>
              <a:gd name="T44" fmla="*/ 175845007 w 501"/>
              <a:gd name="T45" fmla="*/ 556224404 h 1198"/>
              <a:gd name="T46" fmla="*/ 192416652 w 501"/>
              <a:gd name="T47" fmla="*/ 687734797 h 1198"/>
              <a:gd name="T48" fmla="*/ 220036061 w 501"/>
              <a:gd name="T49" fmla="*/ 809542787 h 1198"/>
              <a:gd name="T50" fmla="*/ 255941772 w 501"/>
              <a:gd name="T51" fmla="*/ 920572751 h 1198"/>
              <a:gd name="T52" fmla="*/ 297371365 w 501"/>
              <a:gd name="T53" fmla="*/ 1019743876 h 1198"/>
              <a:gd name="T54" fmla="*/ 339721124 w 501"/>
              <a:gd name="T55" fmla="*/ 1104902841 h 1198"/>
              <a:gd name="T56" fmla="*/ 381150717 w 501"/>
              <a:gd name="T57" fmla="*/ 1176047569 h 1198"/>
              <a:gd name="T58" fmla="*/ 417056428 w 501"/>
              <a:gd name="T59" fmla="*/ 1231022664 h 1198"/>
              <a:gd name="T60" fmla="*/ 444675837 w 501"/>
              <a:gd name="T61" fmla="*/ 1269829162 h 1198"/>
              <a:gd name="T62" fmla="*/ 460326355 w 501"/>
              <a:gd name="T63" fmla="*/ 1289232931 h 119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501" h="1198">
                <a:moveTo>
                  <a:pt x="501" y="1198"/>
                </a:moveTo>
                <a:lnTo>
                  <a:pt x="451" y="1158"/>
                </a:lnTo>
                <a:lnTo>
                  <a:pt x="403" y="1115"/>
                </a:lnTo>
                <a:lnTo>
                  <a:pt x="359" y="1072"/>
                </a:lnTo>
                <a:lnTo>
                  <a:pt x="318" y="1027"/>
                </a:lnTo>
                <a:lnTo>
                  <a:pt x="281" y="983"/>
                </a:lnTo>
                <a:lnTo>
                  <a:pt x="248" y="938"/>
                </a:lnTo>
                <a:lnTo>
                  <a:pt x="217" y="896"/>
                </a:lnTo>
                <a:lnTo>
                  <a:pt x="190" y="853"/>
                </a:lnTo>
                <a:lnTo>
                  <a:pt x="167" y="814"/>
                </a:lnTo>
                <a:lnTo>
                  <a:pt x="147" y="777"/>
                </a:lnTo>
                <a:lnTo>
                  <a:pt x="129" y="743"/>
                </a:lnTo>
                <a:lnTo>
                  <a:pt x="115" y="714"/>
                </a:lnTo>
                <a:lnTo>
                  <a:pt x="105" y="689"/>
                </a:lnTo>
                <a:lnTo>
                  <a:pt x="97" y="669"/>
                </a:lnTo>
                <a:lnTo>
                  <a:pt x="92" y="654"/>
                </a:lnTo>
                <a:lnTo>
                  <a:pt x="71" y="583"/>
                </a:lnTo>
                <a:lnTo>
                  <a:pt x="56" y="518"/>
                </a:lnTo>
                <a:lnTo>
                  <a:pt x="45" y="454"/>
                </a:lnTo>
                <a:lnTo>
                  <a:pt x="39" y="396"/>
                </a:lnTo>
                <a:lnTo>
                  <a:pt x="36" y="343"/>
                </a:lnTo>
                <a:lnTo>
                  <a:pt x="36" y="294"/>
                </a:lnTo>
                <a:lnTo>
                  <a:pt x="37" y="251"/>
                </a:lnTo>
                <a:lnTo>
                  <a:pt x="41" y="212"/>
                </a:lnTo>
                <a:lnTo>
                  <a:pt x="46" y="180"/>
                </a:lnTo>
                <a:lnTo>
                  <a:pt x="52" y="151"/>
                </a:lnTo>
                <a:lnTo>
                  <a:pt x="57" y="129"/>
                </a:lnTo>
                <a:lnTo>
                  <a:pt x="61" y="114"/>
                </a:lnTo>
                <a:lnTo>
                  <a:pt x="65" y="105"/>
                </a:lnTo>
                <a:lnTo>
                  <a:pt x="66" y="101"/>
                </a:lnTo>
                <a:lnTo>
                  <a:pt x="0" y="63"/>
                </a:lnTo>
                <a:lnTo>
                  <a:pt x="241" y="0"/>
                </a:lnTo>
                <a:lnTo>
                  <a:pt x="306" y="245"/>
                </a:lnTo>
                <a:lnTo>
                  <a:pt x="230" y="200"/>
                </a:lnTo>
                <a:lnTo>
                  <a:pt x="229" y="203"/>
                </a:lnTo>
                <a:lnTo>
                  <a:pt x="226" y="208"/>
                </a:lnTo>
                <a:lnTo>
                  <a:pt x="221" y="217"/>
                </a:lnTo>
                <a:lnTo>
                  <a:pt x="216" y="231"/>
                </a:lnTo>
                <a:lnTo>
                  <a:pt x="209" y="249"/>
                </a:lnTo>
                <a:lnTo>
                  <a:pt x="203" y="272"/>
                </a:lnTo>
                <a:lnTo>
                  <a:pt x="196" y="300"/>
                </a:lnTo>
                <a:lnTo>
                  <a:pt x="192" y="332"/>
                </a:lnTo>
                <a:lnTo>
                  <a:pt x="189" y="369"/>
                </a:lnTo>
                <a:lnTo>
                  <a:pt x="187" y="413"/>
                </a:lnTo>
                <a:lnTo>
                  <a:pt x="187" y="462"/>
                </a:lnTo>
                <a:lnTo>
                  <a:pt x="191" y="516"/>
                </a:lnTo>
                <a:lnTo>
                  <a:pt x="199" y="578"/>
                </a:lnTo>
                <a:lnTo>
                  <a:pt x="209" y="638"/>
                </a:lnTo>
                <a:lnTo>
                  <a:pt x="222" y="696"/>
                </a:lnTo>
                <a:lnTo>
                  <a:pt x="239" y="751"/>
                </a:lnTo>
                <a:lnTo>
                  <a:pt x="257" y="804"/>
                </a:lnTo>
                <a:lnTo>
                  <a:pt x="278" y="854"/>
                </a:lnTo>
                <a:lnTo>
                  <a:pt x="300" y="901"/>
                </a:lnTo>
                <a:lnTo>
                  <a:pt x="323" y="946"/>
                </a:lnTo>
                <a:lnTo>
                  <a:pt x="346" y="987"/>
                </a:lnTo>
                <a:lnTo>
                  <a:pt x="369" y="1025"/>
                </a:lnTo>
                <a:lnTo>
                  <a:pt x="392" y="1060"/>
                </a:lnTo>
                <a:lnTo>
                  <a:pt x="414" y="1091"/>
                </a:lnTo>
                <a:lnTo>
                  <a:pt x="434" y="1119"/>
                </a:lnTo>
                <a:lnTo>
                  <a:pt x="453" y="1142"/>
                </a:lnTo>
                <a:lnTo>
                  <a:pt x="469" y="1161"/>
                </a:lnTo>
                <a:lnTo>
                  <a:pt x="483" y="1178"/>
                </a:lnTo>
                <a:lnTo>
                  <a:pt x="493" y="1189"/>
                </a:lnTo>
                <a:lnTo>
                  <a:pt x="500" y="1196"/>
                </a:lnTo>
                <a:lnTo>
                  <a:pt x="501" y="1198"/>
                </a:lnTo>
                <a:close/>
              </a:path>
            </a:pathLst>
          </a:custGeom>
          <a:solidFill>
            <a:schemeClr val="accent1">
              <a:lumMod val="50000"/>
            </a:schemeClr>
          </a:solidFill>
          <a:ln>
            <a:noFill/>
          </a:ln>
          <a:effectLst/>
          <a:extLst/>
        </p:spPr>
        <p:txBody>
          <a:bodyPr/>
          <a:lstStyle/>
          <a:p>
            <a:endParaRPr lang="zh-CN" altLang="en-US">
              <a:latin typeface="微软雅黑" pitchFamily="34" charset="-122"/>
              <a:ea typeface="微软雅黑" pitchFamily="34" charset="-122"/>
            </a:endParaRPr>
          </a:p>
        </p:txBody>
      </p:sp>
      <p:sp>
        <p:nvSpPr>
          <p:cNvPr id="44" name="Freeform 3"/>
          <p:cNvSpPr>
            <a:spLocks/>
          </p:cNvSpPr>
          <p:nvPr/>
        </p:nvSpPr>
        <p:spPr bwMode="gray">
          <a:xfrm rot="17529143">
            <a:off x="1594007" y="3967518"/>
            <a:ext cx="554028" cy="2401019"/>
          </a:xfrm>
          <a:custGeom>
            <a:avLst/>
            <a:gdLst>
              <a:gd name="T0" fmla="*/ 415215134 w 501"/>
              <a:gd name="T1" fmla="*/ 1248269996 h 1198"/>
              <a:gd name="T2" fmla="*/ 330514655 w 501"/>
              <a:gd name="T3" fmla="*/ 1155566102 h 1198"/>
              <a:gd name="T4" fmla="*/ 258703233 w 501"/>
              <a:gd name="T5" fmla="*/ 1059628073 h 1198"/>
              <a:gd name="T6" fmla="*/ 199781828 w 501"/>
              <a:gd name="T7" fmla="*/ 965846480 h 1198"/>
              <a:gd name="T8" fmla="*/ 153749480 w 501"/>
              <a:gd name="T9" fmla="*/ 877454419 h 1198"/>
              <a:gd name="T10" fmla="*/ 118763937 w 501"/>
              <a:gd name="T11" fmla="*/ 800919120 h 1198"/>
              <a:gd name="T12" fmla="*/ 96668410 w 501"/>
              <a:gd name="T13" fmla="*/ 742709892 h 1198"/>
              <a:gd name="T14" fmla="*/ 84700479 w 501"/>
              <a:gd name="T15" fmla="*/ 704981092 h 1198"/>
              <a:gd name="T16" fmla="*/ 51556229 w 501"/>
              <a:gd name="T17" fmla="*/ 558379802 h 1198"/>
              <a:gd name="T18" fmla="*/ 35905711 w 501"/>
              <a:gd name="T19" fmla="*/ 426869409 h 1198"/>
              <a:gd name="T20" fmla="*/ 33143290 w 501"/>
              <a:gd name="T21" fmla="*/ 316918182 h 1198"/>
              <a:gd name="T22" fmla="*/ 37747005 w 501"/>
              <a:gd name="T23" fmla="*/ 228526120 h 1198"/>
              <a:gd name="T24" fmla="*/ 47873642 w 501"/>
              <a:gd name="T25" fmla="*/ 162770924 h 1198"/>
              <a:gd name="T26" fmla="*/ 56159944 w 501"/>
              <a:gd name="T27" fmla="*/ 122886727 h 1198"/>
              <a:gd name="T28" fmla="*/ 60762699 w 501"/>
              <a:gd name="T29" fmla="*/ 108873528 h 1198"/>
              <a:gd name="T30" fmla="*/ 221877355 w 501"/>
              <a:gd name="T31" fmla="*/ 0 h 1198"/>
              <a:gd name="T32" fmla="*/ 211750718 w 501"/>
              <a:gd name="T33" fmla="*/ 215590621 h 1198"/>
              <a:gd name="T34" fmla="*/ 208068130 w 501"/>
              <a:gd name="T35" fmla="*/ 224214287 h 1198"/>
              <a:gd name="T36" fmla="*/ 198861661 w 501"/>
              <a:gd name="T37" fmla="*/ 249007588 h 1198"/>
              <a:gd name="T38" fmla="*/ 186892771 w 501"/>
              <a:gd name="T39" fmla="*/ 293203618 h 1198"/>
              <a:gd name="T40" fmla="*/ 176765175 w 501"/>
              <a:gd name="T41" fmla="*/ 357880078 h 1198"/>
              <a:gd name="T42" fmla="*/ 172162419 w 501"/>
              <a:gd name="T43" fmla="*/ 445194440 h 1198"/>
              <a:gd name="T44" fmla="*/ 175845007 w 501"/>
              <a:gd name="T45" fmla="*/ 556224404 h 1198"/>
              <a:gd name="T46" fmla="*/ 192416652 w 501"/>
              <a:gd name="T47" fmla="*/ 687734797 h 1198"/>
              <a:gd name="T48" fmla="*/ 220036061 w 501"/>
              <a:gd name="T49" fmla="*/ 809542787 h 1198"/>
              <a:gd name="T50" fmla="*/ 255941772 w 501"/>
              <a:gd name="T51" fmla="*/ 920572751 h 1198"/>
              <a:gd name="T52" fmla="*/ 297371365 w 501"/>
              <a:gd name="T53" fmla="*/ 1019743876 h 1198"/>
              <a:gd name="T54" fmla="*/ 339721124 w 501"/>
              <a:gd name="T55" fmla="*/ 1104902841 h 1198"/>
              <a:gd name="T56" fmla="*/ 381150717 w 501"/>
              <a:gd name="T57" fmla="*/ 1176047569 h 1198"/>
              <a:gd name="T58" fmla="*/ 417056428 w 501"/>
              <a:gd name="T59" fmla="*/ 1231022664 h 1198"/>
              <a:gd name="T60" fmla="*/ 444675837 w 501"/>
              <a:gd name="T61" fmla="*/ 1269829162 h 1198"/>
              <a:gd name="T62" fmla="*/ 460326355 w 501"/>
              <a:gd name="T63" fmla="*/ 1289232931 h 119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501" h="1198">
                <a:moveTo>
                  <a:pt x="501" y="1198"/>
                </a:moveTo>
                <a:lnTo>
                  <a:pt x="451" y="1158"/>
                </a:lnTo>
                <a:lnTo>
                  <a:pt x="403" y="1115"/>
                </a:lnTo>
                <a:lnTo>
                  <a:pt x="359" y="1072"/>
                </a:lnTo>
                <a:lnTo>
                  <a:pt x="318" y="1027"/>
                </a:lnTo>
                <a:lnTo>
                  <a:pt x="281" y="983"/>
                </a:lnTo>
                <a:lnTo>
                  <a:pt x="248" y="938"/>
                </a:lnTo>
                <a:lnTo>
                  <a:pt x="217" y="896"/>
                </a:lnTo>
                <a:lnTo>
                  <a:pt x="190" y="853"/>
                </a:lnTo>
                <a:lnTo>
                  <a:pt x="167" y="814"/>
                </a:lnTo>
                <a:lnTo>
                  <a:pt x="147" y="777"/>
                </a:lnTo>
                <a:lnTo>
                  <a:pt x="129" y="743"/>
                </a:lnTo>
                <a:lnTo>
                  <a:pt x="115" y="714"/>
                </a:lnTo>
                <a:lnTo>
                  <a:pt x="105" y="689"/>
                </a:lnTo>
                <a:lnTo>
                  <a:pt x="97" y="669"/>
                </a:lnTo>
                <a:lnTo>
                  <a:pt x="92" y="654"/>
                </a:lnTo>
                <a:lnTo>
                  <a:pt x="71" y="583"/>
                </a:lnTo>
                <a:lnTo>
                  <a:pt x="56" y="518"/>
                </a:lnTo>
                <a:lnTo>
                  <a:pt x="45" y="454"/>
                </a:lnTo>
                <a:lnTo>
                  <a:pt x="39" y="396"/>
                </a:lnTo>
                <a:lnTo>
                  <a:pt x="36" y="343"/>
                </a:lnTo>
                <a:lnTo>
                  <a:pt x="36" y="294"/>
                </a:lnTo>
                <a:lnTo>
                  <a:pt x="37" y="251"/>
                </a:lnTo>
                <a:lnTo>
                  <a:pt x="41" y="212"/>
                </a:lnTo>
                <a:lnTo>
                  <a:pt x="46" y="180"/>
                </a:lnTo>
                <a:lnTo>
                  <a:pt x="52" y="151"/>
                </a:lnTo>
                <a:lnTo>
                  <a:pt x="57" y="129"/>
                </a:lnTo>
                <a:lnTo>
                  <a:pt x="61" y="114"/>
                </a:lnTo>
                <a:lnTo>
                  <a:pt x="65" y="105"/>
                </a:lnTo>
                <a:lnTo>
                  <a:pt x="66" y="101"/>
                </a:lnTo>
                <a:lnTo>
                  <a:pt x="0" y="63"/>
                </a:lnTo>
                <a:lnTo>
                  <a:pt x="241" y="0"/>
                </a:lnTo>
                <a:lnTo>
                  <a:pt x="306" y="245"/>
                </a:lnTo>
                <a:lnTo>
                  <a:pt x="230" y="200"/>
                </a:lnTo>
                <a:lnTo>
                  <a:pt x="229" y="203"/>
                </a:lnTo>
                <a:lnTo>
                  <a:pt x="226" y="208"/>
                </a:lnTo>
                <a:lnTo>
                  <a:pt x="221" y="217"/>
                </a:lnTo>
                <a:lnTo>
                  <a:pt x="216" y="231"/>
                </a:lnTo>
                <a:lnTo>
                  <a:pt x="209" y="249"/>
                </a:lnTo>
                <a:lnTo>
                  <a:pt x="203" y="272"/>
                </a:lnTo>
                <a:lnTo>
                  <a:pt x="196" y="300"/>
                </a:lnTo>
                <a:lnTo>
                  <a:pt x="192" y="332"/>
                </a:lnTo>
                <a:lnTo>
                  <a:pt x="189" y="369"/>
                </a:lnTo>
                <a:lnTo>
                  <a:pt x="187" y="413"/>
                </a:lnTo>
                <a:lnTo>
                  <a:pt x="187" y="462"/>
                </a:lnTo>
                <a:lnTo>
                  <a:pt x="191" y="516"/>
                </a:lnTo>
                <a:lnTo>
                  <a:pt x="199" y="578"/>
                </a:lnTo>
                <a:lnTo>
                  <a:pt x="209" y="638"/>
                </a:lnTo>
                <a:lnTo>
                  <a:pt x="222" y="696"/>
                </a:lnTo>
                <a:lnTo>
                  <a:pt x="239" y="751"/>
                </a:lnTo>
                <a:lnTo>
                  <a:pt x="257" y="804"/>
                </a:lnTo>
                <a:lnTo>
                  <a:pt x="278" y="854"/>
                </a:lnTo>
                <a:lnTo>
                  <a:pt x="300" y="901"/>
                </a:lnTo>
                <a:lnTo>
                  <a:pt x="323" y="946"/>
                </a:lnTo>
                <a:lnTo>
                  <a:pt x="346" y="987"/>
                </a:lnTo>
                <a:lnTo>
                  <a:pt x="369" y="1025"/>
                </a:lnTo>
                <a:lnTo>
                  <a:pt x="392" y="1060"/>
                </a:lnTo>
                <a:lnTo>
                  <a:pt x="414" y="1091"/>
                </a:lnTo>
                <a:lnTo>
                  <a:pt x="434" y="1119"/>
                </a:lnTo>
                <a:lnTo>
                  <a:pt x="453" y="1142"/>
                </a:lnTo>
                <a:lnTo>
                  <a:pt x="469" y="1161"/>
                </a:lnTo>
                <a:lnTo>
                  <a:pt x="483" y="1178"/>
                </a:lnTo>
                <a:lnTo>
                  <a:pt x="493" y="1189"/>
                </a:lnTo>
                <a:lnTo>
                  <a:pt x="500" y="1196"/>
                </a:lnTo>
                <a:lnTo>
                  <a:pt x="501" y="1198"/>
                </a:lnTo>
                <a:close/>
              </a:path>
            </a:pathLst>
          </a:custGeom>
          <a:solidFill>
            <a:schemeClr val="accent1">
              <a:lumMod val="50000"/>
            </a:schemeClr>
          </a:solidFill>
          <a:ln>
            <a:noFill/>
          </a:ln>
          <a:effectLst/>
          <a:extLst/>
        </p:spPr>
        <p:txBody>
          <a:bodyPr/>
          <a:lstStyle/>
          <a:p>
            <a:endParaRPr lang="zh-CN" altLang="en-US">
              <a:latin typeface="微软雅黑" pitchFamily="34" charset="-122"/>
              <a:ea typeface="微软雅黑" pitchFamily="34" charset="-122"/>
            </a:endParaRPr>
          </a:p>
        </p:txBody>
      </p:sp>
      <p:sp>
        <p:nvSpPr>
          <p:cNvPr id="6" name="TextBox 5"/>
          <p:cNvSpPr txBox="1"/>
          <p:nvPr/>
        </p:nvSpPr>
        <p:spPr>
          <a:xfrm>
            <a:off x="659316" y="2275131"/>
            <a:ext cx="7589735" cy="646331"/>
          </a:xfrm>
          <a:prstGeom prst="rect">
            <a:avLst/>
          </a:prstGeom>
          <a:noFill/>
        </p:spPr>
        <p:txBody>
          <a:bodyPr wrap="square" rtlCol="0">
            <a:spAutoFit/>
          </a:bodyPr>
          <a:lstStyle/>
          <a:p>
            <a:r>
              <a:rPr lang="zh-CN" altLang="en-US" dirty="0" smtClean="0">
                <a:latin typeface="微软雅黑" pitchFamily="34" charset="-122"/>
                <a:ea typeface="微软雅黑" pitchFamily="34" charset="-122"/>
              </a:rPr>
              <a:t>基于本系统框架可以快速高效的进行面向社区的疾病诊断决策支持系统的开发工作，开发流程如下图</a:t>
            </a:r>
            <a:endParaRPr lang="zh-CN" altLang="en-US" dirty="0">
              <a:latin typeface="微软雅黑" pitchFamily="34" charset="-122"/>
              <a:ea typeface="微软雅黑" pitchFamily="34" charset="-122"/>
            </a:endParaRPr>
          </a:p>
        </p:txBody>
      </p:sp>
    </p:spTree>
    <p:extLst>
      <p:ext uri="{BB962C8B-B14F-4D97-AF65-F5344CB8AC3E}">
        <p14:creationId xmlns:p14="http://schemas.microsoft.com/office/powerpoint/2010/main" val="290608947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Text Box 9"/>
          <p:cNvSpPr txBox="1">
            <a:spLocks noChangeArrowheads="1"/>
          </p:cNvSpPr>
          <p:nvPr/>
        </p:nvSpPr>
        <p:spPr bwMode="auto">
          <a:xfrm>
            <a:off x="304800" y="292100"/>
            <a:ext cx="779559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论文提纲</a:t>
            </a:r>
            <a:endParaRPr lang="zh-CN" altLang="en-US" sz="2800" b="1" dirty="0">
              <a:solidFill>
                <a:srgbClr val="FFFFFF"/>
              </a:solidFill>
              <a:latin typeface="Times New Roman" pitchFamily="18" charset="0"/>
              <a:ea typeface="黑体" pitchFamily="49" charset="-122"/>
              <a:cs typeface="Times New Roman" pitchFamily="18" charset="0"/>
            </a:endParaRPr>
          </a:p>
        </p:txBody>
      </p:sp>
      <p:pic>
        <p:nvPicPr>
          <p:cNvPr id="27" name="Picture 2" descr="E:\素材\矢量图标\医疗相关\Free-Medical-Icons-Set\128x128\ParameterReview.png"/>
          <p:cNvPicPr>
            <a:picLocks noChangeAspect="1" noChangeArrowheads="1"/>
          </p:cNvPicPr>
          <p:nvPr/>
        </p:nvPicPr>
        <p:blipFill>
          <a:blip r:embed="rId3"/>
          <a:srcRect/>
          <a:stretch>
            <a:fillRect/>
          </a:stretch>
        </p:blipFill>
        <p:spPr bwMode="auto">
          <a:xfrm rot="1211986">
            <a:off x="986153" y="2594930"/>
            <a:ext cx="1762195" cy="1762195"/>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28" name="Picture 3" descr="D:\My Documents\20101220\素材\01300000165476121636519272838.jpg"/>
          <p:cNvPicPr>
            <a:picLocks noChangeAspect="1" noChangeArrowheads="1"/>
          </p:cNvPicPr>
          <p:nvPr/>
        </p:nvPicPr>
        <p:blipFill>
          <a:blip r:embed="rId4"/>
          <a:srcRect/>
          <a:stretch>
            <a:fillRect/>
          </a:stretch>
        </p:blipFill>
        <p:spPr bwMode="auto">
          <a:xfrm>
            <a:off x="430120" y="2439810"/>
            <a:ext cx="1711489" cy="1819097"/>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29" name="Picture 3" descr="E:\素材\图片素材\键盘\2.jpg"/>
          <p:cNvPicPr>
            <a:picLocks noChangeAspect="1" noChangeArrowheads="1"/>
          </p:cNvPicPr>
          <p:nvPr/>
        </p:nvPicPr>
        <p:blipFill>
          <a:blip r:embed="rId5" cstate="print"/>
          <a:srcRect/>
          <a:stretch>
            <a:fillRect/>
          </a:stretch>
        </p:blipFill>
        <p:spPr bwMode="auto">
          <a:xfrm rot="20860945">
            <a:off x="487670" y="3580473"/>
            <a:ext cx="1731847" cy="1050654"/>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18442" name="Slide Number Placeholder 1"/>
          <p:cNvSpPr>
            <a:spLocks noGrp="1"/>
          </p:cNvSpPr>
          <p:nvPr>
            <p:ph type="sldNum" sz="quarter" idx="12"/>
          </p:nvPr>
        </p:nvSpPr>
        <p:spPr>
          <a:xfrm>
            <a:off x="6553200" y="6408738"/>
            <a:ext cx="2133600"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631151A5-EF93-41A3-8697-86454BD85761}" type="slidenum">
              <a:rPr lang="en-US" altLang="zh-CN" smtClean="0">
                <a:solidFill>
                  <a:srgbClr val="000000"/>
                </a:solidFill>
                <a:latin typeface="Arial" charset="0"/>
              </a:rPr>
              <a:pPr eaLnBrk="1" fontAlgn="base" hangingPunct="1">
                <a:spcBef>
                  <a:spcPct val="0"/>
                </a:spcBef>
                <a:spcAft>
                  <a:spcPct val="0"/>
                </a:spcAft>
              </a:pPr>
              <a:t>22</a:t>
            </a:fld>
            <a:endParaRPr lang="en-US" altLang="zh-CN" smtClean="0">
              <a:solidFill>
                <a:srgbClr val="000000"/>
              </a:solidFill>
              <a:latin typeface="Arial" charset="0"/>
            </a:endParaRPr>
          </a:p>
        </p:txBody>
      </p:sp>
      <p:sp>
        <p:nvSpPr>
          <p:cNvPr id="40" name="矩形 39"/>
          <p:cNvSpPr/>
          <p:nvPr/>
        </p:nvSpPr>
        <p:spPr bwMode="auto">
          <a:xfrm>
            <a:off x="3498850" y="1866999"/>
            <a:ext cx="4883150" cy="428625"/>
          </a:xfrm>
          <a:prstGeom prst="rect">
            <a:avLst/>
          </a:prstGeom>
          <a:solidFill>
            <a:schemeClr val="bg2">
              <a:lumMod val="20000"/>
              <a:lumOff val="80000"/>
            </a:schemeClr>
          </a:solidFill>
          <a:ln>
            <a:solidFill>
              <a:schemeClr val="bg1">
                <a:lumMod val="65000"/>
              </a:schemeClr>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pPr fontAlgn="base">
              <a:spcBef>
                <a:spcPct val="0"/>
              </a:spcBef>
              <a:spcAft>
                <a:spcPct val="0"/>
              </a:spcAft>
              <a:defRPr/>
            </a:pPr>
            <a:endParaRPr lang="zh-CN" altLang="en-US" b="1" dirty="0">
              <a:solidFill>
                <a:srgbClr val="000000"/>
              </a:solidFill>
            </a:endParaRPr>
          </a:p>
        </p:txBody>
      </p:sp>
      <p:grpSp>
        <p:nvGrpSpPr>
          <p:cNvPr id="41" name="Group 4"/>
          <p:cNvGrpSpPr>
            <a:grpSpLocks/>
          </p:cNvGrpSpPr>
          <p:nvPr/>
        </p:nvGrpSpPr>
        <p:grpSpPr bwMode="auto">
          <a:xfrm>
            <a:off x="3176588" y="4103786"/>
            <a:ext cx="5205412" cy="571500"/>
            <a:chOff x="3176558" y="3957654"/>
            <a:chExt cx="5205442" cy="571504"/>
          </a:xfrm>
        </p:grpSpPr>
        <p:sp>
          <p:nvSpPr>
            <p:cNvPr id="42" name="矩形 41"/>
            <p:cNvSpPr/>
            <p:nvPr/>
          </p:nvSpPr>
          <p:spPr bwMode="auto">
            <a:xfrm>
              <a:off x="3475010" y="4029093"/>
              <a:ext cx="4906990" cy="428628"/>
            </a:xfrm>
            <a:prstGeom prst="rect">
              <a:avLst/>
            </a:prstGeom>
            <a:solidFill>
              <a:schemeClr val="bg2">
                <a:lumMod val="20000"/>
                <a:lumOff val="80000"/>
              </a:schemeClr>
            </a:solidFill>
            <a:ln>
              <a:solidFill>
                <a:schemeClr val="bg1">
                  <a:lumMod val="65000"/>
                </a:schemeClr>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pPr fontAlgn="base">
                <a:spcBef>
                  <a:spcPct val="0"/>
                </a:spcBef>
                <a:spcAft>
                  <a:spcPct val="0"/>
                </a:spcAft>
                <a:defRPr/>
              </a:pPr>
              <a:endParaRPr lang="zh-CN" altLang="en-US" b="1">
                <a:solidFill>
                  <a:srgbClr val="000000"/>
                </a:solidFill>
              </a:endParaRPr>
            </a:p>
          </p:txBody>
        </p:sp>
        <p:sp>
          <p:nvSpPr>
            <p:cNvPr id="43" name="TextBox 39"/>
            <p:cNvSpPr txBox="1">
              <a:spLocks noChangeArrowheads="1"/>
            </p:cNvSpPr>
            <p:nvPr/>
          </p:nvSpPr>
          <p:spPr bwMode="auto">
            <a:xfrm>
              <a:off x="3733800" y="4059283"/>
              <a:ext cx="46228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r>
                <a:rPr kumimoji="1" lang="zh-CN" altLang="en-US" b="1" dirty="0" smtClean="0">
                  <a:solidFill>
                    <a:srgbClr val="000000"/>
                  </a:solidFill>
                  <a:latin typeface="黑体" pitchFamily="49" charset="-122"/>
                  <a:ea typeface="黑体" pitchFamily="49" charset="-122"/>
                </a:rPr>
                <a:t>阿尔兹海默症决策支持系统实现</a:t>
              </a:r>
              <a:endParaRPr kumimoji="1" lang="en-US" altLang="zh-CN" b="1" dirty="0">
                <a:solidFill>
                  <a:srgbClr val="000000"/>
                </a:solidFill>
                <a:latin typeface="黑体" pitchFamily="49" charset="-122"/>
                <a:ea typeface="黑体" pitchFamily="49" charset="-122"/>
              </a:endParaRPr>
            </a:p>
          </p:txBody>
        </p:sp>
        <p:sp>
          <p:nvSpPr>
            <p:cNvPr id="44" name="菱形 43"/>
            <p:cNvSpPr/>
            <p:nvPr/>
          </p:nvSpPr>
          <p:spPr bwMode="auto">
            <a:xfrm>
              <a:off x="3176558" y="3957654"/>
              <a:ext cx="571504" cy="571504"/>
            </a:xfrm>
            <a:prstGeom prst="diamond">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lstStyle/>
            <a:p>
              <a:pPr fontAlgn="base">
                <a:spcBef>
                  <a:spcPct val="0"/>
                </a:spcBef>
                <a:spcAft>
                  <a:spcPct val="0"/>
                </a:spcAft>
                <a:defRPr/>
              </a:pPr>
              <a:r>
                <a:rPr lang="en-US" altLang="zh-CN" b="1" dirty="0">
                  <a:solidFill>
                    <a:srgbClr val="000000"/>
                  </a:solidFill>
                  <a:latin typeface="Times New Roman" pitchFamily="18" charset="0"/>
                  <a:cs typeface="Times New Roman" pitchFamily="18" charset="0"/>
                </a:rPr>
                <a:t>4</a:t>
              </a:r>
              <a:endParaRPr lang="zh-CN" altLang="en-US" b="1" dirty="0">
                <a:solidFill>
                  <a:srgbClr val="000000"/>
                </a:solidFill>
                <a:latin typeface="Times New Roman" pitchFamily="18" charset="0"/>
                <a:cs typeface="Times New Roman" pitchFamily="18" charset="0"/>
              </a:endParaRPr>
            </a:p>
          </p:txBody>
        </p:sp>
      </p:grpSp>
      <p:grpSp>
        <p:nvGrpSpPr>
          <p:cNvPr id="45" name="Group 2"/>
          <p:cNvGrpSpPr>
            <a:grpSpLocks/>
          </p:cNvGrpSpPr>
          <p:nvPr/>
        </p:nvGrpSpPr>
        <p:grpSpPr bwMode="auto">
          <a:xfrm>
            <a:off x="3176588" y="2565499"/>
            <a:ext cx="5205412" cy="571500"/>
            <a:chOff x="3176558" y="2386018"/>
            <a:chExt cx="5205442" cy="571504"/>
          </a:xfrm>
          <a:solidFill>
            <a:schemeClr val="bg2">
              <a:lumMod val="20000"/>
              <a:lumOff val="80000"/>
            </a:schemeClr>
          </a:solidFill>
        </p:grpSpPr>
        <p:sp>
          <p:nvSpPr>
            <p:cNvPr id="46" name="矩形 45"/>
            <p:cNvSpPr/>
            <p:nvPr/>
          </p:nvSpPr>
          <p:spPr bwMode="auto">
            <a:xfrm>
              <a:off x="3498822" y="2457455"/>
              <a:ext cx="4883178" cy="428628"/>
            </a:xfrm>
            <a:prstGeom prst="rect">
              <a:avLst/>
            </a:prstGeom>
            <a:grpFill/>
            <a:ln>
              <a:solidFill>
                <a:schemeClr val="bg1">
                  <a:lumMod val="65000"/>
                </a:schemeClr>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pPr fontAlgn="base">
                <a:spcBef>
                  <a:spcPct val="0"/>
                </a:spcBef>
                <a:spcAft>
                  <a:spcPct val="0"/>
                </a:spcAft>
                <a:defRPr/>
              </a:pPr>
              <a:endParaRPr lang="zh-CN" altLang="en-US" b="1" dirty="0">
                <a:solidFill>
                  <a:srgbClr val="000000"/>
                </a:solidFill>
              </a:endParaRPr>
            </a:p>
          </p:txBody>
        </p:sp>
        <p:sp>
          <p:nvSpPr>
            <p:cNvPr id="47" name="菱形 46"/>
            <p:cNvSpPr/>
            <p:nvPr/>
          </p:nvSpPr>
          <p:spPr bwMode="auto">
            <a:xfrm>
              <a:off x="3176558" y="2386018"/>
              <a:ext cx="571504" cy="571504"/>
            </a:xfrm>
            <a:prstGeom prst="diamond">
              <a:avLst/>
            </a:prstGeom>
            <a:solidFill>
              <a:schemeClr val="accent1">
                <a:lumMod val="90000"/>
              </a:schemeClr>
            </a:solid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lstStyle/>
            <a:p>
              <a:pPr fontAlgn="base">
                <a:spcBef>
                  <a:spcPct val="0"/>
                </a:spcBef>
                <a:spcAft>
                  <a:spcPct val="0"/>
                </a:spcAft>
                <a:defRPr/>
              </a:pPr>
              <a:r>
                <a:rPr lang="en-US" altLang="zh-CN" b="1" dirty="0">
                  <a:solidFill>
                    <a:srgbClr val="000000"/>
                  </a:solidFill>
                  <a:latin typeface="Times New Roman" pitchFamily="18" charset="0"/>
                  <a:cs typeface="Times New Roman" pitchFamily="18" charset="0"/>
                </a:rPr>
                <a:t>2</a:t>
              </a:r>
              <a:endParaRPr lang="zh-CN" altLang="en-US" b="1" dirty="0">
                <a:solidFill>
                  <a:srgbClr val="000000"/>
                </a:solidFill>
                <a:latin typeface="Times New Roman" pitchFamily="18" charset="0"/>
                <a:cs typeface="Times New Roman" pitchFamily="18" charset="0"/>
              </a:endParaRPr>
            </a:p>
          </p:txBody>
        </p:sp>
        <p:sp>
          <p:nvSpPr>
            <p:cNvPr id="48" name="TextBox 36"/>
            <p:cNvSpPr txBox="1">
              <a:spLocks noChangeArrowheads="1"/>
            </p:cNvSpPr>
            <p:nvPr/>
          </p:nvSpPr>
          <p:spPr bwMode="auto">
            <a:xfrm>
              <a:off x="3733800" y="2487657"/>
              <a:ext cx="4366590" cy="36933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r>
                <a:rPr kumimoji="1" lang="zh-CN" altLang="en-US" b="1" dirty="0" smtClean="0">
                  <a:solidFill>
                    <a:srgbClr val="000000"/>
                  </a:solidFill>
                  <a:latin typeface="黑体" pitchFamily="49" charset="-122"/>
                  <a:ea typeface="黑体" pitchFamily="49" charset="-122"/>
                </a:rPr>
                <a:t>关键技术研究与系统框架实现</a:t>
              </a:r>
              <a:endParaRPr kumimoji="1" lang="en-US" altLang="zh-CN" b="1" dirty="0">
                <a:solidFill>
                  <a:srgbClr val="000000"/>
                </a:solidFill>
                <a:latin typeface="黑体" pitchFamily="49" charset="-122"/>
                <a:ea typeface="黑体" pitchFamily="49" charset="-122"/>
              </a:endParaRPr>
            </a:p>
          </p:txBody>
        </p:sp>
      </p:grpSp>
      <p:grpSp>
        <p:nvGrpSpPr>
          <p:cNvPr id="49" name="Group 3"/>
          <p:cNvGrpSpPr>
            <a:grpSpLocks/>
          </p:cNvGrpSpPr>
          <p:nvPr/>
        </p:nvGrpSpPr>
        <p:grpSpPr bwMode="auto">
          <a:xfrm>
            <a:off x="3176588" y="3335435"/>
            <a:ext cx="5205412" cy="571500"/>
            <a:chOff x="3176558" y="3171836"/>
            <a:chExt cx="5205442" cy="571504"/>
          </a:xfrm>
          <a:solidFill>
            <a:schemeClr val="accent5">
              <a:lumMod val="90000"/>
            </a:schemeClr>
          </a:solidFill>
        </p:grpSpPr>
        <p:sp>
          <p:nvSpPr>
            <p:cNvPr id="50" name="矩形 49"/>
            <p:cNvSpPr/>
            <p:nvPr/>
          </p:nvSpPr>
          <p:spPr bwMode="auto">
            <a:xfrm>
              <a:off x="3498822" y="3243276"/>
              <a:ext cx="4883178" cy="428628"/>
            </a:xfrm>
            <a:prstGeom prst="rect">
              <a:avLst/>
            </a:prstGeom>
            <a:grpFill/>
            <a:ln>
              <a:solidFill>
                <a:schemeClr val="bg1">
                  <a:lumMod val="65000"/>
                </a:schemeClr>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pPr fontAlgn="base">
                <a:spcBef>
                  <a:spcPct val="0"/>
                </a:spcBef>
                <a:spcAft>
                  <a:spcPct val="0"/>
                </a:spcAft>
                <a:defRPr/>
              </a:pPr>
              <a:endParaRPr lang="zh-CN" altLang="en-US" b="1">
                <a:solidFill>
                  <a:srgbClr val="000000"/>
                </a:solidFill>
              </a:endParaRPr>
            </a:p>
          </p:txBody>
        </p:sp>
        <p:sp>
          <p:nvSpPr>
            <p:cNvPr id="51" name="菱形 50"/>
            <p:cNvSpPr/>
            <p:nvPr/>
          </p:nvSpPr>
          <p:spPr bwMode="auto">
            <a:xfrm>
              <a:off x="3176558" y="3171836"/>
              <a:ext cx="571504" cy="571504"/>
            </a:xfrm>
            <a:prstGeom prst="diamond">
              <a:avLst/>
            </a:prstGeom>
            <a:grp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lstStyle/>
            <a:p>
              <a:pPr fontAlgn="base">
                <a:spcBef>
                  <a:spcPct val="0"/>
                </a:spcBef>
                <a:spcAft>
                  <a:spcPct val="0"/>
                </a:spcAft>
                <a:defRPr/>
              </a:pPr>
              <a:r>
                <a:rPr lang="en-US" altLang="zh-CN" b="1" dirty="0">
                  <a:solidFill>
                    <a:srgbClr val="000000"/>
                  </a:solidFill>
                  <a:latin typeface="Times New Roman" pitchFamily="18" charset="0"/>
                  <a:cs typeface="Times New Roman" pitchFamily="18" charset="0"/>
                </a:rPr>
                <a:t>3</a:t>
              </a:r>
              <a:endParaRPr lang="zh-CN" altLang="en-US" b="1" dirty="0">
                <a:solidFill>
                  <a:srgbClr val="000000"/>
                </a:solidFill>
                <a:latin typeface="Times New Roman" pitchFamily="18" charset="0"/>
                <a:cs typeface="Times New Roman" pitchFamily="18" charset="0"/>
              </a:endParaRPr>
            </a:p>
          </p:txBody>
        </p:sp>
        <p:sp>
          <p:nvSpPr>
            <p:cNvPr id="52" name="TextBox 37"/>
            <p:cNvSpPr txBox="1">
              <a:spLocks noChangeArrowheads="1"/>
            </p:cNvSpPr>
            <p:nvPr/>
          </p:nvSpPr>
          <p:spPr bwMode="auto">
            <a:xfrm>
              <a:off x="3733800" y="3298871"/>
              <a:ext cx="4622799" cy="3693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r>
                <a:rPr kumimoji="1" lang="zh-CN" altLang="en-US" b="1" dirty="0">
                  <a:solidFill>
                    <a:srgbClr val="000000"/>
                  </a:solidFill>
                  <a:latin typeface="黑体" pitchFamily="49" charset="-122"/>
                  <a:ea typeface="黑体" pitchFamily="49" charset="-122"/>
                </a:rPr>
                <a:t>头痛</a:t>
              </a:r>
              <a:r>
                <a:rPr kumimoji="1" lang="zh-CN" altLang="en-US" b="1" dirty="0" smtClean="0">
                  <a:solidFill>
                    <a:srgbClr val="000000"/>
                  </a:solidFill>
                  <a:latin typeface="黑体" pitchFamily="49" charset="-122"/>
                  <a:ea typeface="黑体" pitchFamily="49" charset="-122"/>
                </a:rPr>
                <a:t>决策支持系统实现</a:t>
              </a:r>
              <a:endParaRPr kumimoji="1" lang="zh-CN" altLang="en-US" b="1" dirty="0">
                <a:solidFill>
                  <a:srgbClr val="000000"/>
                </a:solidFill>
                <a:latin typeface="黑体" pitchFamily="49" charset="-122"/>
                <a:ea typeface="黑体" pitchFamily="49" charset="-122"/>
              </a:endParaRPr>
            </a:p>
          </p:txBody>
        </p:sp>
      </p:grpSp>
      <p:sp>
        <p:nvSpPr>
          <p:cNvPr id="53" name="Rectangle 1"/>
          <p:cNvSpPr>
            <a:spLocks noChangeArrowheads="1"/>
          </p:cNvSpPr>
          <p:nvPr/>
        </p:nvSpPr>
        <p:spPr bwMode="auto">
          <a:xfrm>
            <a:off x="3694113" y="1897161"/>
            <a:ext cx="64928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fontAlgn="base">
              <a:spcBef>
                <a:spcPct val="0"/>
              </a:spcBef>
              <a:spcAft>
                <a:spcPct val="0"/>
              </a:spcAft>
            </a:pPr>
            <a:r>
              <a:rPr kumimoji="1" lang="zh-CN" altLang="en-US" b="1" dirty="0">
                <a:solidFill>
                  <a:srgbClr val="000000"/>
                </a:solidFill>
                <a:latin typeface="黑体" pitchFamily="49" charset="-122"/>
                <a:ea typeface="黑体" pitchFamily="49" charset="-122"/>
              </a:rPr>
              <a:t>引言</a:t>
            </a:r>
            <a:endParaRPr kumimoji="1" lang="en-US" altLang="zh-CN" b="1" dirty="0">
              <a:solidFill>
                <a:srgbClr val="000000"/>
              </a:solidFill>
              <a:latin typeface="黑体" pitchFamily="49" charset="-122"/>
              <a:ea typeface="黑体" pitchFamily="49" charset="-122"/>
            </a:endParaRPr>
          </a:p>
        </p:txBody>
      </p:sp>
      <p:grpSp>
        <p:nvGrpSpPr>
          <p:cNvPr id="54" name="Group 5"/>
          <p:cNvGrpSpPr>
            <a:grpSpLocks/>
          </p:cNvGrpSpPr>
          <p:nvPr/>
        </p:nvGrpSpPr>
        <p:grpSpPr bwMode="auto">
          <a:xfrm>
            <a:off x="3176588" y="4873724"/>
            <a:ext cx="5205412" cy="571500"/>
            <a:chOff x="3176558" y="4724400"/>
            <a:chExt cx="5205442" cy="571504"/>
          </a:xfrm>
        </p:grpSpPr>
        <p:sp>
          <p:nvSpPr>
            <p:cNvPr id="55" name="矩形 32"/>
            <p:cNvSpPr/>
            <p:nvPr/>
          </p:nvSpPr>
          <p:spPr bwMode="auto">
            <a:xfrm>
              <a:off x="3475010" y="4795837"/>
              <a:ext cx="4906990" cy="428628"/>
            </a:xfrm>
            <a:prstGeom prst="rect">
              <a:avLst/>
            </a:prstGeom>
            <a:solidFill>
              <a:schemeClr val="bg2">
                <a:lumMod val="20000"/>
                <a:lumOff val="80000"/>
              </a:schemeClr>
            </a:solidFill>
            <a:ln>
              <a:solidFill>
                <a:schemeClr val="bg1">
                  <a:lumMod val="65000"/>
                </a:schemeClr>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pPr fontAlgn="base">
                <a:spcBef>
                  <a:spcPct val="0"/>
                </a:spcBef>
                <a:spcAft>
                  <a:spcPct val="0"/>
                </a:spcAft>
                <a:defRPr/>
              </a:pPr>
              <a:endParaRPr lang="zh-CN" altLang="en-US" b="1">
                <a:solidFill>
                  <a:srgbClr val="000000"/>
                </a:solidFill>
              </a:endParaRPr>
            </a:p>
          </p:txBody>
        </p:sp>
        <p:sp>
          <p:nvSpPr>
            <p:cNvPr id="56" name="TextBox 39"/>
            <p:cNvSpPr txBox="1">
              <a:spLocks noChangeArrowheads="1"/>
            </p:cNvSpPr>
            <p:nvPr/>
          </p:nvSpPr>
          <p:spPr bwMode="auto">
            <a:xfrm>
              <a:off x="3733800" y="4826029"/>
              <a:ext cx="46228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r>
                <a:rPr kumimoji="1" lang="zh-CN" altLang="en-US" b="1" dirty="0" smtClean="0">
                  <a:solidFill>
                    <a:srgbClr val="000000"/>
                  </a:solidFill>
                  <a:latin typeface="黑体" pitchFamily="49" charset="-122"/>
                  <a:ea typeface="黑体" pitchFamily="49" charset="-122"/>
                </a:rPr>
                <a:t>总结与展望</a:t>
              </a:r>
              <a:endParaRPr kumimoji="1" lang="en-US" altLang="zh-CN" b="1" dirty="0">
                <a:solidFill>
                  <a:srgbClr val="000000"/>
                </a:solidFill>
                <a:latin typeface="黑体" pitchFamily="49" charset="-122"/>
                <a:ea typeface="黑体" pitchFamily="49" charset="-122"/>
              </a:endParaRPr>
            </a:p>
          </p:txBody>
        </p:sp>
        <p:sp>
          <p:nvSpPr>
            <p:cNvPr id="57" name="菱形 31"/>
            <p:cNvSpPr/>
            <p:nvPr/>
          </p:nvSpPr>
          <p:spPr bwMode="auto">
            <a:xfrm>
              <a:off x="3176558" y="4724400"/>
              <a:ext cx="571504" cy="571504"/>
            </a:xfrm>
            <a:prstGeom prst="diamond">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lstStyle/>
            <a:p>
              <a:pPr fontAlgn="base">
                <a:spcBef>
                  <a:spcPct val="0"/>
                </a:spcBef>
                <a:spcAft>
                  <a:spcPct val="0"/>
                </a:spcAft>
                <a:defRPr/>
              </a:pPr>
              <a:r>
                <a:rPr lang="en-US" altLang="zh-CN" b="1" dirty="0">
                  <a:solidFill>
                    <a:srgbClr val="000000"/>
                  </a:solidFill>
                  <a:latin typeface="Times New Roman" pitchFamily="18" charset="0"/>
                  <a:cs typeface="Times New Roman" pitchFamily="18" charset="0"/>
                </a:rPr>
                <a:t>5</a:t>
              </a:r>
              <a:endParaRPr lang="zh-CN" altLang="en-US" b="1" dirty="0">
                <a:solidFill>
                  <a:srgbClr val="000000"/>
                </a:solidFill>
                <a:latin typeface="Times New Roman" pitchFamily="18" charset="0"/>
                <a:cs typeface="Times New Roman" pitchFamily="18" charset="0"/>
              </a:endParaRPr>
            </a:p>
          </p:txBody>
        </p:sp>
      </p:grpSp>
      <p:sp>
        <p:nvSpPr>
          <p:cNvPr id="58" name="菱形 57"/>
          <p:cNvSpPr/>
          <p:nvPr/>
        </p:nvSpPr>
        <p:spPr bwMode="auto">
          <a:xfrm>
            <a:off x="3176558" y="1771824"/>
            <a:ext cx="571504" cy="571504"/>
          </a:xfrm>
          <a:prstGeom prst="diamond">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lstStyle/>
          <a:p>
            <a:pPr fontAlgn="base">
              <a:spcBef>
                <a:spcPct val="0"/>
              </a:spcBef>
              <a:spcAft>
                <a:spcPct val="0"/>
              </a:spcAft>
              <a:defRPr/>
            </a:pPr>
            <a:r>
              <a:rPr lang="en-US" altLang="zh-CN" b="1" dirty="0">
                <a:solidFill>
                  <a:srgbClr val="000000"/>
                </a:solidFill>
                <a:latin typeface="Times New Roman" pitchFamily="18" charset="0"/>
                <a:cs typeface="Times New Roman" pitchFamily="18" charset="0"/>
              </a:rPr>
              <a:t>1</a:t>
            </a:r>
            <a:endParaRPr lang="zh-CN" altLang="en-US" b="1" dirty="0">
              <a:solidFill>
                <a:srgbClr val="000000"/>
              </a:solidFill>
              <a:latin typeface="Times New Roman" pitchFamily="18" charset="0"/>
              <a:cs typeface="Times New Roman" pitchFamily="18" charset="0"/>
            </a:endParaRPr>
          </a:p>
        </p:txBody>
      </p:sp>
    </p:spTree>
    <p:extLst>
      <p:ext uri="{BB962C8B-B14F-4D97-AF65-F5344CB8AC3E}">
        <p14:creationId xmlns:p14="http://schemas.microsoft.com/office/powerpoint/2010/main" val="181100754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横卷形 7"/>
          <p:cNvSpPr/>
          <p:nvPr/>
        </p:nvSpPr>
        <p:spPr>
          <a:xfrm>
            <a:off x="1763688" y="1412776"/>
            <a:ext cx="6840761" cy="1655762"/>
          </a:xfrm>
          <a:prstGeom prst="horizontalScroll">
            <a:avLst/>
          </a:prstGeom>
          <a:gradFill rotWithShape="1">
            <a:gsLst>
              <a:gs pos="0">
                <a:srgbClr val="4BACC6">
                  <a:tint val="50000"/>
                  <a:satMod val="300000"/>
                </a:srgbClr>
              </a:gs>
              <a:gs pos="35000">
                <a:srgbClr val="4BACC6">
                  <a:tint val="37000"/>
                  <a:satMod val="300000"/>
                </a:srgbClr>
              </a:gs>
              <a:gs pos="100000">
                <a:srgbClr val="4BACC6">
                  <a:tint val="15000"/>
                  <a:satMod val="350000"/>
                </a:srgbClr>
              </a:gs>
            </a:gsLst>
            <a:lin ang="16200000" scaled="1"/>
          </a:gradFill>
          <a:ln w="3175" cap="flat" cmpd="sng" algn="ctr">
            <a:solidFill>
              <a:srgbClr val="4BACC6">
                <a:shade val="95000"/>
                <a:satMod val="105000"/>
              </a:srgbClr>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微软雅黑" pitchFamily="34" charset="-122"/>
              <a:ea typeface="微软雅黑" pitchFamily="34" charset="-122"/>
            </a:endParaRPr>
          </a:p>
        </p:txBody>
      </p:sp>
      <p:sp>
        <p:nvSpPr>
          <p:cNvPr id="57346"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E9DE5A85-2D30-4737-8208-EC70138A904D}" type="slidenum">
              <a:rPr lang="en-US" altLang="zh-CN" smtClean="0">
                <a:solidFill>
                  <a:srgbClr val="000000"/>
                </a:solidFill>
                <a:latin typeface="Arial" charset="0"/>
              </a:rPr>
              <a:pPr eaLnBrk="1" fontAlgn="base" hangingPunct="1">
                <a:spcBef>
                  <a:spcPct val="0"/>
                </a:spcBef>
                <a:spcAft>
                  <a:spcPct val="0"/>
                </a:spcAft>
              </a:pPr>
              <a:t>23</a:t>
            </a:fld>
            <a:endParaRPr lang="en-US" altLang="zh-CN" smtClean="0">
              <a:solidFill>
                <a:srgbClr val="000000"/>
              </a:solidFill>
              <a:latin typeface="Arial" charset="0"/>
            </a:endParaRPr>
          </a:p>
        </p:txBody>
      </p:sp>
      <p:sp>
        <p:nvSpPr>
          <p:cNvPr id="57348" name="标题 1"/>
          <p:cNvSpPr txBox="1">
            <a:spLocks/>
          </p:cNvSpPr>
          <p:nvPr/>
        </p:nvSpPr>
        <p:spPr bwMode="auto">
          <a:xfrm>
            <a:off x="457200" y="333375"/>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系统背景概述</a:t>
            </a:r>
            <a:endParaRPr lang="zh-CN" altLang="en-US" sz="2800" b="1" dirty="0">
              <a:solidFill>
                <a:srgbClr val="FFFFFF"/>
              </a:solidFill>
              <a:latin typeface="Times New Roman" pitchFamily="18" charset="0"/>
              <a:ea typeface="黑体" pitchFamily="49" charset="-122"/>
              <a:cs typeface="Times New Roman" pitchFamily="18" charset="0"/>
            </a:endParaRPr>
          </a:p>
        </p:txBody>
      </p:sp>
      <p:pic>
        <p:nvPicPr>
          <p:cNvPr id="5" name="Picture 27" descr="C:\Users\FGJ\Pictures\imagesCAUI51QR.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1560" y="1861871"/>
            <a:ext cx="894020" cy="922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5"/>
          <p:cNvSpPr>
            <a:spLocks noChangeArrowheads="1"/>
          </p:cNvSpPr>
          <p:nvPr/>
        </p:nvSpPr>
        <p:spPr bwMode="auto">
          <a:xfrm>
            <a:off x="2123729" y="1640493"/>
            <a:ext cx="648072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dirty="0" smtClean="0">
                <a:latin typeface="微软雅黑" pitchFamily="34" charset="-122"/>
                <a:ea typeface="微软雅黑" pitchFamily="34" charset="-122"/>
              </a:rPr>
              <a:t>WHO</a:t>
            </a:r>
            <a:r>
              <a:rPr lang="zh-CN" altLang="en-US" dirty="0" smtClean="0">
                <a:latin typeface="微软雅黑" pitchFamily="34" charset="-122"/>
                <a:ea typeface="微软雅黑" pitchFamily="34" charset="-122"/>
              </a:rPr>
              <a:t>报告</a:t>
            </a:r>
            <a:r>
              <a:rPr lang="zh-CN" altLang="en-US" dirty="0">
                <a:latin typeface="微软雅黑" pitchFamily="34" charset="-122"/>
                <a:ea typeface="微软雅黑" pitchFamily="34" charset="-122"/>
              </a:rPr>
              <a:t>称，全球约有</a:t>
            </a:r>
            <a:r>
              <a:rPr lang="en-US" altLang="zh-CN" dirty="0">
                <a:latin typeface="微软雅黑" pitchFamily="34" charset="-122"/>
                <a:ea typeface="微软雅黑" pitchFamily="34" charset="-122"/>
              </a:rPr>
              <a:t>10%</a:t>
            </a:r>
            <a:r>
              <a:rPr lang="zh-CN" altLang="en-US" dirty="0">
                <a:latin typeface="微软雅黑" pitchFamily="34" charset="-122"/>
                <a:ea typeface="微软雅黑" pitchFamily="34" charset="-122"/>
              </a:rPr>
              <a:t>的成年人患有偏头痛，</a:t>
            </a:r>
            <a:r>
              <a:rPr lang="en-US" altLang="zh-CN" dirty="0">
                <a:latin typeface="微软雅黑" pitchFamily="34" charset="-122"/>
                <a:ea typeface="微软雅黑" pitchFamily="34" charset="-122"/>
              </a:rPr>
              <a:t>1.7%~4%</a:t>
            </a:r>
            <a:r>
              <a:rPr lang="zh-CN" altLang="en-US" dirty="0">
                <a:latin typeface="微软雅黑" pitchFamily="34" charset="-122"/>
                <a:ea typeface="微软雅黑" pitchFamily="34" charset="-122"/>
              </a:rPr>
              <a:t>的成年人每月至少有</a:t>
            </a:r>
            <a:r>
              <a:rPr lang="en-US" altLang="zh-CN" dirty="0">
                <a:latin typeface="微软雅黑" pitchFamily="34" charset="-122"/>
                <a:ea typeface="微软雅黑" pitchFamily="34" charset="-122"/>
              </a:rPr>
              <a:t>15</a:t>
            </a:r>
            <a:r>
              <a:rPr lang="zh-CN" altLang="en-US" dirty="0">
                <a:latin typeface="微软雅黑" pitchFamily="34" charset="-122"/>
                <a:ea typeface="微软雅黑" pitchFamily="34" charset="-122"/>
              </a:rPr>
              <a:t>天发生头痛。然而，在偏头痛和紧张型头痛患者中，仅有</a:t>
            </a:r>
            <a:r>
              <a:rPr lang="en-US" altLang="zh-CN" dirty="0">
                <a:latin typeface="微软雅黑" pitchFamily="34" charset="-122"/>
                <a:ea typeface="微软雅黑" pitchFamily="34" charset="-122"/>
              </a:rPr>
              <a:t>40%</a:t>
            </a:r>
            <a:r>
              <a:rPr lang="zh-CN" altLang="en-US" dirty="0">
                <a:latin typeface="微软雅黑" pitchFamily="34" charset="-122"/>
                <a:ea typeface="微软雅黑" pitchFamily="34" charset="-122"/>
              </a:rPr>
              <a:t>获得了专业诊断，而在药物过量所致头痛患者中，这一比例更是低至</a:t>
            </a:r>
            <a:r>
              <a:rPr lang="en-US" altLang="zh-CN" dirty="0">
                <a:latin typeface="微软雅黑" pitchFamily="34" charset="-122"/>
                <a:ea typeface="微软雅黑" pitchFamily="34" charset="-122"/>
              </a:rPr>
              <a:t>10%</a:t>
            </a:r>
          </a:p>
        </p:txBody>
      </p:sp>
      <p:sp>
        <p:nvSpPr>
          <p:cNvPr id="3" name="TextBox 2"/>
          <p:cNvSpPr txBox="1"/>
          <p:nvPr/>
        </p:nvSpPr>
        <p:spPr>
          <a:xfrm>
            <a:off x="1333282" y="4108430"/>
            <a:ext cx="2880320" cy="369332"/>
          </a:xfrm>
          <a:prstGeom prst="rect">
            <a:avLst/>
          </a:prstGeom>
          <a:noFill/>
        </p:spPr>
        <p:txBody>
          <a:bodyPr wrap="square" rtlCol="0">
            <a:spAutoFit/>
          </a:bodyPr>
          <a:lstStyle/>
          <a:p>
            <a:endParaRPr lang="zh-CN" altLang="en-US" dirty="0">
              <a:latin typeface="微软雅黑" pitchFamily="34" charset="-122"/>
              <a:ea typeface="微软雅黑" pitchFamily="34" charset="-122"/>
            </a:endParaRPr>
          </a:p>
        </p:txBody>
      </p:sp>
      <p:sp>
        <p:nvSpPr>
          <p:cNvPr id="10" name="TextBox 9"/>
          <p:cNvSpPr txBox="1"/>
          <p:nvPr/>
        </p:nvSpPr>
        <p:spPr>
          <a:xfrm>
            <a:off x="611560" y="3238855"/>
            <a:ext cx="8233218" cy="1200329"/>
          </a:xfrm>
          <a:prstGeom prst="rect">
            <a:avLst/>
          </a:prstGeom>
          <a:noFill/>
        </p:spPr>
        <p:txBody>
          <a:bodyPr wrap="square">
            <a:spAutoFit/>
          </a:bodyPr>
          <a:lstStyle/>
          <a:p>
            <a:pPr marL="285750" marR="0" lvl="0" indent="-285750" defTabSz="914400" eaLnBrk="1" fontAlgn="auto" latinLnBrk="0" hangingPunct="1">
              <a:lnSpc>
                <a:spcPct val="100000"/>
              </a:lnSpc>
              <a:spcBef>
                <a:spcPts val="0"/>
              </a:spcBef>
              <a:spcAft>
                <a:spcPts val="0"/>
              </a:spcAft>
              <a:buClrTx/>
              <a:buSzTx/>
              <a:buFont typeface="Wingdings" pitchFamily="2" charset="2"/>
              <a:buChar char="Ø"/>
              <a:tabLst/>
              <a:defRPr/>
            </a:pPr>
            <a:r>
              <a:rPr kumimoji="0" lang="zh-CN" altLang="en-US" b="0" i="0" u="none" strike="noStrike" kern="0" cap="none" spc="0" normalizeH="0" baseline="0" noProof="0" dirty="0">
                <a:ln>
                  <a:noFill/>
                </a:ln>
                <a:solidFill>
                  <a:sysClr val="windowText" lastClr="000000"/>
                </a:solidFill>
                <a:effectLst/>
                <a:uLnTx/>
                <a:uFillTx/>
                <a:latin typeface="微软雅黑" pitchFamily="34" charset="-122"/>
                <a:ea typeface="微软雅黑" pitchFamily="34" charset="-122"/>
              </a:rPr>
              <a:t>头痛 </a:t>
            </a:r>
            <a:endParaRPr kumimoji="0" lang="en-US" altLang="zh-CN" b="0" i="0" u="none" strike="noStrike" kern="0" cap="none" spc="0" normalizeH="0" baseline="0" noProof="0" dirty="0">
              <a:ln>
                <a:noFill/>
              </a:ln>
              <a:solidFill>
                <a:sysClr val="windowText" lastClr="000000"/>
              </a:solidFill>
              <a:effectLst/>
              <a:uLnTx/>
              <a:uFillTx/>
              <a:latin typeface="微软雅黑" pitchFamily="34" charset="-122"/>
              <a:ea typeface="微软雅黑" pitchFamily="34" charset="-122"/>
            </a:endParaRPr>
          </a:p>
          <a:p>
            <a:pPr marL="285750" marR="0" lvl="0" indent="-285750" defTabSz="914400" eaLnBrk="1" fontAlgn="auto" latinLnBrk="0" hangingPunct="1">
              <a:lnSpc>
                <a:spcPct val="100000"/>
              </a:lnSpc>
              <a:spcBef>
                <a:spcPts val="0"/>
              </a:spcBef>
              <a:spcAft>
                <a:spcPts val="0"/>
              </a:spcAft>
              <a:buClrTx/>
              <a:buSzTx/>
              <a:buFont typeface="Arial" pitchFamily="34" charset="0"/>
              <a:buChar char="•"/>
              <a:tabLst/>
              <a:defRPr/>
            </a:pPr>
            <a:r>
              <a:rPr kumimoji="0" lang="zh-CN" altLang="en-US" b="0" i="0" u="none" strike="noStrike" kern="0" cap="none" spc="0" normalizeH="0" baseline="0" noProof="0" dirty="0" smtClean="0">
                <a:ln>
                  <a:noFill/>
                </a:ln>
                <a:solidFill>
                  <a:sysClr val="windowText" lastClr="000000"/>
                </a:solidFill>
                <a:effectLst/>
                <a:uLnTx/>
                <a:uFillTx/>
                <a:latin typeface="微软雅黑" pitchFamily="34" charset="-122"/>
                <a:ea typeface="微软雅黑" pitchFamily="34" charset="-122"/>
              </a:rPr>
              <a:t>原发性</a:t>
            </a:r>
            <a:r>
              <a:rPr kumimoji="0" lang="zh-CN" altLang="en-US" b="0" i="0" u="none" strike="noStrike" kern="0" cap="none" spc="0" normalizeH="0" baseline="0" noProof="0" dirty="0">
                <a:ln>
                  <a:noFill/>
                </a:ln>
                <a:solidFill>
                  <a:sysClr val="windowText" lastClr="000000"/>
                </a:solidFill>
                <a:effectLst/>
                <a:uLnTx/>
                <a:uFillTx/>
                <a:latin typeface="微软雅黑" pitchFamily="34" charset="-122"/>
                <a:ea typeface="微软雅黑" pitchFamily="34" charset="-122"/>
              </a:rPr>
              <a:t>头痛：无明确病因的头痛，包括偏头痛</a:t>
            </a:r>
            <a:r>
              <a:rPr kumimoji="0" lang="zh-CN" altLang="en-US" b="0" i="0" u="none" strike="noStrike" kern="0" cap="none" spc="0" normalizeH="0" baseline="0" noProof="0" dirty="0" smtClean="0">
                <a:ln>
                  <a:noFill/>
                </a:ln>
                <a:solidFill>
                  <a:sysClr val="windowText" lastClr="000000"/>
                </a:solidFill>
                <a:effectLst/>
                <a:uLnTx/>
                <a:uFillTx/>
                <a:latin typeface="微软雅黑" pitchFamily="34" charset="-122"/>
                <a:ea typeface="微软雅黑" pitchFamily="34" charset="-122"/>
              </a:rPr>
              <a:t>、紧张</a:t>
            </a:r>
            <a:r>
              <a:rPr kumimoji="0" lang="zh-CN" altLang="en-US" b="0" i="0" u="none" strike="noStrike" kern="0" cap="none" spc="0" normalizeH="0" baseline="0" noProof="0" dirty="0">
                <a:ln>
                  <a:noFill/>
                </a:ln>
                <a:solidFill>
                  <a:sysClr val="windowText" lastClr="000000"/>
                </a:solidFill>
                <a:effectLst/>
                <a:uLnTx/>
                <a:uFillTx/>
                <a:latin typeface="微软雅黑" pitchFamily="34" charset="-122"/>
                <a:ea typeface="微软雅黑" pitchFamily="34" charset="-122"/>
              </a:rPr>
              <a:t>型</a:t>
            </a:r>
            <a:r>
              <a:rPr kumimoji="0" lang="zh-CN" altLang="en-US" b="0" i="0" u="none" strike="noStrike" kern="0" cap="none" spc="0" normalizeH="0" baseline="0" noProof="0" dirty="0" smtClean="0">
                <a:ln>
                  <a:noFill/>
                </a:ln>
                <a:solidFill>
                  <a:sysClr val="windowText" lastClr="000000"/>
                </a:solidFill>
                <a:effectLst/>
                <a:uLnTx/>
                <a:uFillTx/>
                <a:latin typeface="微软雅黑" pitchFamily="34" charset="-122"/>
                <a:ea typeface="微软雅黑" pitchFamily="34" charset="-122"/>
              </a:rPr>
              <a:t>头痛等，占头痛总数</a:t>
            </a:r>
            <a:r>
              <a:rPr kumimoji="0" lang="en-US" altLang="zh-CN" b="0" i="0" u="none" strike="noStrike" kern="0" cap="none" spc="0" normalizeH="0" baseline="0" noProof="0" dirty="0" smtClean="0">
                <a:ln>
                  <a:noFill/>
                </a:ln>
                <a:solidFill>
                  <a:srgbClr val="FF0000"/>
                </a:solidFill>
                <a:effectLst/>
                <a:uLnTx/>
                <a:uFillTx/>
                <a:latin typeface="微软雅黑" pitchFamily="34" charset="-122"/>
                <a:ea typeface="微软雅黑" pitchFamily="34" charset="-122"/>
              </a:rPr>
              <a:t>80%</a:t>
            </a:r>
            <a:r>
              <a:rPr kumimoji="0" lang="zh-CN" altLang="en-US" b="0" i="0" u="none" strike="noStrike" kern="0" cap="none" spc="0" normalizeH="0" baseline="0" noProof="0" dirty="0" smtClean="0">
                <a:ln>
                  <a:noFill/>
                </a:ln>
                <a:solidFill>
                  <a:sysClr val="windowText" lastClr="000000"/>
                </a:solidFill>
                <a:effectLst/>
                <a:uLnTx/>
                <a:uFillTx/>
                <a:latin typeface="微软雅黑" pitchFamily="34" charset="-122"/>
                <a:ea typeface="微软雅黑" pitchFamily="34" charset="-122"/>
              </a:rPr>
              <a:t>以上</a:t>
            </a:r>
            <a:endParaRPr kumimoji="0" lang="en-US" altLang="zh-CN" b="0" i="0" u="none" strike="noStrike" kern="0" cap="none" spc="0" normalizeH="0" baseline="0" noProof="0" dirty="0">
              <a:ln>
                <a:noFill/>
              </a:ln>
              <a:solidFill>
                <a:sysClr val="windowText" lastClr="000000"/>
              </a:solidFill>
              <a:effectLst/>
              <a:uLnTx/>
              <a:uFillTx/>
              <a:latin typeface="微软雅黑" pitchFamily="34" charset="-122"/>
              <a:ea typeface="微软雅黑" pitchFamily="34" charset="-122"/>
            </a:endParaRPr>
          </a:p>
          <a:p>
            <a:pPr marL="285750" marR="0" lvl="0" indent="-285750" defTabSz="914400" eaLnBrk="1" fontAlgn="auto" latinLnBrk="0" hangingPunct="1">
              <a:lnSpc>
                <a:spcPct val="100000"/>
              </a:lnSpc>
              <a:spcBef>
                <a:spcPts val="0"/>
              </a:spcBef>
              <a:spcAft>
                <a:spcPts val="0"/>
              </a:spcAft>
              <a:buClrTx/>
              <a:buSzTx/>
              <a:buFont typeface="Arial" pitchFamily="34" charset="0"/>
              <a:buChar char="•"/>
              <a:tabLst/>
              <a:defRPr/>
            </a:pPr>
            <a:r>
              <a:rPr kumimoji="0" lang="zh-CN" altLang="en-US" b="0" i="0" u="none" strike="noStrike" kern="0" cap="none" spc="0" normalizeH="0" baseline="0" noProof="0" dirty="0">
                <a:ln>
                  <a:noFill/>
                </a:ln>
                <a:solidFill>
                  <a:sysClr val="windowText" lastClr="000000"/>
                </a:solidFill>
                <a:effectLst/>
                <a:uLnTx/>
                <a:uFillTx/>
                <a:latin typeface="微软雅黑" pitchFamily="34" charset="-122"/>
                <a:ea typeface="微软雅黑" pitchFamily="34" charset="-122"/>
              </a:rPr>
              <a:t>继发性头痛种类繁多，主要根据其病因</a:t>
            </a:r>
            <a:r>
              <a:rPr kumimoji="0" lang="zh-CN" altLang="en-US" b="0" i="0" u="none" strike="noStrike" kern="0" cap="none" spc="0" normalizeH="0" baseline="0" noProof="0" dirty="0" smtClean="0">
                <a:ln>
                  <a:noFill/>
                </a:ln>
                <a:solidFill>
                  <a:sysClr val="windowText" lastClr="000000"/>
                </a:solidFill>
                <a:effectLst/>
                <a:uLnTx/>
                <a:uFillTx/>
                <a:latin typeface="微软雅黑" pitchFamily="34" charset="-122"/>
                <a:ea typeface="微软雅黑" pitchFamily="34" charset="-122"/>
              </a:rPr>
              <a:t>分类</a:t>
            </a:r>
            <a:endParaRPr kumimoji="0" lang="zh-CN" altLang="en-US" b="0" i="0" u="none" strike="noStrike" kern="0" cap="none" spc="0" normalizeH="0" baseline="0" noProof="0" dirty="0">
              <a:ln>
                <a:noFill/>
              </a:ln>
              <a:solidFill>
                <a:sysClr val="windowText" lastClr="000000"/>
              </a:solidFill>
              <a:effectLst/>
              <a:uLnTx/>
              <a:uFillTx/>
              <a:latin typeface="微软雅黑" pitchFamily="34" charset="-122"/>
              <a:ea typeface="微软雅黑" pitchFamily="34" charset="-122"/>
            </a:endParaRPr>
          </a:p>
        </p:txBody>
      </p:sp>
      <p:sp>
        <p:nvSpPr>
          <p:cNvPr id="4" name="AutoShape 2" descr="C:\Users\FGJ\AppData\Roaming\Tencent\Users\794460205\QQ\WinTemp\RichOle\EH}$O7BI34K8FKRGAYE6Q.jpg"/>
          <p:cNvSpPr>
            <a:spLocks noChangeAspect="1" noChangeArrowheads="1"/>
          </p:cNvSpPr>
          <p:nvPr/>
        </p:nvSpPr>
        <p:spPr bwMode="auto">
          <a:xfrm>
            <a:off x="0" y="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 name="AutoShape 3" descr="C:\Users\FGJ\AppData\Roaming\Tencent\Users\794460205\QQ\WinTemp\RichOle\EH}$O7BI34K8FKRGAYE6Q.jpg"/>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7344" name="TextBox 57343"/>
          <p:cNvSpPr txBox="1"/>
          <p:nvPr/>
        </p:nvSpPr>
        <p:spPr>
          <a:xfrm>
            <a:off x="2574282" y="5705579"/>
            <a:ext cx="1008112" cy="369332"/>
          </a:xfrm>
          <a:prstGeom prst="rect">
            <a:avLst/>
          </a:prstGeom>
          <a:noFill/>
        </p:spPr>
        <p:txBody>
          <a:bodyPr wrap="square" rtlCol="0">
            <a:spAutoFit/>
          </a:bodyPr>
          <a:lstStyle/>
          <a:p>
            <a:r>
              <a:rPr lang="zh-CN" altLang="en-US" dirty="0" smtClean="0">
                <a:latin typeface="微软雅黑" pitchFamily="34" charset="-122"/>
                <a:ea typeface="微软雅黑" pitchFamily="34" charset="-122"/>
              </a:rPr>
              <a:t>偏头痛</a:t>
            </a:r>
            <a:endParaRPr lang="zh-CN" altLang="en-US" dirty="0">
              <a:latin typeface="微软雅黑" pitchFamily="34" charset="-122"/>
              <a:ea typeface="微软雅黑" pitchFamily="34" charset="-122"/>
            </a:endParaRPr>
          </a:p>
        </p:txBody>
      </p:sp>
      <p:sp>
        <p:nvSpPr>
          <p:cNvPr id="57345" name="TextBox 57344"/>
          <p:cNvSpPr txBox="1"/>
          <p:nvPr/>
        </p:nvSpPr>
        <p:spPr>
          <a:xfrm>
            <a:off x="5349226" y="5705579"/>
            <a:ext cx="1344406" cy="369332"/>
          </a:xfrm>
          <a:prstGeom prst="rect">
            <a:avLst/>
          </a:prstGeom>
          <a:noFill/>
        </p:spPr>
        <p:txBody>
          <a:bodyPr wrap="square" rtlCol="0">
            <a:spAutoFit/>
          </a:bodyPr>
          <a:lstStyle/>
          <a:p>
            <a:r>
              <a:rPr lang="zh-CN" altLang="en-US" dirty="0" smtClean="0">
                <a:latin typeface="微软雅黑" pitchFamily="34" charset="-122"/>
                <a:ea typeface="微软雅黑" pitchFamily="34" charset="-122"/>
              </a:rPr>
              <a:t>紧张性头痛</a:t>
            </a:r>
            <a:endParaRPr lang="zh-CN" altLang="en-US" dirty="0">
              <a:latin typeface="微软雅黑" pitchFamily="34" charset="-122"/>
              <a:ea typeface="微软雅黑" pitchFamily="34" charset="-122"/>
            </a:endParaRPr>
          </a:p>
        </p:txBody>
      </p:sp>
      <p:pic>
        <p:nvPicPr>
          <p:cNvPr id="16" name="图片 4"/>
          <p:cNvPicPr>
            <a:picLocks noChangeAspect="1"/>
          </p:cNvPicPr>
          <p:nvPr/>
        </p:nvPicPr>
        <p:blipFill>
          <a:blip r:embed="rId3">
            <a:clrChange>
              <a:clrFrom>
                <a:srgbClr val="FFFFFF"/>
              </a:clrFrom>
              <a:clrTo>
                <a:srgbClr val="FFFFFF">
                  <a:alpha val="0"/>
                </a:srgbClr>
              </a:clrTo>
            </a:clrChange>
          </a:blip>
          <a:srcRect/>
          <a:stretch>
            <a:fillRect/>
          </a:stretch>
        </p:blipFill>
        <p:spPr bwMode="auto">
          <a:xfrm>
            <a:off x="1840144" y="4244395"/>
            <a:ext cx="2171700" cy="1524000"/>
          </a:xfrm>
          <a:prstGeom prst="rect">
            <a:avLst/>
          </a:prstGeom>
          <a:noFill/>
          <a:ln w="9525">
            <a:noFill/>
            <a:miter lim="800000"/>
            <a:headEnd/>
            <a:tailEnd/>
          </a:ln>
        </p:spPr>
      </p:pic>
      <p:pic>
        <p:nvPicPr>
          <p:cNvPr id="22" name="Picture 25" descr="K:\QQ截图20130315185431.png"/>
          <p:cNvPicPr>
            <a:picLocks noChangeAspect="1" noChangeArrowheads="1"/>
          </p:cNvPicPr>
          <p:nvPr/>
        </p:nvPicPr>
        <p:blipFill>
          <a:blip r:embed="rId4">
            <a:clrChange>
              <a:clrFrom>
                <a:srgbClr val="FFFFFF"/>
              </a:clrFrom>
              <a:clrTo>
                <a:srgbClr val="FFFFFF">
                  <a:alpha val="0"/>
                </a:srgbClr>
              </a:clrTo>
            </a:clrChange>
          </a:blip>
          <a:srcRect/>
          <a:stretch>
            <a:fillRect/>
          </a:stretch>
        </p:blipFill>
        <p:spPr bwMode="auto">
          <a:xfrm>
            <a:off x="5313368" y="4509120"/>
            <a:ext cx="1568450" cy="1381125"/>
          </a:xfrm>
          <a:prstGeom prst="rect">
            <a:avLst/>
          </a:prstGeom>
          <a:noFill/>
          <a:ln w="9525">
            <a:noFill/>
            <a:miter lim="800000"/>
            <a:headEnd/>
            <a:tailEnd/>
          </a:ln>
        </p:spPr>
      </p:pic>
      <p:sp>
        <p:nvSpPr>
          <p:cNvPr id="23" name="TextBox 5"/>
          <p:cNvSpPr txBox="1">
            <a:spLocks noChangeArrowheads="1"/>
          </p:cNvSpPr>
          <p:nvPr/>
        </p:nvSpPr>
        <p:spPr bwMode="auto">
          <a:xfrm>
            <a:off x="6837368" y="4565462"/>
            <a:ext cx="957263" cy="338138"/>
          </a:xfrm>
          <a:prstGeom prst="rect">
            <a:avLst/>
          </a:prstGeom>
          <a:noFill/>
          <a:ln w="9525">
            <a:noFill/>
            <a:miter lim="800000"/>
            <a:headEnd/>
            <a:tailEnd/>
          </a:ln>
        </p:spPr>
        <p:txBody>
          <a:bodyPr>
            <a:spAutoFit/>
          </a:bodyPr>
          <a:lstStyle/>
          <a:p>
            <a:r>
              <a:rPr lang="en-US" altLang="zh-CN" sz="1600" b="1" dirty="0">
                <a:solidFill>
                  <a:srgbClr val="FF6600"/>
                </a:solidFill>
                <a:latin typeface="微软雅黑" pitchFamily="34" charset="-122"/>
                <a:ea typeface="微软雅黑" pitchFamily="34" charset="-122"/>
              </a:rPr>
              <a:t>5.6%</a:t>
            </a:r>
            <a:endParaRPr lang="zh-CN" altLang="en-US" sz="1600" b="1" dirty="0">
              <a:solidFill>
                <a:srgbClr val="FF6600"/>
              </a:solidFill>
              <a:latin typeface="微软雅黑" pitchFamily="34" charset="-122"/>
              <a:ea typeface="微软雅黑" pitchFamily="34" charset="-122"/>
            </a:endParaRPr>
          </a:p>
        </p:txBody>
      </p:sp>
      <p:sp>
        <p:nvSpPr>
          <p:cNvPr id="25" name="TextBox 5"/>
          <p:cNvSpPr txBox="1">
            <a:spLocks noChangeArrowheads="1"/>
          </p:cNvSpPr>
          <p:nvPr/>
        </p:nvSpPr>
        <p:spPr bwMode="auto">
          <a:xfrm>
            <a:off x="1645097" y="4509120"/>
            <a:ext cx="957263" cy="338137"/>
          </a:xfrm>
          <a:prstGeom prst="rect">
            <a:avLst/>
          </a:prstGeom>
          <a:noFill/>
          <a:ln w="9525">
            <a:noFill/>
            <a:miter lim="800000"/>
            <a:headEnd/>
            <a:tailEnd/>
          </a:ln>
        </p:spPr>
        <p:txBody>
          <a:bodyPr>
            <a:spAutoFit/>
          </a:bodyPr>
          <a:lstStyle/>
          <a:p>
            <a:r>
              <a:rPr lang="en-US" altLang="zh-CN" sz="1600" b="1" dirty="0">
                <a:solidFill>
                  <a:srgbClr val="3333CC"/>
                </a:solidFill>
                <a:latin typeface="微软雅黑" pitchFamily="34" charset="-122"/>
                <a:ea typeface="微软雅黑" pitchFamily="34" charset="-122"/>
              </a:rPr>
              <a:t>13.8%</a:t>
            </a:r>
            <a:endParaRPr lang="zh-CN" altLang="en-US" sz="1600" b="1" dirty="0">
              <a:solidFill>
                <a:srgbClr val="3333CC"/>
              </a:solidFill>
              <a:latin typeface="微软雅黑" pitchFamily="34" charset="-122"/>
              <a:ea typeface="微软雅黑" pitchFamily="34" charset="-122"/>
            </a:endParaRPr>
          </a:p>
        </p:txBody>
      </p:sp>
      <p:sp>
        <p:nvSpPr>
          <p:cNvPr id="17" name="TextBox 16"/>
          <p:cNvSpPr txBox="1"/>
          <p:nvPr/>
        </p:nvSpPr>
        <p:spPr>
          <a:xfrm>
            <a:off x="1906982" y="6074911"/>
            <a:ext cx="5160738" cy="369332"/>
          </a:xfrm>
          <a:prstGeom prst="rect">
            <a:avLst/>
          </a:prstGeom>
          <a:noFill/>
        </p:spPr>
        <p:txBody>
          <a:bodyPr wrap="square" rtlCol="0">
            <a:spAutoFit/>
          </a:bodyPr>
          <a:lstStyle>
            <a:defPPr>
              <a:defRPr lang="zh-CN"/>
            </a:defPPr>
            <a:lvl1pPr>
              <a:defRPr b="1">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defRPr>
            </a:lvl1pPr>
          </a:lstStyle>
          <a:p>
            <a:r>
              <a:rPr lang="zh-CN" altLang="en-US" dirty="0">
                <a:latin typeface="微软雅黑" pitchFamily="34" charset="-122"/>
                <a:ea typeface="微软雅黑" pitchFamily="34" charset="-122"/>
              </a:rPr>
              <a:t>诊断决策支持系统的目标疾病</a:t>
            </a:r>
            <a:r>
              <a:rPr lang="zh-CN" altLang="en-US" dirty="0" smtClean="0">
                <a:latin typeface="微软雅黑" pitchFamily="34" charset="-122"/>
                <a:ea typeface="微软雅黑" pitchFamily="34" charset="-122"/>
              </a:rPr>
              <a:t>：原发性头痛</a:t>
            </a:r>
            <a:endParaRPr lang="zh-CN" altLang="en-US" dirty="0">
              <a:latin typeface="微软雅黑" pitchFamily="34" charset="-122"/>
              <a:ea typeface="微软雅黑" pitchFamily="34" charset="-122"/>
            </a:endParaRPr>
          </a:p>
        </p:txBody>
      </p:sp>
    </p:spTree>
    <p:extLst>
      <p:ext uri="{BB962C8B-B14F-4D97-AF65-F5344CB8AC3E}">
        <p14:creationId xmlns:p14="http://schemas.microsoft.com/office/powerpoint/2010/main" val="139701680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E9DE5A85-2D30-4737-8208-EC70138A904D}" type="slidenum">
              <a:rPr lang="en-US" altLang="zh-CN" smtClean="0">
                <a:solidFill>
                  <a:srgbClr val="000000"/>
                </a:solidFill>
                <a:latin typeface="Arial" charset="0"/>
              </a:rPr>
              <a:pPr eaLnBrk="1" fontAlgn="base" hangingPunct="1">
                <a:spcBef>
                  <a:spcPct val="0"/>
                </a:spcBef>
                <a:spcAft>
                  <a:spcPct val="0"/>
                </a:spcAft>
              </a:pPr>
              <a:t>24</a:t>
            </a:fld>
            <a:endParaRPr lang="en-US" altLang="zh-CN" smtClean="0">
              <a:solidFill>
                <a:srgbClr val="000000"/>
              </a:solidFill>
              <a:latin typeface="Arial" charset="0"/>
            </a:endParaRPr>
          </a:p>
        </p:txBody>
      </p:sp>
      <p:sp>
        <p:nvSpPr>
          <p:cNvPr id="57348" name="标题 1"/>
          <p:cNvSpPr txBox="1">
            <a:spLocks/>
          </p:cNvSpPr>
          <p:nvPr/>
        </p:nvSpPr>
        <p:spPr bwMode="auto">
          <a:xfrm>
            <a:off x="457200" y="333375"/>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基于框架的系统开发</a:t>
            </a:r>
            <a:endParaRPr lang="zh-CN" altLang="en-US" sz="2800" b="1" dirty="0">
              <a:solidFill>
                <a:srgbClr val="FFFFFF"/>
              </a:solidFill>
              <a:latin typeface="Times New Roman" pitchFamily="18" charset="0"/>
              <a:ea typeface="黑体" pitchFamily="49" charset="-122"/>
              <a:cs typeface="Times New Roman" pitchFamily="18" charset="0"/>
            </a:endParaRPr>
          </a:p>
        </p:txBody>
      </p:sp>
      <p:graphicFrame>
        <p:nvGraphicFramePr>
          <p:cNvPr id="21" name="图示 20"/>
          <p:cNvGraphicFramePr/>
          <p:nvPr>
            <p:extLst>
              <p:ext uri="{D42A27DB-BD31-4B8C-83A1-F6EECF244321}">
                <p14:modId xmlns:p14="http://schemas.microsoft.com/office/powerpoint/2010/main" val="1490120413"/>
              </p:ext>
            </p:extLst>
          </p:nvPr>
        </p:nvGraphicFramePr>
        <p:xfrm>
          <a:off x="-684584" y="2708920"/>
          <a:ext cx="5904656" cy="278936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8" name="组合 27"/>
          <p:cNvGrpSpPr>
            <a:grpSpLocks/>
          </p:cNvGrpSpPr>
          <p:nvPr/>
        </p:nvGrpSpPr>
        <p:grpSpPr bwMode="auto">
          <a:xfrm>
            <a:off x="6388323" y="1412776"/>
            <a:ext cx="1557811" cy="1206822"/>
            <a:chOff x="564182" y="3484982"/>
            <a:chExt cx="3693614" cy="2392290"/>
          </a:xfrm>
        </p:grpSpPr>
        <p:pic>
          <p:nvPicPr>
            <p:cNvPr id="9" name="Picture 7"/>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64182" y="3484982"/>
              <a:ext cx="3124840" cy="182322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10" name="Picture 6"/>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952718" y="3861048"/>
              <a:ext cx="2736304" cy="189689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11" name="Picture 5"/>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403647" y="4310088"/>
              <a:ext cx="2854149" cy="156718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grpSp>
      <p:pic>
        <p:nvPicPr>
          <p:cNvPr id="12" name="Picture 4"/>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367582" y="3387490"/>
            <a:ext cx="1804818" cy="10769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TextBox 12"/>
          <p:cNvSpPr txBox="1"/>
          <p:nvPr/>
        </p:nvSpPr>
        <p:spPr>
          <a:xfrm>
            <a:off x="6535460" y="2619598"/>
            <a:ext cx="1453522" cy="369332"/>
          </a:xfrm>
          <a:prstGeom prst="rect">
            <a:avLst/>
          </a:prstGeom>
          <a:noFill/>
        </p:spPr>
        <p:txBody>
          <a:bodyPr wrap="square" rtlCol="0">
            <a:spAutoFit/>
          </a:bodyPr>
          <a:lstStyle/>
          <a:p>
            <a:r>
              <a:rPr lang="zh-CN" altLang="en-US" dirty="0" smtClean="0"/>
              <a:t>文本指南</a:t>
            </a:r>
            <a:endParaRPr lang="zh-CN" altLang="en-US" dirty="0"/>
          </a:p>
        </p:txBody>
      </p:sp>
      <p:sp>
        <p:nvSpPr>
          <p:cNvPr id="14" name="TextBox 13"/>
          <p:cNvSpPr txBox="1"/>
          <p:nvPr/>
        </p:nvSpPr>
        <p:spPr>
          <a:xfrm>
            <a:off x="6581258" y="4464391"/>
            <a:ext cx="1440160" cy="369332"/>
          </a:xfrm>
          <a:prstGeom prst="rect">
            <a:avLst/>
          </a:prstGeom>
          <a:noFill/>
        </p:spPr>
        <p:txBody>
          <a:bodyPr wrap="square" rtlCol="0">
            <a:spAutoFit/>
          </a:bodyPr>
          <a:lstStyle/>
          <a:p>
            <a:r>
              <a:rPr lang="en-US" altLang="zh-CN" dirty="0" smtClean="0"/>
              <a:t>SAGE</a:t>
            </a:r>
            <a:r>
              <a:rPr lang="zh-CN" altLang="en-US" dirty="0" smtClean="0"/>
              <a:t>模型</a:t>
            </a:r>
            <a:endParaRPr lang="zh-CN" altLang="en-US" dirty="0"/>
          </a:p>
        </p:txBody>
      </p:sp>
      <p:pic>
        <p:nvPicPr>
          <p:cNvPr id="15" name="Picture 4" descr="G:\规则.bmp"/>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6836296" y="5157192"/>
            <a:ext cx="939094" cy="75586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16" name="Picture 4" descr="G:\规则.bmp"/>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6898617" y="5215946"/>
            <a:ext cx="939094" cy="75586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17" name="Picture 4" descr="G:\规则.bmp"/>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6935612" y="5248441"/>
            <a:ext cx="939094" cy="75586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20" name="右箭头 19"/>
          <p:cNvSpPr/>
          <p:nvPr/>
        </p:nvSpPr>
        <p:spPr bwMode="auto">
          <a:xfrm rot="5400000">
            <a:off x="7046512" y="3018894"/>
            <a:ext cx="319683" cy="275800"/>
          </a:xfrm>
          <a:prstGeom prst="rightArrow">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22" name="右箭头 21"/>
          <p:cNvSpPr/>
          <p:nvPr/>
        </p:nvSpPr>
        <p:spPr bwMode="auto">
          <a:xfrm rot="5400000">
            <a:off x="7146001" y="4853116"/>
            <a:ext cx="319683" cy="275800"/>
          </a:xfrm>
          <a:prstGeom prst="rightArrow">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25" name="TextBox 24"/>
          <p:cNvSpPr txBox="1"/>
          <p:nvPr/>
        </p:nvSpPr>
        <p:spPr>
          <a:xfrm>
            <a:off x="6683584" y="6008875"/>
            <a:ext cx="1443150" cy="369332"/>
          </a:xfrm>
          <a:prstGeom prst="rect">
            <a:avLst/>
          </a:prstGeom>
          <a:noFill/>
        </p:spPr>
        <p:txBody>
          <a:bodyPr wrap="square" rtlCol="0">
            <a:spAutoFit/>
          </a:bodyPr>
          <a:lstStyle/>
          <a:p>
            <a:r>
              <a:rPr lang="en-US" altLang="zh-CN" dirty="0" smtClean="0"/>
              <a:t>CLIPS</a:t>
            </a:r>
            <a:r>
              <a:rPr lang="zh-CN" altLang="en-US" dirty="0" smtClean="0"/>
              <a:t>规则</a:t>
            </a:r>
            <a:endParaRPr lang="zh-CN" altLang="en-US" dirty="0"/>
          </a:p>
        </p:txBody>
      </p:sp>
      <p:graphicFrame>
        <p:nvGraphicFramePr>
          <p:cNvPr id="26" name="表格 25"/>
          <p:cNvGraphicFramePr>
            <a:graphicFrameLocks noGrp="1"/>
          </p:cNvGraphicFramePr>
          <p:nvPr>
            <p:extLst>
              <p:ext uri="{D42A27DB-BD31-4B8C-83A1-F6EECF244321}">
                <p14:modId xmlns:p14="http://schemas.microsoft.com/office/powerpoint/2010/main" val="1199643371"/>
              </p:ext>
            </p:extLst>
          </p:nvPr>
        </p:nvGraphicFramePr>
        <p:xfrm>
          <a:off x="4604048" y="1426410"/>
          <a:ext cx="4464496" cy="4835866"/>
        </p:xfrm>
        <a:graphic>
          <a:graphicData uri="http://schemas.openxmlformats.org/drawingml/2006/table">
            <a:tbl>
              <a:tblPr firstRow="1" firstCol="1" bandRow="1"/>
              <a:tblGrid>
                <a:gridCol w="1656183"/>
                <a:gridCol w="870789"/>
                <a:gridCol w="1937524"/>
              </a:tblGrid>
              <a:tr h="251268">
                <a:tc>
                  <a:txBody>
                    <a:bodyPr/>
                    <a:lstStyle/>
                    <a:p>
                      <a:pPr indent="127000" algn="ctr">
                        <a:lnSpc>
                          <a:spcPct val="150000"/>
                        </a:lnSpc>
                        <a:spcAft>
                          <a:spcPts val="0"/>
                        </a:spcAft>
                      </a:pPr>
                      <a:r>
                        <a:rPr lang="zh-CN" sz="1100" b="1" kern="100" dirty="0">
                          <a:effectLst/>
                          <a:latin typeface="Calibri"/>
                          <a:ea typeface="仿宋_GB2312"/>
                          <a:cs typeface="Times New Roman"/>
                        </a:rPr>
                        <a:t>字段</a:t>
                      </a:r>
                      <a:endParaRPr lang="zh-CN" sz="1100" kern="100" dirty="0">
                        <a:effectLst/>
                        <a:latin typeface="Times New Roman"/>
                        <a:ea typeface="仿宋_GB2312"/>
                        <a:cs typeface="Times New Roman"/>
                      </a:endParaRPr>
                    </a:p>
                  </a:txBody>
                  <a:tcPr marL="66558" marR="6655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EECE1"/>
                    </a:solidFill>
                  </a:tcPr>
                </a:tc>
                <a:tc>
                  <a:txBody>
                    <a:bodyPr/>
                    <a:lstStyle/>
                    <a:p>
                      <a:pPr indent="127000" algn="ctr">
                        <a:lnSpc>
                          <a:spcPct val="150000"/>
                        </a:lnSpc>
                        <a:spcAft>
                          <a:spcPts val="0"/>
                        </a:spcAft>
                      </a:pPr>
                      <a:r>
                        <a:rPr lang="zh-CN" sz="1100" b="1" kern="100">
                          <a:effectLst/>
                          <a:latin typeface="Calibri"/>
                          <a:ea typeface="仿宋_GB2312"/>
                          <a:cs typeface="Times New Roman"/>
                        </a:rPr>
                        <a:t>数据类型</a:t>
                      </a:r>
                      <a:endParaRPr lang="zh-CN" sz="1100" kern="100">
                        <a:effectLst/>
                        <a:latin typeface="Times New Roman"/>
                        <a:ea typeface="仿宋_GB2312"/>
                        <a:cs typeface="Times New Roman"/>
                      </a:endParaRPr>
                    </a:p>
                  </a:txBody>
                  <a:tcPr marL="66558" marR="6655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EECE1"/>
                    </a:solidFill>
                  </a:tcPr>
                </a:tc>
                <a:tc>
                  <a:txBody>
                    <a:bodyPr/>
                    <a:lstStyle/>
                    <a:p>
                      <a:pPr indent="127000" algn="ctr">
                        <a:lnSpc>
                          <a:spcPct val="150000"/>
                        </a:lnSpc>
                        <a:spcAft>
                          <a:spcPts val="0"/>
                        </a:spcAft>
                      </a:pPr>
                      <a:r>
                        <a:rPr lang="zh-CN" sz="1100" b="1" kern="100" dirty="0">
                          <a:effectLst/>
                          <a:latin typeface="Calibri"/>
                          <a:ea typeface="仿宋_GB2312"/>
                          <a:cs typeface="Times New Roman"/>
                        </a:rPr>
                        <a:t>说明</a:t>
                      </a:r>
                      <a:endParaRPr lang="zh-CN" sz="1100" kern="100" dirty="0">
                        <a:effectLst/>
                        <a:latin typeface="Times New Roman"/>
                        <a:ea typeface="仿宋_GB2312"/>
                        <a:cs typeface="Times New Roman"/>
                      </a:endParaRPr>
                    </a:p>
                  </a:txBody>
                  <a:tcPr marL="66558" marR="6655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EECE1"/>
                    </a:solidFill>
                  </a:tcPr>
                </a:tc>
              </a:tr>
              <a:tr h="270089">
                <a:tc>
                  <a:txBody>
                    <a:bodyPr/>
                    <a:lstStyle/>
                    <a:p>
                      <a:pPr indent="266700">
                        <a:lnSpc>
                          <a:spcPct val="150000"/>
                        </a:lnSpc>
                        <a:spcAft>
                          <a:spcPts val="0"/>
                        </a:spcAft>
                      </a:pPr>
                      <a:r>
                        <a:rPr lang="en-US" sz="1100" kern="100" dirty="0" err="1">
                          <a:effectLst/>
                          <a:latin typeface="Times New Roman"/>
                          <a:ea typeface="仿宋_GB2312"/>
                          <a:cs typeface="Times New Roman"/>
                        </a:rPr>
                        <a:t>HeadacheType</a:t>
                      </a:r>
                      <a:endParaRPr lang="zh-CN" sz="1100" kern="100" dirty="0">
                        <a:effectLst/>
                        <a:latin typeface="Times New Roman"/>
                        <a:ea typeface="仿宋_GB2312"/>
                        <a:cs typeface="仿宋_GB2312"/>
                      </a:endParaRPr>
                    </a:p>
                  </a:txBody>
                  <a:tcPr marL="66558" marR="6655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solidFill>
                  </a:tcPr>
                </a:tc>
                <a:tc>
                  <a:txBody>
                    <a:bodyPr/>
                    <a:lstStyle/>
                    <a:p>
                      <a:pPr indent="266700">
                        <a:lnSpc>
                          <a:spcPct val="150000"/>
                        </a:lnSpc>
                        <a:spcAft>
                          <a:spcPts val="0"/>
                        </a:spcAft>
                      </a:pPr>
                      <a:r>
                        <a:rPr lang="en-US" sz="1100" kern="100" dirty="0">
                          <a:effectLst/>
                          <a:latin typeface="Times New Roman"/>
                          <a:ea typeface="仿宋_GB2312"/>
                          <a:cs typeface="Times New Roman"/>
                        </a:rPr>
                        <a:t>String </a:t>
                      </a:r>
                      <a:endParaRPr lang="zh-CN" sz="1100" kern="100" dirty="0">
                        <a:effectLst/>
                        <a:latin typeface="Times New Roman"/>
                        <a:ea typeface="仿宋_GB2312"/>
                        <a:cs typeface="仿宋_GB2312"/>
                      </a:endParaRPr>
                    </a:p>
                  </a:txBody>
                  <a:tcPr marL="66558" marR="6655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solidFill>
                  </a:tcPr>
                </a:tc>
                <a:tc>
                  <a:txBody>
                    <a:bodyPr/>
                    <a:lstStyle/>
                    <a:p>
                      <a:pPr indent="266700" algn="l">
                        <a:lnSpc>
                          <a:spcPct val="150000"/>
                        </a:lnSpc>
                        <a:spcAft>
                          <a:spcPts val="0"/>
                        </a:spcAft>
                      </a:pPr>
                      <a:r>
                        <a:rPr lang="zh-CN" sz="1100" kern="100" dirty="0">
                          <a:effectLst/>
                          <a:latin typeface="Calibri"/>
                          <a:ea typeface="仿宋_GB2312"/>
                          <a:cs typeface="仿宋_GB2312"/>
                        </a:rPr>
                        <a:t>头痛类型</a:t>
                      </a:r>
                      <a:endParaRPr lang="zh-CN" sz="1100" kern="100" dirty="0">
                        <a:effectLst/>
                        <a:latin typeface="Times New Roman"/>
                        <a:ea typeface="仿宋_GB2312"/>
                        <a:cs typeface="仿宋_GB2312"/>
                      </a:endParaRPr>
                    </a:p>
                  </a:txBody>
                  <a:tcPr marL="66558" marR="6655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solidFill>
                  </a:tcPr>
                </a:tc>
              </a:tr>
              <a:tr h="270089">
                <a:tc>
                  <a:txBody>
                    <a:bodyPr/>
                    <a:lstStyle/>
                    <a:p>
                      <a:pPr indent="266700">
                        <a:lnSpc>
                          <a:spcPct val="150000"/>
                        </a:lnSpc>
                        <a:spcAft>
                          <a:spcPts val="0"/>
                        </a:spcAft>
                      </a:pPr>
                      <a:r>
                        <a:rPr lang="en-US" sz="1100" kern="100" dirty="0" err="1">
                          <a:effectLst/>
                          <a:latin typeface="Times New Roman"/>
                          <a:ea typeface="仿宋_GB2312"/>
                          <a:cs typeface="Times New Roman"/>
                        </a:rPr>
                        <a:t>HeadacheDegree</a:t>
                      </a:r>
                      <a:endParaRPr lang="zh-CN" sz="1100" kern="100" dirty="0">
                        <a:effectLst/>
                        <a:latin typeface="Times New Roman"/>
                        <a:ea typeface="仿宋_GB2312"/>
                        <a:cs typeface="仿宋_GB2312"/>
                      </a:endParaRPr>
                    </a:p>
                  </a:txBody>
                  <a:tcPr marL="66558" marR="6655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solidFill>
                  </a:tcPr>
                </a:tc>
                <a:tc>
                  <a:txBody>
                    <a:bodyPr/>
                    <a:lstStyle/>
                    <a:p>
                      <a:pPr indent="266700">
                        <a:lnSpc>
                          <a:spcPct val="150000"/>
                        </a:lnSpc>
                        <a:spcAft>
                          <a:spcPts val="0"/>
                        </a:spcAft>
                      </a:pPr>
                      <a:r>
                        <a:rPr lang="en-US" sz="1100" kern="100">
                          <a:effectLst/>
                          <a:latin typeface="Times New Roman"/>
                          <a:ea typeface="仿宋_GB2312"/>
                          <a:cs typeface="Times New Roman"/>
                        </a:rPr>
                        <a:t>Sting </a:t>
                      </a:r>
                      <a:endParaRPr lang="zh-CN" sz="1100" kern="100">
                        <a:effectLst/>
                        <a:latin typeface="Times New Roman"/>
                        <a:ea typeface="仿宋_GB2312"/>
                        <a:cs typeface="仿宋_GB2312"/>
                      </a:endParaRPr>
                    </a:p>
                  </a:txBody>
                  <a:tcPr marL="66558" marR="6655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solidFill>
                  </a:tcPr>
                </a:tc>
                <a:tc>
                  <a:txBody>
                    <a:bodyPr/>
                    <a:lstStyle/>
                    <a:p>
                      <a:pPr indent="266700" algn="l">
                        <a:lnSpc>
                          <a:spcPct val="150000"/>
                        </a:lnSpc>
                        <a:spcAft>
                          <a:spcPts val="0"/>
                        </a:spcAft>
                      </a:pPr>
                      <a:r>
                        <a:rPr lang="zh-CN" sz="1100" kern="100" dirty="0">
                          <a:effectLst/>
                          <a:latin typeface="Calibri"/>
                          <a:ea typeface="仿宋_GB2312"/>
                          <a:cs typeface="仿宋_GB2312"/>
                        </a:rPr>
                        <a:t>头痛程度</a:t>
                      </a:r>
                      <a:endParaRPr lang="zh-CN" sz="1100" kern="100" dirty="0">
                        <a:effectLst/>
                        <a:latin typeface="Times New Roman"/>
                        <a:ea typeface="仿宋_GB2312"/>
                        <a:cs typeface="仿宋_GB2312"/>
                      </a:endParaRPr>
                    </a:p>
                  </a:txBody>
                  <a:tcPr marL="66558" marR="6655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solidFill>
                  </a:tcPr>
                </a:tc>
              </a:tr>
              <a:tr h="270089">
                <a:tc>
                  <a:txBody>
                    <a:bodyPr/>
                    <a:lstStyle/>
                    <a:p>
                      <a:pPr indent="266700">
                        <a:lnSpc>
                          <a:spcPct val="150000"/>
                        </a:lnSpc>
                        <a:spcAft>
                          <a:spcPts val="0"/>
                        </a:spcAft>
                      </a:pPr>
                      <a:r>
                        <a:rPr lang="en-US" sz="1100" kern="100" dirty="0" err="1">
                          <a:effectLst/>
                          <a:latin typeface="Times New Roman"/>
                          <a:ea typeface="仿宋_GB2312"/>
                          <a:cs typeface="Times New Roman"/>
                        </a:rPr>
                        <a:t>HeadacheTime</a:t>
                      </a:r>
                      <a:endParaRPr lang="zh-CN" sz="1100" kern="100" dirty="0">
                        <a:effectLst/>
                        <a:latin typeface="Times New Roman"/>
                        <a:ea typeface="仿宋_GB2312"/>
                        <a:cs typeface="仿宋_GB2312"/>
                      </a:endParaRPr>
                    </a:p>
                  </a:txBody>
                  <a:tcPr marL="66558" marR="6655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solidFill>
                  </a:tcPr>
                </a:tc>
                <a:tc>
                  <a:txBody>
                    <a:bodyPr/>
                    <a:lstStyle/>
                    <a:p>
                      <a:pPr indent="266700">
                        <a:lnSpc>
                          <a:spcPct val="150000"/>
                        </a:lnSpc>
                        <a:spcAft>
                          <a:spcPts val="0"/>
                        </a:spcAft>
                      </a:pPr>
                      <a:r>
                        <a:rPr lang="en-US" sz="1100" kern="100">
                          <a:effectLst/>
                          <a:latin typeface="Times New Roman"/>
                          <a:ea typeface="仿宋_GB2312"/>
                          <a:cs typeface="Times New Roman"/>
                        </a:rPr>
                        <a:t>int</a:t>
                      </a:r>
                      <a:endParaRPr lang="zh-CN" sz="1100" kern="100">
                        <a:effectLst/>
                        <a:latin typeface="Times New Roman"/>
                        <a:ea typeface="仿宋_GB2312"/>
                        <a:cs typeface="仿宋_GB2312"/>
                      </a:endParaRPr>
                    </a:p>
                  </a:txBody>
                  <a:tcPr marL="66558" marR="6655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solidFill>
                  </a:tcPr>
                </a:tc>
                <a:tc>
                  <a:txBody>
                    <a:bodyPr/>
                    <a:lstStyle/>
                    <a:p>
                      <a:pPr indent="266700" algn="l">
                        <a:lnSpc>
                          <a:spcPct val="150000"/>
                        </a:lnSpc>
                        <a:spcAft>
                          <a:spcPts val="0"/>
                        </a:spcAft>
                      </a:pPr>
                      <a:r>
                        <a:rPr lang="zh-CN" sz="1100" kern="100" dirty="0">
                          <a:effectLst/>
                          <a:latin typeface="Calibri"/>
                          <a:ea typeface="仿宋_GB2312"/>
                          <a:cs typeface="仿宋_GB2312"/>
                        </a:rPr>
                        <a:t>头痛时长</a:t>
                      </a:r>
                      <a:endParaRPr lang="zh-CN" sz="1100" kern="100" dirty="0">
                        <a:effectLst/>
                        <a:latin typeface="Times New Roman"/>
                        <a:ea typeface="仿宋_GB2312"/>
                        <a:cs typeface="仿宋_GB2312"/>
                      </a:endParaRPr>
                    </a:p>
                  </a:txBody>
                  <a:tcPr marL="66558" marR="6655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solidFill>
                  </a:tcPr>
                </a:tc>
              </a:tr>
              <a:tr h="270089">
                <a:tc>
                  <a:txBody>
                    <a:bodyPr/>
                    <a:lstStyle/>
                    <a:p>
                      <a:pPr indent="266700">
                        <a:lnSpc>
                          <a:spcPct val="150000"/>
                        </a:lnSpc>
                        <a:spcAft>
                          <a:spcPts val="0"/>
                        </a:spcAft>
                      </a:pPr>
                      <a:r>
                        <a:rPr lang="en-US" sz="1100" kern="100" dirty="0" err="1">
                          <a:effectLst/>
                          <a:latin typeface="Times New Roman"/>
                          <a:ea typeface="仿宋_GB2312"/>
                          <a:cs typeface="Times New Roman"/>
                        </a:rPr>
                        <a:t>FrequencyPerMonth</a:t>
                      </a:r>
                      <a:endParaRPr lang="zh-CN" sz="1100" kern="100" dirty="0">
                        <a:effectLst/>
                        <a:latin typeface="Times New Roman"/>
                        <a:ea typeface="仿宋_GB2312"/>
                        <a:cs typeface="仿宋_GB2312"/>
                      </a:endParaRPr>
                    </a:p>
                  </a:txBody>
                  <a:tcPr marL="66558" marR="6655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solidFill>
                  </a:tcPr>
                </a:tc>
                <a:tc>
                  <a:txBody>
                    <a:bodyPr/>
                    <a:lstStyle/>
                    <a:p>
                      <a:pPr indent="266700">
                        <a:lnSpc>
                          <a:spcPct val="150000"/>
                        </a:lnSpc>
                        <a:spcAft>
                          <a:spcPts val="0"/>
                        </a:spcAft>
                      </a:pPr>
                      <a:r>
                        <a:rPr lang="en-US" sz="1100" kern="100" dirty="0" err="1">
                          <a:effectLst/>
                          <a:latin typeface="Times New Roman"/>
                          <a:ea typeface="仿宋_GB2312"/>
                          <a:cs typeface="Times New Roman"/>
                        </a:rPr>
                        <a:t>int</a:t>
                      </a:r>
                      <a:endParaRPr lang="zh-CN" sz="1100" kern="100" dirty="0">
                        <a:effectLst/>
                        <a:latin typeface="Times New Roman"/>
                        <a:ea typeface="仿宋_GB2312"/>
                        <a:cs typeface="仿宋_GB2312"/>
                      </a:endParaRPr>
                    </a:p>
                  </a:txBody>
                  <a:tcPr marL="66558" marR="6655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solidFill>
                  </a:tcPr>
                </a:tc>
                <a:tc>
                  <a:txBody>
                    <a:bodyPr/>
                    <a:lstStyle/>
                    <a:p>
                      <a:pPr indent="266700" algn="l">
                        <a:lnSpc>
                          <a:spcPct val="150000"/>
                        </a:lnSpc>
                        <a:spcAft>
                          <a:spcPts val="0"/>
                        </a:spcAft>
                      </a:pPr>
                      <a:r>
                        <a:rPr lang="zh-CN" sz="1100" kern="100" dirty="0">
                          <a:effectLst/>
                          <a:latin typeface="Calibri"/>
                          <a:ea typeface="仿宋_GB2312"/>
                          <a:cs typeface="仿宋_GB2312"/>
                        </a:rPr>
                        <a:t>每月头痛次数</a:t>
                      </a:r>
                      <a:endParaRPr lang="zh-CN" sz="1100" kern="100" dirty="0">
                        <a:effectLst/>
                        <a:latin typeface="Times New Roman"/>
                        <a:ea typeface="仿宋_GB2312"/>
                        <a:cs typeface="仿宋_GB2312"/>
                      </a:endParaRPr>
                    </a:p>
                  </a:txBody>
                  <a:tcPr marL="66558" marR="6655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solidFill>
                  </a:tcPr>
                </a:tc>
              </a:tr>
              <a:tr h="270089">
                <a:tc>
                  <a:txBody>
                    <a:bodyPr/>
                    <a:lstStyle/>
                    <a:p>
                      <a:pPr indent="266700">
                        <a:lnSpc>
                          <a:spcPct val="150000"/>
                        </a:lnSpc>
                        <a:spcAft>
                          <a:spcPts val="0"/>
                        </a:spcAft>
                      </a:pPr>
                      <a:r>
                        <a:rPr lang="en-US" sz="1100" kern="100">
                          <a:effectLst/>
                          <a:latin typeface="Times New Roman"/>
                          <a:ea typeface="仿宋_GB2312"/>
                          <a:cs typeface="Times New Roman"/>
                        </a:rPr>
                        <a:t>DailyAggressivation</a:t>
                      </a:r>
                      <a:endParaRPr lang="zh-CN" sz="1100" kern="100">
                        <a:effectLst/>
                        <a:latin typeface="Times New Roman"/>
                        <a:ea typeface="仿宋_GB2312"/>
                        <a:cs typeface="仿宋_GB2312"/>
                      </a:endParaRPr>
                    </a:p>
                  </a:txBody>
                  <a:tcPr marL="66558" marR="6655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solidFill>
                  </a:tcPr>
                </a:tc>
                <a:tc>
                  <a:txBody>
                    <a:bodyPr/>
                    <a:lstStyle/>
                    <a:p>
                      <a:pPr indent="266700">
                        <a:lnSpc>
                          <a:spcPct val="150000"/>
                        </a:lnSpc>
                        <a:spcAft>
                          <a:spcPts val="0"/>
                        </a:spcAft>
                      </a:pPr>
                      <a:r>
                        <a:rPr lang="en-US" sz="1100" kern="100" dirty="0" err="1">
                          <a:effectLst/>
                          <a:latin typeface="Times New Roman"/>
                          <a:ea typeface="仿宋_GB2312"/>
                          <a:cs typeface="Times New Roman"/>
                        </a:rPr>
                        <a:t>Bool</a:t>
                      </a:r>
                      <a:r>
                        <a:rPr lang="en-US" sz="1100" kern="100" dirty="0">
                          <a:effectLst/>
                          <a:latin typeface="Times New Roman"/>
                          <a:ea typeface="仿宋_GB2312"/>
                          <a:cs typeface="Times New Roman"/>
                        </a:rPr>
                        <a:t> </a:t>
                      </a:r>
                      <a:endParaRPr lang="zh-CN" sz="1100" kern="100" dirty="0">
                        <a:effectLst/>
                        <a:latin typeface="Times New Roman"/>
                        <a:ea typeface="仿宋_GB2312"/>
                        <a:cs typeface="仿宋_GB2312"/>
                      </a:endParaRPr>
                    </a:p>
                  </a:txBody>
                  <a:tcPr marL="66558" marR="6655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solidFill>
                  </a:tcPr>
                </a:tc>
                <a:tc>
                  <a:txBody>
                    <a:bodyPr/>
                    <a:lstStyle/>
                    <a:p>
                      <a:pPr indent="266700" algn="l">
                        <a:lnSpc>
                          <a:spcPct val="150000"/>
                        </a:lnSpc>
                        <a:spcAft>
                          <a:spcPts val="0"/>
                        </a:spcAft>
                      </a:pPr>
                      <a:r>
                        <a:rPr lang="zh-CN" sz="1100" kern="100" dirty="0">
                          <a:effectLst/>
                          <a:latin typeface="Calibri"/>
                          <a:ea typeface="仿宋_GB2312"/>
                          <a:cs typeface="仿宋_GB2312"/>
                        </a:rPr>
                        <a:t>头痛是否每日加重</a:t>
                      </a:r>
                      <a:endParaRPr lang="zh-CN" sz="1100" kern="100" dirty="0">
                        <a:effectLst/>
                        <a:latin typeface="Times New Roman"/>
                        <a:ea typeface="仿宋_GB2312"/>
                        <a:cs typeface="仿宋_GB2312"/>
                      </a:endParaRPr>
                    </a:p>
                  </a:txBody>
                  <a:tcPr marL="66558" marR="6655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solidFill>
                  </a:tcPr>
                </a:tc>
              </a:tr>
              <a:tr h="540178">
                <a:tc>
                  <a:txBody>
                    <a:bodyPr/>
                    <a:lstStyle/>
                    <a:p>
                      <a:pPr indent="266700">
                        <a:lnSpc>
                          <a:spcPct val="150000"/>
                        </a:lnSpc>
                        <a:spcAft>
                          <a:spcPts val="0"/>
                        </a:spcAft>
                      </a:pPr>
                      <a:r>
                        <a:rPr lang="en-US" sz="1100" kern="100">
                          <a:effectLst/>
                          <a:latin typeface="Times New Roman"/>
                          <a:ea typeface="仿宋_GB2312"/>
                          <a:cs typeface="Times New Roman"/>
                        </a:rPr>
                        <a:t>FirstOnsetContinue</a:t>
                      </a:r>
                      <a:endParaRPr lang="zh-CN" sz="1100" kern="100">
                        <a:effectLst/>
                        <a:latin typeface="Times New Roman"/>
                        <a:ea typeface="仿宋_GB2312"/>
                        <a:cs typeface="仿宋_GB2312"/>
                      </a:endParaRPr>
                    </a:p>
                  </a:txBody>
                  <a:tcPr marL="66558" marR="6655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solidFill>
                  </a:tcPr>
                </a:tc>
                <a:tc>
                  <a:txBody>
                    <a:bodyPr/>
                    <a:lstStyle/>
                    <a:p>
                      <a:pPr indent="266700">
                        <a:lnSpc>
                          <a:spcPct val="150000"/>
                        </a:lnSpc>
                        <a:spcAft>
                          <a:spcPts val="0"/>
                        </a:spcAft>
                      </a:pPr>
                      <a:r>
                        <a:rPr lang="en-US" sz="1100" kern="100" dirty="0" err="1">
                          <a:effectLst/>
                          <a:latin typeface="Times New Roman"/>
                          <a:ea typeface="仿宋_GB2312"/>
                          <a:cs typeface="Times New Roman"/>
                        </a:rPr>
                        <a:t>Bool</a:t>
                      </a:r>
                      <a:r>
                        <a:rPr lang="en-US" sz="1100" kern="100" dirty="0">
                          <a:effectLst/>
                          <a:latin typeface="Times New Roman"/>
                          <a:ea typeface="仿宋_GB2312"/>
                          <a:cs typeface="Times New Roman"/>
                        </a:rPr>
                        <a:t> </a:t>
                      </a:r>
                      <a:endParaRPr lang="zh-CN" sz="1100" kern="100" dirty="0">
                        <a:effectLst/>
                        <a:latin typeface="Times New Roman"/>
                        <a:ea typeface="仿宋_GB2312"/>
                        <a:cs typeface="仿宋_GB2312"/>
                      </a:endParaRPr>
                    </a:p>
                  </a:txBody>
                  <a:tcPr marL="66558" marR="6655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solidFill>
                  </a:tcPr>
                </a:tc>
                <a:tc>
                  <a:txBody>
                    <a:bodyPr/>
                    <a:lstStyle/>
                    <a:p>
                      <a:pPr indent="266700" algn="l">
                        <a:lnSpc>
                          <a:spcPct val="150000"/>
                        </a:lnSpc>
                        <a:spcAft>
                          <a:spcPts val="0"/>
                        </a:spcAft>
                      </a:pPr>
                      <a:r>
                        <a:rPr lang="zh-CN" sz="1100" kern="100" dirty="0">
                          <a:effectLst/>
                          <a:latin typeface="Calibri"/>
                          <a:ea typeface="仿宋_GB2312"/>
                          <a:cs typeface="仿宋_GB2312"/>
                        </a:rPr>
                        <a:t>是否初次发作持续头痛</a:t>
                      </a:r>
                      <a:endParaRPr lang="zh-CN" sz="1100" kern="100" dirty="0">
                        <a:effectLst/>
                        <a:latin typeface="Times New Roman"/>
                        <a:ea typeface="仿宋_GB2312"/>
                        <a:cs typeface="仿宋_GB2312"/>
                      </a:endParaRPr>
                    </a:p>
                  </a:txBody>
                  <a:tcPr marL="66558" marR="6655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solidFill>
                  </a:tcPr>
                </a:tc>
              </a:tr>
              <a:tr h="270089">
                <a:tc>
                  <a:txBody>
                    <a:bodyPr/>
                    <a:lstStyle/>
                    <a:p>
                      <a:pPr indent="266700">
                        <a:lnSpc>
                          <a:spcPct val="150000"/>
                        </a:lnSpc>
                        <a:spcAft>
                          <a:spcPts val="0"/>
                        </a:spcAft>
                      </a:pPr>
                      <a:r>
                        <a:rPr lang="en-US" sz="1100" kern="100">
                          <a:effectLst/>
                          <a:latin typeface="Times New Roman"/>
                          <a:ea typeface="仿宋_GB2312"/>
                          <a:cs typeface="Times New Roman"/>
                        </a:rPr>
                        <a:t>OnsetAmount</a:t>
                      </a:r>
                      <a:endParaRPr lang="zh-CN" sz="1100" kern="100">
                        <a:effectLst/>
                        <a:latin typeface="Times New Roman"/>
                        <a:ea typeface="仿宋_GB2312"/>
                        <a:cs typeface="仿宋_GB2312"/>
                      </a:endParaRPr>
                    </a:p>
                  </a:txBody>
                  <a:tcPr marL="66558" marR="6655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solidFill>
                  </a:tcPr>
                </a:tc>
                <a:tc>
                  <a:txBody>
                    <a:bodyPr/>
                    <a:lstStyle/>
                    <a:p>
                      <a:pPr indent="266700">
                        <a:lnSpc>
                          <a:spcPct val="150000"/>
                        </a:lnSpc>
                        <a:spcAft>
                          <a:spcPts val="0"/>
                        </a:spcAft>
                      </a:pPr>
                      <a:r>
                        <a:rPr lang="en-US" sz="1100" kern="100" dirty="0" err="1">
                          <a:effectLst/>
                          <a:latin typeface="Times New Roman"/>
                          <a:ea typeface="仿宋_GB2312"/>
                          <a:cs typeface="Times New Roman"/>
                        </a:rPr>
                        <a:t>int</a:t>
                      </a:r>
                      <a:endParaRPr lang="zh-CN" sz="1100" kern="100" dirty="0">
                        <a:effectLst/>
                        <a:latin typeface="Times New Roman"/>
                        <a:ea typeface="仿宋_GB2312"/>
                        <a:cs typeface="仿宋_GB2312"/>
                      </a:endParaRPr>
                    </a:p>
                  </a:txBody>
                  <a:tcPr marL="66558" marR="6655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solidFill>
                  </a:tcPr>
                </a:tc>
                <a:tc>
                  <a:txBody>
                    <a:bodyPr/>
                    <a:lstStyle/>
                    <a:p>
                      <a:pPr indent="266700" algn="l">
                        <a:lnSpc>
                          <a:spcPct val="150000"/>
                        </a:lnSpc>
                        <a:spcAft>
                          <a:spcPts val="0"/>
                        </a:spcAft>
                      </a:pPr>
                      <a:r>
                        <a:rPr lang="zh-CN" sz="1100" kern="100" dirty="0">
                          <a:effectLst/>
                          <a:latin typeface="Calibri"/>
                          <a:ea typeface="仿宋_GB2312"/>
                          <a:cs typeface="仿宋_GB2312"/>
                        </a:rPr>
                        <a:t>头痛发作总次数</a:t>
                      </a:r>
                      <a:endParaRPr lang="zh-CN" sz="1100" kern="100" dirty="0">
                        <a:effectLst/>
                        <a:latin typeface="Times New Roman"/>
                        <a:ea typeface="仿宋_GB2312"/>
                        <a:cs typeface="仿宋_GB2312"/>
                      </a:endParaRPr>
                    </a:p>
                  </a:txBody>
                  <a:tcPr marL="66558" marR="6655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solidFill>
                  </a:tcPr>
                </a:tc>
              </a:tr>
              <a:tr h="270089">
                <a:tc>
                  <a:txBody>
                    <a:bodyPr/>
                    <a:lstStyle/>
                    <a:p>
                      <a:pPr indent="266700">
                        <a:lnSpc>
                          <a:spcPct val="150000"/>
                        </a:lnSpc>
                        <a:spcAft>
                          <a:spcPts val="0"/>
                        </a:spcAft>
                      </a:pPr>
                      <a:r>
                        <a:rPr lang="en-US" sz="1100" kern="100">
                          <a:effectLst/>
                          <a:latin typeface="Times New Roman"/>
                          <a:ea typeface="仿宋_GB2312"/>
                          <a:cs typeface="Times New Roman"/>
                        </a:rPr>
                        <a:t>HeadachePlace</a:t>
                      </a:r>
                      <a:endParaRPr lang="zh-CN" sz="1100" kern="100">
                        <a:effectLst/>
                        <a:latin typeface="Times New Roman"/>
                        <a:ea typeface="仿宋_GB2312"/>
                        <a:cs typeface="仿宋_GB2312"/>
                      </a:endParaRPr>
                    </a:p>
                  </a:txBody>
                  <a:tcPr marL="66558" marR="6655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solidFill>
                  </a:tcPr>
                </a:tc>
                <a:tc>
                  <a:txBody>
                    <a:bodyPr/>
                    <a:lstStyle/>
                    <a:p>
                      <a:pPr indent="266700">
                        <a:lnSpc>
                          <a:spcPct val="150000"/>
                        </a:lnSpc>
                        <a:spcAft>
                          <a:spcPts val="0"/>
                        </a:spcAft>
                      </a:pPr>
                      <a:r>
                        <a:rPr lang="en-US" sz="1100" kern="100" dirty="0">
                          <a:effectLst/>
                          <a:latin typeface="Times New Roman"/>
                          <a:ea typeface="仿宋_GB2312"/>
                          <a:cs typeface="Times New Roman"/>
                        </a:rPr>
                        <a:t>array</a:t>
                      </a:r>
                      <a:endParaRPr lang="zh-CN" sz="1100" kern="100" dirty="0">
                        <a:effectLst/>
                        <a:latin typeface="Times New Roman"/>
                        <a:ea typeface="仿宋_GB2312"/>
                        <a:cs typeface="仿宋_GB2312"/>
                      </a:endParaRPr>
                    </a:p>
                  </a:txBody>
                  <a:tcPr marL="66558" marR="6655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solidFill>
                  </a:tcPr>
                </a:tc>
                <a:tc>
                  <a:txBody>
                    <a:bodyPr/>
                    <a:lstStyle/>
                    <a:p>
                      <a:pPr indent="266700" algn="l">
                        <a:lnSpc>
                          <a:spcPct val="150000"/>
                        </a:lnSpc>
                        <a:spcAft>
                          <a:spcPts val="0"/>
                        </a:spcAft>
                      </a:pPr>
                      <a:r>
                        <a:rPr lang="zh-CN" sz="1100" kern="100" dirty="0">
                          <a:effectLst/>
                          <a:latin typeface="Calibri"/>
                          <a:ea typeface="仿宋_GB2312"/>
                          <a:cs typeface="仿宋_GB2312"/>
                        </a:rPr>
                        <a:t>头痛部位</a:t>
                      </a:r>
                      <a:endParaRPr lang="zh-CN" sz="1100" kern="100" dirty="0">
                        <a:effectLst/>
                        <a:latin typeface="Times New Roman"/>
                        <a:ea typeface="仿宋_GB2312"/>
                        <a:cs typeface="仿宋_GB2312"/>
                      </a:endParaRPr>
                    </a:p>
                  </a:txBody>
                  <a:tcPr marL="66558" marR="6655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solidFill>
                  </a:tcPr>
                </a:tc>
              </a:tr>
              <a:tr h="270089">
                <a:tc>
                  <a:txBody>
                    <a:bodyPr/>
                    <a:lstStyle/>
                    <a:p>
                      <a:pPr indent="266700">
                        <a:lnSpc>
                          <a:spcPct val="150000"/>
                        </a:lnSpc>
                        <a:spcAft>
                          <a:spcPts val="0"/>
                        </a:spcAft>
                      </a:pPr>
                      <a:r>
                        <a:rPr lang="en-US" sz="1100" kern="100">
                          <a:effectLst/>
                          <a:latin typeface="Times New Roman"/>
                          <a:ea typeface="仿宋_GB2312"/>
                          <a:cs typeface="Times New Roman"/>
                        </a:rPr>
                        <a:t>PrecipitationgFactor</a:t>
                      </a:r>
                      <a:endParaRPr lang="zh-CN" sz="1100" kern="100">
                        <a:effectLst/>
                        <a:latin typeface="Times New Roman"/>
                        <a:ea typeface="仿宋_GB2312"/>
                        <a:cs typeface="仿宋_GB2312"/>
                      </a:endParaRPr>
                    </a:p>
                  </a:txBody>
                  <a:tcPr marL="66558" marR="6655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solidFill>
                  </a:tcPr>
                </a:tc>
                <a:tc>
                  <a:txBody>
                    <a:bodyPr/>
                    <a:lstStyle/>
                    <a:p>
                      <a:pPr indent="266700">
                        <a:lnSpc>
                          <a:spcPct val="150000"/>
                        </a:lnSpc>
                        <a:spcAft>
                          <a:spcPts val="0"/>
                        </a:spcAft>
                      </a:pPr>
                      <a:r>
                        <a:rPr lang="en-US" sz="1100" kern="100" dirty="0">
                          <a:effectLst/>
                          <a:latin typeface="Times New Roman"/>
                          <a:ea typeface="仿宋_GB2312"/>
                          <a:cs typeface="Times New Roman"/>
                        </a:rPr>
                        <a:t>array</a:t>
                      </a:r>
                      <a:endParaRPr lang="zh-CN" sz="1100" kern="100" dirty="0">
                        <a:effectLst/>
                        <a:latin typeface="Times New Roman"/>
                        <a:ea typeface="仿宋_GB2312"/>
                        <a:cs typeface="仿宋_GB2312"/>
                      </a:endParaRPr>
                    </a:p>
                  </a:txBody>
                  <a:tcPr marL="66558" marR="6655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solidFill>
                  </a:tcPr>
                </a:tc>
                <a:tc>
                  <a:txBody>
                    <a:bodyPr/>
                    <a:lstStyle/>
                    <a:p>
                      <a:pPr indent="266700" algn="l">
                        <a:lnSpc>
                          <a:spcPct val="150000"/>
                        </a:lnSpc>
                        <a:spcAft>
                          <a:spcPts val="0"/>
                        </a:spcAft>
                      </a:pPr>
                      <a:r>
                        <a:rPr lang="zh-CN" sz="1100" kern="100" dirty="0">
                          <a:effectLst/>
                          <a:latin typeface="Calibri"/>
                          <a:ea typeface="仿宋_GB2312"/>
                          <a:cs typeface="仿宋_GB2312"/>
                        </a:rPr>
                        <a:t>头痛诱发因素</a:t>
                      </a:r>
                      <a:endParaRPr lang="zh-CN" sz="1100" kern="100" dirty="0">
                        <a:effectLst/>
                        <a:latin typeface="Times New Roman"/>
                        <a:ea typeface="仿宋_GB2312"/>
                        <a:cs typeface="仿宋_GB2312"/>
                      </a:endParaRPr>
                    </a:p>
                  </a:txBody>
                  <a:tcPr marL="66558" marR="6655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solidFill>
                  </a:tcPr>
                </a:tc>
              </a:tr>
              <a:tr h="533071">
                <a:tc>
                  <a:txBody>
                    <a:bodyPr/>
                    <a:lstStyle/>
                    <a:p>
                      <a:pPr indent="266700">
                        <a:lnSpc>
                          <a:spcPct val="150000"/>
                        </a:lnSpc>
                        <a:spcAft>
                          <a:spcPts val="0"/>
                        </a:spcAft>
                      </a:pPr>
                      <a:r>
                        <a:rPr lang="en-US" sz="1100" kern="100">
                          <a:effectLst/>
                          <a:latin typeface="Times New Roman"/>
                          <a:ea typeface="仿宋_GB2312"/>
                          <a:cs typeface="Times New Roman"/>
                        </a:rPr>
                        <a:t>HeadacheAccompany</a:t>
                      </a:r>
                      <a:endParaRPr lang="zh-CN" sz="1100" kern="100">
                        <a:effectLst/>
                        <a:latin typeface="Times New Roman"/>
                        <a:ea typeface="仿宋_GB2312"/>
                        <a:cs typeface="仿宋_GB2312"/>
                      </a:endParaRPr>
                    </a:p>
                  </a:txBody>
                  <a:tcPr marL="66558" marR="6655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solidFill>
                  </a:tcPr>
                </a:tc>
                <a:tc>
                  <a:txBody>
                    <a:bodyPr/>
                    <a:lstStyle/>
                    <a:p>
                      <a:pPr indent="266700">
                        <a:lnSpc>
                          <a:spcPct val="150000"/>
                        </a:lnSpc>
                        <a:spcAft>
                          <a:spcPts val="0"/>
                        </a:spcAft>
                      </a:pPr>
                      <a:r>
                        <a:rPr lang="en-US" sz="1100" kern="100" dirty="0">
                          <a:effectLst/>
                          <a:latin typeface="Times New Roman"/>
                          <a:ea typeface="仿宋_GB2312"/>
                          <a:cs typeface="Times New Roman"/>
                        </a:rPr>
                        <a:t>array</a:t>
                      </a:r>
                      <a:endParaRPr lang="zh-CN" sz="1100" kern="100" dirty="0">
                        <a:effectLst/>
                        <a:latin typeface="Times New Roman"/>
                        <a:ea typeface="仿宋_GB2312"/>
                        <a:cs typeface="仿宋_GB2312"/>
                      </a:endParaRPr>
                    </a:p>
                  </a:txBody>
                  <a:tcPr marL="66558" marR="6655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solidFill>
                  </a:tcPr>
                </a:tc>
                <a:tc>
                  <a:txBody>
                    <a:bodyPr/>
                    <a:lstStyle/>
                    <a:p>
                      <a:pPr indent="266700" algn="l">
                        <a:lnSpc>
                          <a:spcPct val="150000"/>
                        </a:lnSpc>
                        <a:spcAft>
                          <a:spcPts val="0"/>
                        </a:spcAft>
                      </a:pPr>
                      <a:r>
                        <a:rPr lang="zh-CN" sz="1100" kern="100" dirty="0">
                          <a:effectLst/>
                          <a:latin typeface="Calibri"/>
                          <a:ea typeface="仿宋_GB2312"/>
                          <a:cs typeface="仿宋_GB2312"/>
                        </a:rPr>
                        <a:t>头痛伴随症状</a:t>
                      </a:r>
                      <a:endParaRPr lang="zh-CN" sz="1100" kern="100" dirty="0">
                        <a:effectLst/>
                        <a:latin typeface="Times New Roman"/>
                        <a:ea typeface="仿宋_GB2312"/>
                        <a:cs typeface="仿宋_GB2312"/>
                      </a:endParaRPr>
                    </a:p>
                  </a:txBody>
                  <a:tcPr marL="66558" marR="6655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solidFill>
                  </a:tcPr>
                </a:tc>
              </a:tr>
              <a:tr h="270089">
                <a:tc>
                  <a:txBody>
                    <a:bodyPr/>
                    <a:lstStyle/>
                    <a:p>
                      <a:pPr indent="266700">
                        <a:lnSpc>
                          <a:spcPct val="150000"/>
                        </a:lnSpc>
                        <a:spcAft>
                          <a:spcPts val="0"/>
                        </a:spcAft>
                      </a:pPr>
                      <a:r>
                        <a:rPr lang="en-US" sz="1100" kern="100">
                          <a:effectLst/>
                          <a:latin typeface="Times New Roman"/>
                          <a:ea typeface="仿宋_GB2312"/>
                          <a:cs typeface="Times New Roman"/>
                        </a:rPr>
                        <a:t>HeadacheProdrome</a:t>
                      </a:r>
                      <a:endParaRPr lang="zh-CN" sz="1100" kern="100">
                        <a:effectLst/>
                        <a:latin typeface="Times New Roman"/>
                        <a:ea typeface="仿宋_GB2312"/>
                        <a:cs typeface="仿宋_GB2312"/>
                      </a:endParaRPr>
                    </a:p>
                  </a:txBody>
                  <a:tcPr marL="66558" marR="6655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solidFill>
                  </a:tcPr>
                </a:tc>
                <a:tc>
                  <a:txBody>
                    <a:bodyPr/>
                    <a:lstStyle/>
                    <a:p>
                      <a:pPr indent="266700">
                        <a:lnSpc>
                          <a:spcPct val="150000"/>
                        </a:lnSpc>
                        <a:spcAft>
                          <a:spcPts val="0"/>
                        </a:spcAft>
                      </a:pPr>
                      <a:r>
                        <a:rPr lang="en-US" sz="1100" kern="100" dirty="0">
                          <a:effectLst/>
                          <a:latin typeface="Times New Roman"/>
                          <a:ea typeface="仿宋_GB2312"/>
                          <a:cs typeface="Times New Roman"/>
                        </a:rPr>
                        <a:t>array</a:t>
                      </a:r>
                      <a:endParaRPr lang="zh-CN" sz="1100" kern="100" dirty="0">
                        <a:effectLst/>
                        <a:latin typeface="Times New Roman"/>
                        <a:ea typeface="仿宋_GB2312"/>
                        <a:cs typeface="仿宋_GB2312"/>
                      </a:endParaRPr>
                    </a:p>
                  </a:txBody>
                  <a:tcPr marL="66558" marR="6655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solidFill>
                  </a:tcPr>
                </a:tc>
                <a:tc>
                  <a:txBody>
                    <a:bodyPr/>
                    <a:lstStyle/>
                    <a:p>
                      <a:pPr indent="266700" algn="l">
                        <a:lnSpc>
                          <a:spcPct val="150000"/>
                        </a:lnSpc>
                        <a:spcAft>
                          <a:spcPts val="0"/>
                        </a:spcAft>
                      </a:pPr>
                      <a:r>
                        <a:rPr lang="zh-CN" sz="1100" kern="100" dirty="0">
                          <a:effectLst/>
                          <a:latin typeface="Calibri"/>
                          <a:ea typeface="仿宋_GB2312"/>
                          <a:cs typeface="仿宋_GB2312"/>
                        </a:rPr>
                        <a:t>头痛前驱症状</a:t>
                      </a:r>
                      <a:endParaRPr lang="zh-CN" sz="1100" kern="100" dirty="0">
                        <a:effectLst/>
                        <a:latin typeface="Times New Roman"/>
                        <a:ea typeface="仿宋_GB2312"/>
                        <a:cs typeface="仿宋_GB2312"/>
                      </a:endParaRPr>
                    </a:p>
                  </a:txBody>
                  <a:tcPr marL="66558" marR="6655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solidFill>
                  </a:tcPr>
                </a:tc>
              </a:tr>
              <a:tr h="270089">
                <a:tc>
                  <a:txBody>
                    <a:bodyPr/>
                    <a:lstStyle/>
                    <a:p>
                      <a:pPr indent="266700">
                        <a:lnSpc>
                          <a:spcPct val="150000"/>
                        </a:lnSpc>
                        <a:spcAft>
                          <a:spcPts val="0"/>
                        </a:spcAft>
                      </a:pPr>
                      <a:r>
                        <a:rPr lang="en-US" sz="1100" kern="100">
                          <a:effectLst/>
                          <a:latin typeface="Times New Roman"/>
                          <a:ea typeface="仿宋_GB2312"/>
                          <a:cs typeface="Times New Roman"/>
                        </a:rPr>
                        <a:t>PremonitorSymptom</a:t>
                      </a:r>
                      <a:endParaRPr lang="zh-CN" sz="1100" kern="100">
                        <a:effectLst/>
                        <a:latin typeface="Times New Roman"/>
                        <a:ea typeface="仿宋_GB2312"/>
                        <a:cs typeface="仿宋_GB2312"/>
                      </a:endParaRPr>
                    </a:p>
                  </a:txBody>
                  <a:tcPr marL="66558" marR="6655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solidFill>
                  </a:tcPr>
                </a:tc>
                <a:tc>
                  <a:txBody>
                    <a:bodyPr/>
                    <a:lstStyle/>
                    <a:p>
                      <a:pPr indent="266700">
                        <a:lnSpc>
                          <a:spcPct val="150000"/>
                        </a:lnSpc>
                        <a:spcAft>
                          <a:spcPts val="0"/>
                        </a:spcAft>
                      </a:pPr>
                      <a:r>
                        <a:rPr lang="en-US" sz="1100" kern="100" dirty="0">
                          <a:effectLst/>
                          <a:latin typeface="Times New Roman"/>
                          <a:ea typeface="仿宋_GB2312"/>
                          <a:cs typeface="Times New Roman"/>
                        </a:rPr>
                        <a:t>array</a:t>
                      </a:r>
                      <a:endParaRPr lang="zh-CN" sz="1100" kern="100" dirty="0">
                        <a:effectLst/>
                        <a:latin typeface="Times New Roman"/>
                        <a:ea typeface="仿宋_GB2312"/>
                        <a:cs typeface="仿宋_GB2312"/>
                      </a:endParaRPr>
                    </a:p>
                  </a:txBody>
                  <a:tcPr marL="66558" marR="6655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solidFill>
                  </a:tcPr>
                </a:tc>
                <a:tc>
                  <a:txBody>
                    <a:bodyPr/>
                    <a:lstStyle/>
                    <a:p>
                      <a:pPr indent="266700" algn="l">
                        <a:lnSpc>
                          <a:spcPct val="150000"/>
                        </a:lnSpc>
                        <a:spcAft>
                          <a:spcPts val="0"/>
                        </a:spcAft>
                      </a:pPr>
                      <a:r>
                        <a:rPr lang="zh-CN" sz="1100" kern="100" dirty="0">
                          <a:effectLst/>
                          <a:latin typeface="Calibri"/>
                          <a:ea typeface="仿宋_GB2312"/>
                          <a:cs typeface="仿宋_GB2312"/>
                        </a:rPr>
                        <a:t>头痛先兆</a:t>
                      </a:r>
                      <a:endParaRPr lang="zh-CN" sz="1100" kern="100" dirty="0">
                        <a:effectLst/>
                        <a:latin typeface="Times New Roman"/>
                        <a:ea typeface="仿宋_GB2312"/>
                        <a:cs typeface="仿宋_GB2312"/>
                      </a:endParaRPr>
                    </a:p>
                  </a:txBody>
                  <a:tcPr marL="66558" marR="6655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solidFill>
                  </a:tcPr>
                </a:tc>
              </a:tr>
              <a:tr h="270089">
                <a:tc>
                  <a:txBody>
                    <a:bodyPr/>
                    <a:lstStyle/>
                    <a:p>
                      <a:pPr indent="266700">
                        <a:lnSpc>
                          <a:spcPct val="150000"/>
                        </a:lnSpc>
                        <a:spcAft>
                          <a:spcPts val="0"/>
                        </a:spcAft>
                      </a:pPr>
                      <a:r>
                        <a:rPr lang="en-US" sz="1100" kern="100">
                          <a:effectLst/>
                          <a:latin typeface="Times New Roman"/>
                          <a:ea typeface="仿宋_GB2312"/>
                          <a:cs typeface="Times New Roman"/>
                        </a:rPr>
                        <a:t>MitigatingFactor</a:t>
                      </a:r>
                      <a:endParaRPr lang="zh-CN" sz="1100" kern="100">
                        <a:effectLst/>
                        <a:latin typeface="Times New Roman"/>
                        <a:ea typeface="仿宋_GB2312"/>
                        <a:cs typeface="仿宋_GB2312"/>
                      </a:endParaRPr>
                    </a:p>
                  </a:txBody>
                  <a:tcPr marL="66558" marR="6655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solidFill>
                  </a:tcPr>
                </a:tc>
                <a:tc>
                  <a:txBody>
                    <a:bodyPr/>
                    <a:lstStyle/>
                    <a:p>
                      <a:pPr indent="266700">
                        <a:lnSpc>
                          <a:spcPct val="150000"/>
                        </a:lnSpc>
                        <a:spcAft>
                          <a:spcPts val="0"/>
                        </a:spcAft>
                      </a:pPr>
                      <a:r>
                        <a:rPr lang="en-US" sz="1100" kern="100">
                          <a:effectLst/>
                          <a:latin typeface="Times New Roman"/>
                          <a:ea typeface="仿宋_GB2312"/>
                          <a:cs typeface="Times New Roman"/>
                        </a:rPr>
                        <a:t>array</a:t>
                      </a:r>
                      <a:endParaRPr lang="zh-CN" sz="1100" kern="100">
                        <a:effectLst/>
                        <a:latin typeface="Times New Roman"/>
                        <a:ea typeface="仿宋_GB2312"/>
                        <a:cs typeface="仿宋_GB2312"/>
                      </a:endParaRPr>
                    </a:p>
                  </a:txBody>
                  <a:tcPr marL="66558" marR="6655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solidFill>
                  </a:tcPr>
                </a:tc>
                <a:tc>
                  <a:txBody>
                    <a:bodyPr/>
                    <a:lstStyle/>
                    <a:p>
                      <a:pPr indent="266700" algn="l">
                        <a:lnSpc>
                          <a:spcPct val="150000"/>
                        </a:lnSpc>
                        <a:spcAft>
                          <a:spcPts val="0"/>
                        </a:spcAft>
                      </a:pPr>
                      <a:r>
                        <a:rPr lang="zh-CN" sz="1100" kern="100" dirty="0">
                          <a:effectLst/>
                          <a:latin typeface="Calibri"/>
                          <a:ea typeface="仿宋_GB2312"/>
                          <a:cs typeface="仿宋_GB2312"/>
                        </a:rPr>
                        <a:t>头痛缓解因素</a:t>
                      </a:r>
                      <a:endParaRPr lang="zh-CN" sz="1100" kern="100" dirty="0">
                        <a:effectLst/>
                        <a:latin typeface="Times New Roman"/>
                        <a:ea typeface="仿宋_GB2312"/>
                        <a:cs typeface="仿宋_GB2312"/>
                      </a:endParaRPr>
                    </a:p>
                  </a:txBody>
                  <a:tcPr marL="66558" marR="6655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solidFill>
                  </a:tcPr>
                </a:tc>
              </a:tr>
              <a:tr h="270089">
                <a:tc>
                  <a:txBody>
                    <a:bodyPr/>
                    <a:lstStyle/>
                    <a:p>
                      <a:pPr indent="266700">
                        <a:lnSpc>
                          <a:spcPct val="150000"/>
                        </a:lnSpc>
                        <a:spcAft>
                          <a:spcPts val="0"/>
                        </a:spcAft>
                      </a:pPr>
                      <a:r>
                        <a:rPr lang="en-US" sz="1100" kern="100">
                          <a:effectLst/>
                          <a:latin typeface="Times New Roman"/>
                          <a:ea typeface="仿宋_GB2312"/>
                          <a:cs typeface="Times New Roman"/>
                        </a:rPr>
                        <a:t>CDSSDiagnosis</a:t>
                      </a:r>
                      <a:endParaRPr lang="zh-CN" sz="1100" kern="100">
                        <a:effectLst/>
                        <a:latin typeface="Times New Roman"/>
                        <a:ea typeface="仿宋_GB2312"/>
                        <a:cs typeface="仿宋_GB2312"/>
                      </a:endParaRPr>
                    </a:p>
                  </a:txBody>
                  <a:tcPr marL="66558" marR="6655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solidFill>
                  </a:tcPr>
                </a:tc>
                <a:tc>
                  <a:txBody>
                    <a:bodyPr/>
                    <a:lstStyle/>
                    <a:p>
                      <a:pPr indent="266700">
                        <a:lnSpc>
                          <a:spcPct val="150000"/>
                        </a:lnSpc>
                        <a:spcAft>
                          <a:spcPts val="0"/>
                        </a:spcAft>
                      </a:pPr>
                      <a:r>
                        <a:rPr lang="en-US" sz="1100" kern="100">
                          <a:effectLst/>
                          <a:latin typeface="Times New Roman"/>
                          <a:ea typeface="仿宋_GB2312"/>
                          <a:cs typeface="Times New Roman"/>
                        </a:rPr>
                        <a:t>array</a:t>
                      </a:r>
                      <a:endParaRPr lang="zh-CN" sz="1100" kern="100">
                        <a:effectLst/>
                        <a:latin typeface="Times New Roman"/>
                        <a:ea typeface="仿宋_GB2312"/>
                        <a:cs typeface="仿宋_GB2312"/>
                      </a:endParaRPr>
                    </a:p>
                  </a:txBody>
                  <a:tcPr marL="66558" marR="6655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solidFill>
                  </a:tcPr>
                </a:tc>
                <a:tc>
                  <a:txBody>
                    <a:bodyPr/>
                    <a:lstStyle/>
                    <a:p>
                      <a:pPr indent="266700" algn="l">
                        <a:lnSpc>
                          <a:spcPct val="150000"/>
                        </a:lnSpc>
                        <a:spcAft>
                          <a:spcPts val="0"/>
                        </a:spcAft>
                      </a:pPr>
                      <a:r>
                        <a:rPr lang="zh-CN" sz="1100" kern="100" dirty="0">
                          <a:effectLst/>
                          <a:latin typeface="Calibri"/>
                          <a:ea typeface="仿宋_GB2312"/>
                          <a:cs typeface="仿宋_GB2312"/>
                        </a:rPr>
                        <a:t>系统诊断结论</a:t>
                      </a:r>
                      <a:endParaRPr lang="zh-CN" sz="1100" kern="100" dirty="0">
                        <a:effectLst/>
                        <a:latin typeface="Times New Roman"/>
                        <a:ea typeface="仿宋_GB2312"/>
                        <a:cs typeface="仿宋_GB2312"/>
                      </a:endParaRPr>
                    </a:p>
                  </a:txBody>
                  <a:tcPr marL="66558" marR="6655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solidFill>
                  </a:tcPr>
                </a:tc>
              </a:tr>
              <a:tr h="270089">
                <a:tc>
                  <a:txBody>
                    <a:bodyPr/>
                    <a:lstStyle/>
                    <a:p>
                      <a:pPr indent="266700">
                        <a:lnSpc>
                          <a:spcPct val="150000"/>
                        </a:lnSpc>
                        <a:spcAft>
                          <a:spcPts val="0"/>
                        </a:spcAft>
                      </a:pPr>
                      <a:r>
                        <a:rPr lang="en-US" sz="1100" kern="100">
                          <a:effectLst/>
                          <a:latin typeface="Times New Roman"/>
                          <a:ea typeface="仿宋_GB2312"/>
                          <a:cs typeface="Times New Roman"/>
                        </a:rPr>
                        <a:t>DoctorDiagnosis</a:t>
                      </a:r>
                      <a:endParaRPr lang="zh-CN" sz="1100" kern="100">
                        <a:effectLst/>
                        <a:latin typeface="Times New Roman"/>
                        <a:ea typeface="仿宋_GB2312"/>
                        <a:cs typeface="仿宋_GB2312"/>
                      </a:endParaRPr>
                    </a:p>
                  </a:txBody>
                  <a:tcPr marL="66558" marR="6655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solidFill>
                  </a:tcPr>
                </a:tc>
                <a:tc>
                  <a:txBody>
                    <a:bodyPr/>
                    <a:lstStyle/>
                    <a:p>
                      <a:pPr indent="266700">
                        <a:lnSpc>
                          <a:spcPct val="150000"/>
                        </a:lnSpc>
                        <a:spcAft>
                          <a:spcPts val="0"/>
                        </a:spcAft>
                      </a:pPr>
                      <a:r>
                        <a:rPr lang="en-US" sz="1100" kern="100" dirty="0">
                          <a:effectLst/>
                          <a:latin typeface="Times New Roman"/>
                          <a:ea typeface="仿宋_GB2312"/>
                          <a:cs typeface="Times New Roman"/>
                        </a:rPr>
                        <a:t>array</a:t>
                      </a:r>
                      <a:endParaRPr lang="zh-CN" sz="1100" kern="100" dirty="0">
                        <a:effectLst/>
                        <a:latin typeface="Times New Roman"/>
                        <a:ea typeface="仿宋_GB2312"/>
                        <a:cs typeface="仿宋_GB2312"/>
                      </a:endParaRPr>
                    </a:p>
                  </a:txBody>
                  <a:tcPr marL="66558" marR="6655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solidFill>
                  </a:tcPr>
                </a:tc>
                <a:tc>
                  <a:txBody>
                    <a:bodyPr/>
                    <a:lstStyle/>
                    <a:p>
                      <a:pPr indent="266700" algn="l">
                        <a:lnSpc>
                          <a:spcPct val="150000"/>
                        </a:lnSpc>
                        <a:spcAft>
                          <a:spcPts val="0"/>
                        </a:spcAft>
                      </a:pPr>
                      <a:r>
                        <a:rPr lang="zh-CN" sz="1100" kern="100" dirty="0">
                          <a:effectLst/>
                          <a:latin typeface="Calibri"/>
                          <a:ea typeface="仿宋_GB2312"/>
                          <a:cs typeface="仿宋_GB2312"/>
                        </a:rPr>
                        <a:t>医生最终诊断结论</a:t>
                      </a:r>
                      <a:endParaRPr lang="zh-CN" sz="1100" kern="100" dirty="0">
                        <a:effectLst/>
                        <a:latin typeface="Times New Roman"/>
                        <a:ea typeface="仿宋_GB2312"/>
                        <a:cs typeface="仿宋_GB2312"/>
                      </a:endParaRPr>
                    </a:p>
                  </a:txBody>
                  <a:tcPr marL="66558" marR="6655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solidFill>
                  </a:tcPr>
                </a:tc>
              </a:tr>
            </a:tbl>
          </a:graphicData>
        </a:graphic>
      </p:graphicFrame>
      <p:pic>
        <p:nvPicPr>
          <p:cNvPr id="27" name="图片 26"/>
          <p:cNvPicPr/>
          <p:nvPr/>
        </p:nvPicPr>
        <p:blipFill>
          <a:blip r:embed="rId12">
            <a:extLst>
              <a:ext uri="{28A0092B-C50C-407E-A947-70E740481C1C}">
                <a14:useLocalDpi xmlns:a14="http://schemas.microsoft.com/office/drawing/2010/main" val="0"/>
              </a:ext>
            </a:extLst>
          </a:blip>
          <a:srcRect/>
          <a:stretch>
            <a:fillRect/>
          </a:stretch>
        </p:blipFill>
        <p:spPr bwMode="auto">
          <a:xfrm>
            <a:off x="4571916" y="1412776"/>
            <a:ext cx="4525106" cy="2873611"/>
          </a:xfrm>
          <a:prstGeom prst="rect">
            <a:avLst/>
          </a:prstGeom>
          <a:noFill/>
          <a:ln>
            <a:noFill/>
          </a:ln>
        </p:spPr>
      </p:pic>
      <p:pic>
        <p:nvPicPr>
          <p:cNvPr id="28" name="图片 27"/>
          <p:cNvPicPr/>
          <p:nvPr/>
        </p:nvPicPr>
        <p:blipFill>
          <a:blip r:embed="rId13">
            <a:extLst>
              <a:ext uri="{28A0092B-C50C-407E-A947-70E740481C1C}">
                <a14:useLocalDpi xmlns:a14="http://schemas.microsoft.com/office/drawing/2010/main" val="0"/>
              </a:ext>
            </a:extLst>
          </a:blip>
          <a:srcRect/>
          <a:stretch>
            <a:fillRect/>
          </a:stretch>
        </p:blipFill>
        <p:spPr bwMode="auto">
          <a:xfrm>
            <a:off x="4571916" y="4077072"/>
            <a:ext cx="4528760" cy="2588260"/>
          </a:xfrm>
          <a:prstGeom prst="rect">
            <a:avLst/>
          </a:prstGeom>
          <a:noFill/>
          <a:ln>
            <a:noFill/>
          </a:ln>
        </p:spPr>
      </p:pic>
    </p:spTree>
    <p:extLst>
      <p:ext uri="{BB962C8B-B14F-4D97-AF65-F5344CB8AC3E}">
        <p14:creationId xmlns:p14="http://schemas.microsoft.com/office/powerpoint/2010/main" val="3232456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000"/>
                                        <p:tgtEl>
                                          <p:spTgt spid="26"/>
                                        </p:tgtEl>
                                      </p:cBhvr>
                                    </p:animEffect>
                                    <p:anim calcmode="lin" valueType="num">
                                      <p:cBhvr>
                                        <p:cTn id="8" dur="1000" fill="hold"/>
                                        <p:tgtEl>
                                          <p:spTgt spid="26"/>
                                        </p:tgtEl>
                                        <p:attrNameLst>
                                          <p:attrName>ppt_x</p:attrName>
                                        </p:attrNameLst>
                                      </p:cBhvr>
                                      <p:tavLst>
                                        <p:tav tm="0">
                                          <p:val>
                                            <p:strVal val="#ppt_x"/>
                                          </p:val>
                                        </p:tav>
                                        <p:tav tm="100000">
                                          <p:val>
                                            <p:strVal val="#ppt_x"/>
                                          </p:val>
                                        </p:tav>
                                      </p:tavLst>
                                    </p:anim>
                                    <p:anim calcmode="lin" valueType="num">
                                      <p:cBhvr>
                                        <p:cTn id="9"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7"/>
                                        </p:tgtEl>
                                        <p:attrNameLst>
                                          <p:attrName>style.visibility</p:attrName>
                                        </p:attrNameLst>
                                      </p:cBhvr>
                                      <p:to>
                                        <p:strVal val="visible"/>
                                      </p:to>
                                    </p:set>
                                    <p:animEffect transition="in" filter="fade">
                                      <p:cBhvr>
                                        <p:cTn id="14" dur="1000"/>
                                        <p:tgtEl>
                                          <p:spTgt spid="27"/>
                                        </p:tgtEl>
                                      </p:cBhvr>
                                    </p:animEffect>
                                    <p:anim calcmode="lin" valueType="num">
                                      <p:cBhvr>
                                        <p:cTn id="15" dur="1000" fill="hold"/>
                                        <p:tgtEl>
                                          <p:spTgt spid="27"/>
                                        </p:tgtEl>
                                        <p:attrNameLst>
                                          <p:attrName>ppt_x</p:attrName>
                                        </p:attrNameLst>
                                      </p:cBhvr>
                                      <p:tavLst>
                                        <p:tav tm="0">
                                          <p:val>
                                            <p:strVal val="#ppt_x"/>
                                          </p:val>
                                        </p:tav>
                                        <p:tav tm="100000">
                                          <p:val>
                                            <p:strVal val="#ppt_x"/>
                                          </p:val>
                                        </p:tav>
                                      </p:tavLst>
                                    </p:anim>
                                    <p:anim calcmode="lin" valueType="num">
                                      <p:cBhvr>
                                        <p:cTn id="16" dur="1000" fill="hold"/>
                                        <p:tgtEl>
                                          <p:spTgt spid="27"/>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28"/>
                                        </p:tgtEl>
                                        <p:attrNameLst>
                                          <p:attrName>style.visibility</p:attrName>
                                        </p:attrNameLst>
                                      </p:cBhvr>
                                      <p:to>
                                        <p:strVal val="visible"/>
                                      </p:to>
                                    </p:set>
                                    <p:animEffect transition="in" filter="fade">
                                      <p:cBhvr>
                                        <p:cTn id="19" dur="1000"/>
                                        <p:tgtEl>
                                          <p:spTgt spid="28"/>
                                        </p:tgtEl>
                                      </p:cBhvr>
                                    </p:animEffect>
                                    <p:anim calcmode="lin" valueType="num">
                                      <p:cBhvr>
                                        <p:cTn id="20" dur="1000" fill="hold"/>
                                        <p:tgtEl>
                                          <p:spTgt spid="28"/>
                                        </p:tgtEl>
                                        <p:attrNameLst>
                                          <p:attrName>ppt_x</p:attrName>
                                        </p:attrNameLst>
                                      </p:cBhvr>
                                      <p:tavLst>
                                        <p:tav tm="0">
                                          <p:val>
                                            <p:strVal val="#ppt_x"/>
                                          </p:val>
                                        </p:tav>
                                        <p:tav tm="100000">
                                          <p:val>
                                            <p:strVal val="#ppt_x"/>
                                          </p:val>
                                        </p:tav>
                                      </p:tavLst>
                                    </p:anim>
                                    <p:anim calcmode="lin" valueType="num">
                                      <p:cBhvr>
                                        <p:cTn id="21"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E9DE5A85-2D30-4737-8208-EC70138A904D}" type="slidenum">
              <a:rPr lang="en-US" altLang="zh-CN" smtClean="0">
                <a:solidFill>
                  <a:srgbClr val="000000"/>
                </a:solidFill>
                <a:latin typeface="Arial" charset="0"/>
              </a:rPr>
              <a:pPr eaLnBrk="1" fontAlgn="base" hangingPunct="1">
                <a:spcBef>
                  <a:spcPct val="0"/>
                </a:spcBef>
                <a:spcAft>
                  <a:spcPct val="0"/>
                </a:spcAft>
              </a:pPr>
              <a:t>25</a:t>
            </a:fld>
            <a:endParaRPr lang="en-US" altLang="zh-CN" smtClean="0">
              <a:solidFill>
                <a:srgbClr val="000000"/>
              </a:solidFill>
              <a:latin typeface="Arial" charset="0"/>
            </a:endParaRPr>
          </a:p>
        </p:txBody>
      </p:sp>
      <p:sp>
        <p:nvSpPr>
          <p:cNvPr id="57348" name="标题 1"/>
          <p:cNvSpPr txBox="1">
            <a:spLocks/>
          </p:cNvSpPr>
          <p:nvPr/>
        </p:nvSpPr>
        <p:spPr bwMode="auto">
          <a:xfrm>
            <a:off x="457200" y="333375"/>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系统实现</a:t>
            </a:r>
            <a:endParaRPr lang="zh-CN" altLang="en-US" sz="2800" b="1" dirty="0">
              <a:solidFill>
                <a:srgbClr val="FFFFFF"/>
              </a:solidFill>
              <a:latin typeface="Times New Roman" pitchFamily="18" charset="0"/>
              <a:ea typeface="黑体" pitchFamily="49" charset="-122"/>
              <a:cs typeface="Times New Roman" pitchFamily="18" charset="0"/>
            </a:endParaRPr>
          </a:p>
        </p:txBody>
      </p:sp>
      <p:pic>
        <p:nvPicPr>
          <p:cNvPr id="409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27783" y="1556792"/>
            <a:ext cx="2172343" cy="15780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0"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57923" y="4073739"/>
            <a:ext cx="2090451" cy="1571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1"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709555" y="4081442"/>
            <a:ext cx="2055906" cy="15559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2" name="Picture 6"/>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940152" y="4107048"/>
            <a:ext cx="2117302" cy="15534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右箭头 3"/>
          <p:cNvSpPr/>
          <p:nvPr/>
        </p:nvSpPr>
        <p:spPr bwMode="auto">
          <a:xfrm>
            <a:off x="4789853" y="2198759"/>
            <a:ext cx="628184" cy="360040"/>
          </a:xfrm>
          <a:custGeom>
            <a:avLst/>
            <a:gdLst>
              <a:gd name="connsiteX0" fmla="*/ 0 w 617910"/>
              <a:gd name="connsiteY0" fmla="*/ 90010 h 360040"/>
              <a:gd name="connsiteX1" fmla="*/ 437890 w 617910"/>
              <a:gd name="connsiteY1" fmla="*/ 90010 h 360040"/>
              <a:gd name="connsiteX2" fmla="*/ 437890 w 617910"/>
              <a:gd name="connsiteY2" fmla="*/ 0 h 360040"/>
              <a:gd name="connsiteX3" fmla="*/ 617910 w 617910"/>
              <a:gd name="connsiteY3" fmla="*/ 180020 h 360040"/>
              <a:gd name="connsiteX4" fmla="*/ 437890 w 617910"/>
              <a:gd name="connsiteY4" fmla="*/ 360040 h 360040"/>
              <a:gd name="connsiteX5" fmla="*/ 437890 w 617910"/>
              <a:gd name="connsiteY5" fmla="*/ 270030 h 360040"/>
              <a:gd name="connsiteX6" fmla="*/ 0 w 617910"/>
              <a:gd name="connsiteY6" fmla="*/ 270030 h 360040"/>
              <a:gd name="connsiteX7" fmla="*/ 0 w 617910"/>
              <a:gd name="connsiteY7" fmla="*/ 90010 h 360040"/>
              <a:gd name="connsiteX0" fmla="*/ 10274 w 628184"/>
              <a:gd name="connsiteY0" fmla="*/ 90010 h 360040"/>
              <a:gd name="connsiteX1" fmla="*/ 448164 w 628184"/>
              <a:gd name="connsiteY1" fmla="*/ 90010 h 360040"/>
              <a:gd name="connsiteX2" fmla="*/ 448164 w 628184"/>
              <a:gd name="connsiteY2" fmla="*/ 0 h 360040"/>
              <a:gd name="connsiteX3" fmla="*/ 628184 w 628184"/>
              <a:gd name="connsiteY3" fmla="*/ 180020 h 360040"/>
              <a:gd name="connsiteX4" fmla="*/ 448164 w 628184"/>
              <a:gd name="connsiteY4" fmla="*/ 360040 h 360040"/>
              <a:gd name="connsiteX5" fmla="*/ 448164 w 628184"/>
              <a:gd name="connsiteY5" fmla="*/ 270030 h 360040"/>
              <a:gd name="connsiteX6" fmla="*/ 0 w 628184"/>
              <a:gd name="connsiteY6" fmla="*/ 228934 h 360040"/>
              <a:gd name="connsiteX7" fmla="*/ 10274 w 628184"/>
              <a:gd name="connsiteY7" fmla="*/ 90010 h 360040"/>
              <a:gd name="connsiteX0" fmla="*/ 10274 w 628184"/>
              <a:gd name="connsiteY0" fmla="*/ 141381 h 360040"/>
              <a:gd name="connsiteX1" fmla="*/ 448164 w 628184"/>
              <a:gd name="connsiteY1" fmla="*/ 90010 h 360040"/>
              <a:gd name="connsiteX2" fmla="*/ 448164 w 628184"/>
              <a:gd name="connsiteY2" fmla="*/ 0 h 360040"/>
              <a:gd name="connsiteX3" fmla="*/ 628184 w 628184"/>
              <a:gd name="connsiteY3" fmla="*/ 180020 h 360040"/>
              <a:gd name="connsiteX4" fmla="*/ 448164 w 628184"/>
              <a:gd name="connsiteY4" fmla="*/ 360040 h 360040"/>
              <a:gd name="connsiteX5" fmla="*/ 448164 w 628184"/>
              <a:gd name="connsiteY5" fmla="*/ 270030 h 360040"/>
              <a:gd name="connsiteX6" fmla="*/ 0 w 628184"/>
              <a:gd name="connsiteY6" fmla="*/ 228934 h 360040"/>
              <a:gd name="connsiteX7" fmla="*/ 10274 w 628184"/>
              <a:gd name="connsiteY7" fmla="*/ 141381 h 360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8184" h="360040">
                <a:moveTo>
                  <a:pt x="10274" y="141381"/>
                </a:moveTo>
                <a:lnTo>
                  <a:pt x="448164" y="90010"/>
                </a:lnTo>
                <a:lnTo>
                  <a:pt x="448164" y="0"/>
                </a:lnTo>
                <a:lnTo>
                  <a:pt x="628184" y="180020"/>
                </a:lnTo>
                <a:lnTo>
                  <a:pt x="448164" y="360040"/>
                </a:lnTo>
                <a:lnTo>
                  <a:pt x="448164" y="270030"/>
                </a:lnTo>
                <a:lnTo>
                  <a:pt x="0" y="228934"/>
                </a:lnTo>
                <a:lnTo>
                  <a:pt x="10274" y="141381"/>
                </a:lnTo>
                <a:close/>
              </a:path>
            </a:pathLst>
          </a:custGeom>
          <a:solidFill>
            <a:schemeClr val="accent2">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微软雅黑" pitchFamily="34" charset="-122"/>
              <a:ea typeface="微软雅黑" pitchFamily="34" charset="-122"/>
            </a:endParaRPr>
          </a:p>
        </p:txBody>
      </p:sp>
      <p:sp>
        <p:nvSpPr>
          <p:cNvPr id="18" name="右箭头 3"/>
          <p:cNvSpPr/>
          <p:nvPr/>
        </p:nvSpPr>
        <p:spPr bwMode="auto">
          <a:xfrm rot="5400000">
            <a:off x="6516216" y="3316651"/>
            <a:ext cx="628184" cy="360040"/>
          </a:xfrm>
          <a:custGeom>
            <a:avLst/>
            <a:gdLst>
              <a:gd name="connsiteX0" fmla="*/ 0 w 617910"/>
              <a:gd name="connsiteY0" fmla="*/ 90010 h 360040"/>
              <a:gd name="connsiteX1" fmla="*/ 437890 w 617910"/>
              <a:gd name="connsiteY1" fmla="*/ 90010 h 360040"/>
              <a:gd name="connsiteX2" fmla="*/ 437890 w 617910"/>
              <a:gd name="connsiteY2" fmla="*/ 0 h 360040"/>
              <a:gd name="connsiteX3" fmla="*/ 617910 w 617910"/>
              <a:gd name="connsiteY3" fmla="*/ 180020 h 360040"/>
              <a:gd name="connsiteX4" fmla="*/ 437890 w 617910"/>
              <a:gd name="connsiteY4" fmla="*/ 360040 h 360040"/>
              <a:gd name="connsiteX5" fmla="*/ 437890 w 617910"/>
              <a:gd name="connsiteY5" fmla="*/ 270030 h 360040"/>
              <a:gd name="connsiteX6" fmla="*/ 0 w 617910"/>
              <a:gd name="connsiteY6" fmla="*/ 270030 h 360040"/>
              <a:gd name="connsiteX7" fmla="*/ 0 w 617910"/>
              <a:gd name="connsiteY7" fmla="*/ 90010 h 360040"/>
              <a:gd name="connsiteX0" fmla="*/ 10274 w 628184"/>
              <a:gd name="connsiteY0" fmla="*/ 90010 h 360040"/>
              <a:gd name="connsiteX1" fmla="*/ 448164 w 628184"/>
              <a:gd name="connsiteY1" fmla="*/ 90010 h 360040"/>
              <a:gd name="connsiteX2" fmla="*/ 448164 w 628184"/>
              <a:gd name="connsiteY2" fmla="*/ 0 h 360040"/>
              <a:gd name="connsiteX3" fmla="*/ 628184 w 628184"/>
              <a:gd name="connsiteY3" fmla="*/ 180020 h 360040"/>
              <a:gd name="connsiteX4" fmla="*/ 448164 w 628184"/>
              <a:gd name="connsiteY4" fmla="*/ 360040 h 360040"/>
              <a:gd name="connsiteX5" fmla="*/ 448164 w 628184"/>
              <a:gd name="connsiteY5" fmla="*/ 270030 h 360040"/>
              <a:gd name="connsiteX6" fmla="*/ 0 w 628184"/>
              <a:gd name="connsiteY6" fmla="*/ 228934 h 360040"/>
              <a:gd name="connsiteX7" fmla="*/ 10274 w 628184"/>
              <a:gd name="connsiteY7" fmla="*/ 90010 h 360040"/>
              <a:gd name="connsiteX0" fmla="*/ 10274 w 628184"/>
              <a:gd name="connsiteY0" fmla="*/ 141381 h 360040"/>
              <a:gd name="connsiteX1" fmla="*/ 448164 w 628184"/>
              <a:gd name="connsiteY1" fmla="*/ 90010 h 360040"/>
              <a:gd name="connsiteX2" fmla="*/ 448164 w 628184"/>
              <a:gd name="connsiteY2" fmla="*/ 0 h 360040"/>
              <a:gd name="connsiteX3" fmla="*/ 628184 w 628184"/>
              <a:gd name="connsiteY3" fmla="*/ 180020 h 360040"/>
              <a:gd name="connsiteX4" fmla="*/ 448164 w 628184"/>
              <a:gd name="connsiteY4" fmla="*/ 360040 h 360040"/>
              <a:gd name="connsiteX5" fmla="*/ 448164 w 628184"/>
              <a:gd name="connsiteY5" fmla="*/ 270030 h 360040"/>
              <a:gd name="connsiteX6" fmla="*/ 0 w 628184"/>
              <a:gd name="connsiteY6" fmla="*/ 228934 h 360040"/>
              <a:gd name="connsiteX7" fmla="*/ 10274 w 628184"/>
              <a:gd name="connsiteY7" fmla="*/ 141381 h 360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8184" h="360040">
                <a:moveTo>
                  <a:pt x="10274" y="141381"/>
                </a:moveTo>
                <a:lnTo>
                  <a:pt x="448164" y="90010"/>
                </a:lnTo>
                <a:lnTo>
                  <a:pt x="448164" y="0"/>
                </a:lnTo>
                <a:lnTo>
                  <a:pt x="628184" y="180020"/>
                </a:lnTo>
                <a:lnTo>
                  <a:pt x="448164" y="360040"/>
                </a:lnTo>
                <a:lnTo>
                  <a:pt x="448164" y="270030"/>
                </a:lnTo>
                <a:lnTo>
                  <a:pt x="0" y="228934"/>
                </a:lnTo>
                <a:lnTo>
                  <a:pt x="10274" y="141381"/>
                </a:lnTo>
                <a:close/>
              </a:path>
            </a:pathLst>
          </a:custGeom>
          <a:solidFill>
            <a:schemeClr val="accent2">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微软雅黑" pitchFamily="34" charset="-122"/>
              <a:ea typeface="微软雅黑" pitchFamily="34" charset="-122"/>
            </a:endParaRPr>
          </a:p>
        </p:txBody>
      </p:sp>
      <p:sp>
        <p:nvSpPr>
          <p:cNvPr id="8" name="圆角矩形 7"/>
          <p:cNvSpPr/>
          <p:nvPr/>
        </p:nvSpPr>
        <p:spPr bwMode="auto">
          <a:xfrm>
            <a:off x="971601" y="3772991"/>
            <a:ext cx="7200800" cy="2314200"/>
          </a:xfrm>
          <a:prstGeom prst="roundRect">
            <a:avLst/>
          </a:prstGeom>
          <a:noFill/>
          <a:ln w="19050" cap="flat" cmpd="sng" algn="ctr">
            <a:solidFill>
              <a:schemeClr val="accent2">
                <a:lumMod val="40000"/>
                <a:lumOff val="6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微软雅黑" pitchFamily="34" charset="-122"/>
              <a:ea typeface="微软雅黑" pitchFamily="34" charset="-122"/>
            </a:endParaRPr>
          </a:p>
        </p:txBody>
      </p:sp>
      <p:pic>
        <p:nvPicPr>
          <p:cNvPr id="4104" name="Picture 8"/>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738017" y="1556792"/>
            <a:ext cx="2074343" cy="16228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Box 8"/>
          <p:cNvSpPr txBox="1"/>
          <p:nvPr/>
        </p:nvSpPr>
        <p:spPr>
          <a:xfrm>
            <a:off x="3635896" y="5717859"/>
            <a:ext cx="2592288" cy="369332"/>
          </a:xfrm>
          <a:prstGeom prst="rect">
            <a:avLst/>
          </a:prstGeom>
          <a:noFill/>
        </p:spPr>
        <p:txBody>
          <a:bodyPr wrap="square" rtlCol="0">
            <a:spAutoFit/>
          </a:bodyPr>
          <a:lstStyle/>
          <a:p>
            <a:r>
              <a:rPr lang="zh-CN" altLang="en-US" dirty="0" smtClean="0">
                <a:latin typeface="微软雅黑" pitchFamily="34" charset="-122"/>
                <a:ea typeface="微软雅黑" pitchFamily="34" charset="-122"/>
              </a:rPr>
              <a:t>查看病人诊疗信息</a:t>
            </a:r>
            <a:endParaRPr lang="zh-CN" altLang="en-US" dirty="0">
              <a:latin typeface="微软雅黑" pitchFamily="34" charset="-122"/>
              <a:ea typeface="微软雅黑" pitchFamily="34" charset="-122"/>
            </a:endParaRPr>
          </a:p>
        </p:txBody>
      </p:sp>
      <p:sp>
        <p:nvSpPr>
          <p:cNvPr id="3" name="TextBox 2"/>
          <p:cNvSpPr txBox="1"/>
          <p:nvPr/>
        </p:nvSpPr>
        <p:spPr>
          <a:xfrm>
            <a:off x="3059832" y="3278879"/>
            <a:ext cx="1152128" cy="369332"/>
          </a:xfrm>
          <a:prstGeom prst="rect">
            <a:avLst/>
          </a:prstGeom>
          <a:noFill/>
        </p:spPr>
        <p:txBody>
          <a:bodyPr wrap="square" rtlCol="0">
            <a:spAutoFit/>
          </a:bodyPr>
          <a:lstStyle/>
          <a:p>
            <a:r>
              <a:rPr lang="zh-CN" altLang="en-US" dirty="0" smtClean="0">
                <a:latin typeface="微软雅黑" pitchFamily="34" charset="-122"/>
                <a:ea typeface="微软雅黑" pitchFamily="34" charset="-122"/>
              </a:rPr>
              <a:t>登录系统</a:t>
            </a:r>
            <a:endParaRPr lang="zh-CN" altLang="en-US" dirty="0">
              <a:latin typeface="微软雅黑" pitchFamily="34" charset="-122"/>
              <a:ea typeface="微软雅黑" pitchFamily="34" charset="-122"/>
            </a:endParaRPr>
          </a:p>
        </p:txBody>
      </p:sp>
    </p:spTree>
    <p:extLst>
      <p:ext uri="{BB962C8B-B14F-4D97-AF65-F5344CB8AC3E}">
        <p14:creationId xmlns:p14="http://schemas.microsoft.com/office/powerpoint/2010/main" val="20349073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E9DE5A85-2D30-4737-8208-EC70138A904D}" type="slidenum">
              <a:rPr lang="en-US" altLang="zh-CN" smtClean="0">
                <a:solidFill>
                  <a:srgbClr val="000000"/>
                </a:solidFill>
                <a:latin typeface="Arial" charset="0"/>
              </a:rPr>
              <a:pPr eaLnBrk="1" fontAlgn="base" hangingPunct="1">
                <a:spcBef>
                  <a:spcPct val="0"/>
                </a:spcBef>
                <a:spcAft>
                  <a:spcPct val="0"/>
                </a:spcAft>
              </a:pPr>
              <a:t>26</a:t>
            </a:fld>
            <a:endParaRPr lang="en-US" altLang="zh-CN" smtClean="0">
              <a:solidFill>
                <a:srgbClr val="000000"/>
              </a:solidFill>
              <a:latin typeface="Arial" charset="0"/>
            </a:endParaRPr>
          </a:p>
        </p:txBody>
      </p:sp>
      <p:sp>
        <p:nvSpPr>
          <p:cNvPr id="57348" name="标题 1"/>
          <p:cNvSpPr txBox="1">
            <a:spLocks/>
          </p:cNvSpPr>
          <p:nvPr/>
        </p:nvSpPr>
        <p:spPr bwMode="auto">
          <a:xfrm>
            <a:off x="457200" y="333375"/>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系统实现</a:t>
            </a:r>
            <a:endParaRPr lang="zh-CN" altLang="en-US" sz="2800" b="1" dirty="0">
              <a:solidFill>
                <a:srgbClr val="FFFFFF"/>
              </a:solidFill>
              <a:latin typeface="Times New Roman" pitchFamily="18" charset="0"/>
              <a:ea typeface="黑体" pitchFamily="49" charset="-122"/>
              <a:cs typeface="Times New Roman" pitchFamily="18" charset="0"/>
            </a:endParaRPr>
          </a:p>
        </p:txBody>
      </p:sp>
      <p:pic>
        <p:nvPicPr>
          <p:cNvPr id="5125"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9647" y="3911039"/>
            <a:ext cx="2398678" cy="1745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162044" y="3795612"/>
            <a:ext cx="1992356" cy="1585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6"/>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719924" y="3897131"/>
            <a:ext cx="2283953" cy="16756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7" name="Picture 7"/>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573883" y="3839199"/>
            <a:ext cx="2227114" cy="173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8" name="Picture 8"/>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05973" y="1772816"/>
            <a:ext cx="2407473" cy="16627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9" name="Picture 9"/>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890536" y="1772816"/>
            <a:ext cx="2263864" cy="1575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右箭头 3"/>
          <p:cNvSpPr/>
          <p:nvPr/>
        </p:nvSpPr>
        <p:spPr bwMode="auto">
          <a:xfrm>
            <a:off x="3275856" y="2260405"/>
            <a:ext cx="496204" cy="420863"/>
          </a:xfrm>
          <a:custGeom>
            <a:avLst/>
            <a:gdLst>
              <a:gd name="connsiteX0" fmla="*/ 0 w 617910"/>
              <a:gd name="connsiteY0" fmla="*/ 90010 h 360040"/>
              <a:gd name="connsiteX1" fmla="*/ 437890 w 617910"/>
              <a:gd name="connsiteY1" fmla="*/ 90010 h 360040"/>
              <a:gd name="connsiteX2" fmla="*/ 437890 w 617910"/>
              <a:gd name="connsiteY2" fmla="*/ 0 h 360040"/>
              <a:gd name="connsiteX3" fmla="*/ 617910 w 617910"/>
              <a:gd name="connsiteY3" fmla="*/ 180020 h 360040"/>
              <a:gd name="connsiteX4" fmla="*/ 437890 w 617910"/>
              <a:gd name="connsiteY4" fmla="*/ 360040 h 360040"/>
              <a:gd name="connsiteX5" fmla="*/ 437890 w 617910"/>
              <a:gd name="connsiteY5" fmla="*/ 270030 h 360040"/>
              <a:gd name="connsiteX6" fmla="*/ 0 w 617910"/>
              <a:gd name="connsiteY6" fmla="*/ 270030 h 360040"/>
              <a:gd name="connsiteX7" fmla="*/ 0 w 617910"/>
              <a:gd name="connsiteY7" fmla="*/ 90010 h 360040"/>
              <a:gd name="connsiteX0" fmla="*/ 10274 w 628184"/>
              <a:gd name="connsiteY0" fmla="*/ 90010 h 360040"/>
              <a:gd name="connsiteX1" fmla="*/ 448164 w 628184"/>
              <a:gd name="connsiteY1" fmla="*/ 90010 h 360040"/>
              <a:gd name="connsiteX2" fmla="*/ 448164 w 628184"/>
              <a:gd name="connsiteY2" fmla="*/ 0 h 360040"/>
              <a:gd name="connsiteX3" fmla="*/ 628184 w 628184"/>
              <a:gd name="connsiteY3" fmla="*/ 180020 h 360040"/>
              <a:gd name="connsiteX4" fmla="*/ 448164 w 628184"/>
              <a:gd name="connsiteY4" fmla="*/ 360040 h 360040"/>
              <a:gd name="connsiteX5" fmla="*/ 448164 w 628184"/>
              <a:gd name="connsiteY5" fmla="*/ 270030 h 360040"/>
              <a:gd name="connsiteX6" fmla="*/ 0 w 628184"/>
              <a:gd name="connsiteY6" fmla="*/ 228934 h 360040"/>
              <a:gd name="connsiteX7" fmla="*/ 10274 w 628184"/>
              <a:gd name="connsiteY7" fmla="*/ 90010 h 360040"/>
              <a:gd name="connsiteX0" fmla="*/ 10274 w 628184"/>
              <a:gd name="connsiteY0" fmla="*/ 141381 h 360040"/>
              <a:gd name="connsiteX1" fmla="*/ 448164 w 628184"/>
              <a:gd name="connsiteY1" fmla="*/ 90010 h 360040"/>
              <a:gd name="connsiteX2" fmla="*/ 448164 w 628184"/>
              <a:gd name="connsiteY2" fmla="*/ 0 h 360040"/>
              <a:gd name="connsiteX3" fmla="*/ 628184 w 628184"/>
              <a:gd name="connsiteY3" fmla="*/ 180020 h 360040"/>
              <a:gd name="connsiteX4" fmla="*/ 448164 w 628184"/>
              <a:gd name="connsiteY4" fmla="*/ 360040 h 360040"/>
              <a:gd name="connsiteX5" fmla="*/ 448164 w 628184"/>
              <a:gd name="connsiteY5" fmla="*/ 270030 h 360040"/>
              <a:gd name="connsiteX6" fmla="*/ 0 w 628184"/>
              <a:gd name="connsiteY6" fmla="*/ 228934 h 360040"/>
              <a:gd name="connsiteX7" fmla="*/ 10274 w 628184"/>
              <a:gd name="connsiteY7" fmla="*/ 141381 h 360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8184" h="360040">
                <a:moveTo>
                  <a:pt x="10274" y="141381"/>
                </a:moveTo>
                <a:lnTo>
                  <a:pt x="448164" y="90010"/>
                </a:lnTo>
                <a:lnTo>
                  <a:pt x="448164" y="0"/>
                </a:lnTo>
                <a:lnTo>
                  <a:pt x="628184" y="180020"/>
                </a:lnTo>
                <a:lnTo>
                  <a:pt x="448164" y="360040"/>
                </a:lnTo>
                <a:lnTo>
                  <a:pt x="448164" y="270030"/>
                </a:lnTo>
                <a:lnTo>
                  <a:pt x="0" y="228934"/>
                </a:lnTo>
                <a:lnTo>
                  <a:pt x="10274" y="141381"/>
                </a:lnTo>
                <a:close/>
              </a:path>
            </a:pathLst>
          </a:custGeom>
          <a:solidFill>
            <a:schemeClr val="accent2">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18" name="右箭头 3"/>
          <p:cNvSpPr/>
          <p:nvPr/>
        </p:nvSpPr>
        <p:spPr bwMode="auto">
          <a:xfrm rot="5400000">
            <a:off x="1765614" y="3454179"/>
            <a:ext cx="537160" cy="388774"/>
          </a:xfrm>
          <a:custGeom>
            <a:avLst/>
            <a:gdLst>
              <a:gd name="connsiteX0" fmla="*/ 0 w 617910"/>
              <a:gd name="connsiteY0" fmla="*/ 90010 h 360040"/>
              <a:gd name="connsiteX1" fmla="*/ 437890 w 617910"/>
              <a:gd name="connsiteY1" fmla="*/ 90010 h 360040"/>
              <a:gd name="connsiteX2" fmla="*/ 437890 w 617910"/>
              <a:gd name="connsiteY2" fmla="*/ 0 h 360040"/>
              <a:gd name="connsiteX3" fmla="*/ 617910 w 617910"/>
              <a:gd name="connsiteY3" fmla="*/ 180020 h 360040"/>
              <a:gd name="connsiteX4" fmla="*/ 437890 w 617910"/>
              <a:gd name="connsiteY4" fmla="*/ 360040 h 360040"/>
              <a:gd name="connsiteX5" fmla="*/ 437890 w 617910"/>
              <a:gd name="connsiteY5" fmla="*/ 270030 h 360040"/>
              <a:gd name="connsiteX6" fmla="*/ 0 w 617910"/>
              <a:gd name="connsiteY6" fmla="*/ 270030 h 360040"/>
              <a:gd name="connsiteX7" fmla="*/ 0 w 617910"/>
              <a:gd name="connsiteY7" fmla="*/ 90010 h 360040"/>
              <a:gd name="connsiteX0" fmla="*/ 10274 w 628184"/>
              <a:gd name="connsiteY0" fmla="*/ 90010 h 360040"/>
              <a:gd name="connsiteX1" fmla="*/ 448164 w 628184"/>
              <a:gd name="connsiteY1" fmla="*/ 90010 h 360040"/>
              <a:gd name="connsiteX2" fmla="*/ 448164 w 628184"/>
              <a:gd name="connsiteY2" fmla="*/ 0 h 360040"/>
              <a:gd name="connsiteX3" fmla="*/ 628184 w 628184"/>
              <a:gd name="connsiteY3" fmla="*/ 180020 h 360040"/>
              <a:gd name="connsiteX4" fmla="*/ 448164 w 628184"/>
              <a:gd name="connsiteY4" fmla="*/ 360040 h 360040"/>
              <a:gd name="connsiteX5" fmla="*/ 448164 w 628184"/>
              <a:gd name="connsiteY5" fmla="*/ 270030 h 360040"/>
              <a:gd name="connsiteX6" fmla="*/ 0 w 628184"/>
              <a:gd name="connsiteY6" fmla="*/ 228934 h 360040"/>
              <a:gd name="connsiteX7" fmla="*/ 10274 w 628184"/>
              <a:gd name="connsiteY7" fmla="*/ 90010 h 360040"/>
              <a:gd name="connsiteX0" fmla="*/ 10274 w 628184"/>
              <a:gd name="connsiteY0" fmla="*/ 141381 h 360040"/>
              <a:gd name="connsiteX1" fmla="*/ 448164 w 628184"/>
              <a:gd name="connsiteY1" fmla="*/ 90010 h 360040"/>
              <a:gd name="connsiteX2" fmla="*/ 448164 w 628184"/>
              <a:gd name="connsiteY2" fmla="*/ 0 h 360040"/>
              <a:gd name="connsiteX3" fmla="*/ 628184 w 628184"/>
              <a:gd name="connsiteY3" fmla="*/ 180020 h 360040"/>
              <a:gd name="connsiteX4" fmla="*/ 448164 w 628184"/>
              <a:gd name="connsiteY4" fmla="*/ 360040 h 360040"/>
              <a:gd name="connsiteX5" fmla="*/ 448164 w 628184"/>
              <a:gd name="connsiteY5" fmla="*/ 270030 h 360040"/>
              <a:gd name="connsiteX6" fmla="*/ 0 w 628184"/>
              <a:gd name="connsiteY6" fmla="*/ 228934 h 360040"/>
              <a:gd name="connsiteX7" fmla="*/ 10274 w 628184"/>
              <a:gd name="connsiteY7" fmla="*/ 141381 h 360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8184" h="360040">
                <a:moveTo>
                  <a:pt x="10274" y="141381"/>
                </a:moveTo>
                <a:lnTo>
                  <a:pt x="448164" y="90010"/>
                </a:lnTo>
                <a:lnTo>
                  <a:pt x="448164" y="0"/>
                </a:lnTo>
                <a:lnTo>
                  <a:pt x="628184" y="180020"/>
                </a:lnTo>
                <a:lnTo>
                  <a:pt x="448164" y="360040"/>
                </a:lnTo>
                <a:lnTo>
                  <a:pt x="448164" y="270030"/>
                </a:lnTo>
                <a:lnTo>
                  <a:pt x="0" y="228934"/>
                </a:lnTo>
                <a:lnTo>
                  <a:pt x="10274" y="141381"/>
                </a:lnTo>
                <a:close/>
              </a:path>
            </a:pathLst>
          </a:custGeom>
          <a:solidFill>
            <a:schemeClr val="accent2">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19" name="右箭头 3"/>
          <p:cNvSpPr/>
          <p:nvPr/>
        </p:nvSpPr>
        <p:spPr bwMode="auto">
          <a:xfrm rot="383754">
            <a:off x="3170223" y="4343092"/>
            <a:ext cx="496204" cy="420863"/>
          </a:xfrm>
          <a:custGeom>
            <a:avLst/>
            <a:gdLst>
              <a:gd name="connsiteX0" fmla="*/ 0 w 617910"/>
              <a:gd name="connsiteY0" fmla="*/ 90010 h 360040"/>
              <a:gd name="connsiteX1" fmla="*/ 437890 w 617910"/>
              <a:gd name="connsiteY1" fmla="*/ 90010 h 360040"/>
              <a:gd name="connsiteX2" fmla="*/ 437890 w 617910"/>
              <a:gd name="connsiteY2" fmla="*/ 0 h 360040"/>
              <a:gd name="connsiteX3" fmla="*/ 617910 w 617910"/>
              <a:gd name="connsiteY3" fmla="*/ 180020 h 360040"/>
              <a:gd name="connsiteX4" fmla="*/ 437890 w 617910"/>
              <a:gd name="connsiteY4" fmla="*/ 360040 h 360040"/>
              <a:gd name="connsiteX5" fmla="*/ 437890 w 617910"/>
              <a:gd name="connsiteY5" fmla="*/ 270030 h 360040"/>
              <a:gd name="connsiteX6" fmla="*/ 0 w 617910"/>
              <a:gd name="connsiteY6" fmla="*/ 270030 h 360040"/>
              <a:gd name="connsiteX7" fmla="*/ 0 w 617910"/>
              <a:gd name="connsiteY7" fmla="*/ 90010 h 360040"/>
              <a:gd name="connsiteX0" fmla="*/ 10274 w 628184"/>
              <a:gd name="connsiteY0" fmla="*/ 90010 h 360040"/>
              <a:gd name="connsiteX1" fmla="*/ 448164 w 628184"/>
              <a:gd name="connsiteY1" fmla="*/ 90010 h 360040"/>
              <a:gd name="connsiteX2" fmla="*/ 448164 w 628184"/>
              <a:gd name="connsiteY2" fmla="*/ 0 h 360040"/>
              <a:gd name="connsiteX3" fmla="*/ 628184 w 628184"/>
              <a:gd name="connsiteY3" fmla="*/ 180020 h 360040"/>
              <a:gd name="connsiteX4" fmla="*/ 448164 w 628184"/>
              <a:gd name="connsiteY4" fmla="*/ 360040 h 360040"/>
              <a:gd name="connsiteX5" fmla="*/ 448164 w 628184"/>
              <a:gd name="connsiteY5" fmla="*/ 270030 h 360040"/>
              <a:gd name="connsiteX6" fmla="*/ 0 w 628184"/>
              <a:gd name="connsiteY6" fmla="*/ 228934 h 360040"/>
              <a:gd name="connsiteX7" fmla="*/ 10274 w 628184"/>
              <a:gd name="connsiteY7" fmla="*/ 90010 h 360040"/>
              <a:gd name="connsiteX0" fmla="*/ 10274 w 628184"/>
              <a:gd name="connsiteY0" fmla="*/ 141381 h 360040"/>
              <a:gd name="connsiteX1" fmla="*/ 448164 w 628184"/>
              <a:gd name="connsiteY1" fmla="*/ 90010 h 360040"/>
              <a:gd name="connsiteX2" fmla="*/ 448164 w 628184"/>
              <a:gd name="connsiteY2" fmla="*/ 0 h 360040"/>
              <a:gd name="connsiteX3" fmla="*/ 628184 w 628184"/>
              <a:gd name="connsiteY3" fmla="*/ 180020 h 360040"/>
              <a:gd name="connsiteX4" fmla="*/ 448164 w 628184"/>
              <a:gd name="connsiteY4" fmla="*/ 360040 h 360040"/>
              <a:gd name="connsiteX5" fmla="*/ 448164 w 628184"/>
              <a:gd name="connsiteY5" fmla="*/ 270030 h 360040"/>
              <a:gd name="connsiteX6" fmla="*/ 0 w 628184"/>
              <a:gd name="connsiteY6" fmla="*/ 228934 h 360040"/>
              <a:gd name="connsiteX7" fmla="*/ 10274 w 628184"/>
              <a:gd name="connsiteY7" fmla="*/ 141381 h 360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8184" h="360040">
                <a:moveTo>
                  <a:pt x="10274" y="141381"/>
                </a:moveTo>
                <a:lnTo>
                  <a:pt x="448164" y="90010"/>
                </a:lnTo>
                <a:lnTo>
                  <a:pt x="448164" y="0"/>
                </a:lnTo>
                <a:lnTo>
                  <a:pt x="628184" y="180020"/>
                </a:lnTo>
                <a:lnTo>
                  <a:pt x="448164" y="360040"/>
                </a:lnTo>
                <a:lnTo>
                  <a:pt x="448164" y="270030"/>
                </a:lnTo>
                <a:lnTo>
                  <a:pt x="0" y="228934"/>
                </a:lnTo>
                <a:lnTo>
                  <a:pt x="10274" y="141381"/>
                </a:lnTo>
                <a:close/>
              </a:path>
            </a:pathLst>
          </a:custGeom>
          <a:solidFill>
            <a:schemeClr val="accent2">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20" name="右箭头 3"/>
          <p:cNvSpPr/>
          <p:nvPr/>
        </p:nvSpPr>
        <p:spPr bwMode="auto">
          <a:xfrm>
            <a:off x="6077678" y="4266070"/>
            <a:ext cx="496204" cy="420863"/>
          </a:xfrm>
          <a:custGeom>
            <a:avLst/>
            <a:gdLst>
              <a:gd name="connsiteX0" fmla="*/ 0 w 617910"/>
              <a:gd name="connsiteY0" fmla="*/ 90010 h 360040"/>
              <a:gd name="connsiteX1" fmla="*/ 437890 w 617910"/>
              <a:gd name="connsiteY1" fmla="*/ 90010 h 360040"/>
              <a:gd name="connsiteX2" fmla="*/ 437890 w 617910"/>
              <a:gd name="connsiteY2" fmla="*/ 0 h 360040"/>
              <a:gd name="connsiteX3" fmla="*/ 617910 w 617910"/>
              <a:gd name="connsiteY3" fmla="*/ 180020 h 360040"/>
              <a:gd name="connsiteX4" fmla="*/ 437890 w 617910"/>
              <a:gd name="connsiteY4" fmla="*/ 360040 h 360040"/>
              <a:gd name="connsiteX5" fmla="*/ 437890 w 617910"/>
              <a:gd name="connsiteY5" fmla="*/ 270030 h 360040"/>
              <a:gd name="connsiteX6" fmla="*/ 0 w 617910"/>
              <a:gd name="connsiteY6" fmla="*/ 270030 h 360040"/>
              <a:gd name="connsiteX7" fmla="*/ 0 w 617910"/>
              <a:gd name="connsiteY7" fmla="*/ 90010 h 360040"/>
              <a:gd name="connsiteX0" fmla="*/ 10274 w 628184"/>
              <a:gd name="connsiteY0" fmla="*/ 90010 h 360040"/>
              <a:gd name="connsiteX1" fmla="*/ 448164 w 628184"/>
              <a:gd name="connsiteY1" fmla="*/ 90010 h 360040"/>
              <a:gd name="connsiteX2" fmla="*/ 448164 w 628184"/>
              <a:gd name="connsiteY2" fmla="*/ 0 h 360040"/>
              <a:gd name="connsiteX3" fmla="*/ 628184 w 628184"/>
              <a:gd name="connsiteY3" fmla="*/ 180020 h 360040"/>
              <a:gd name="connsiteX4" fmla="*/ 448164 w 628184"/>
              <a:gd name="connsiteY4" fmla="*/ 360040 h 360040"/>
              <a:gd name="connsiteX5" fmla="*/ 448164 w 628184"/>
              <a:gd name="connsiteY5" fmla="*/ 270030 h 360040"/>
              <a:gd name="connsiteX6" fmla="*/ 0 w 628184"/>
              <a:gd name="connsiteY6" fmla="*/ 228934 h 360040"/>
              <a:gd name="connsiteX7" fmla="*/ 10274 w 628184"/>
              <a:gd name="connsiteY7" fmla="*/ 90010 h 360040"/>
              <a:gd name="connsiteX0" fmla="*/ 10274 w 628184"/>
              <a:gd name="connsiteY0" fmla="*/ 141381 h 360040"/>
              <a:gd name="connsiteX1" fmla="*/ 448164 w 628184"/>
              <a:gd name="connsiteY1" fmla="*/ 90010 h 360040"/>
              <a:gd name="connsiteX2" fmla="*/ 448164 w 628184"/>
              <a:gd name="connsiteY2" fmla="*/ 0 h 360040"/>
              <a:gd name="connsiteX3" fmla="*/ 628184 w 628184"/>
              <a:gd name="connsiteY3" fmla="*/ 180020 h 360040"/>
              <a:gd name="connsiteX4" fmla="*/ 448164 w 628184"/>
              <a:gd name="connsiteY4" fmla="*/ 360040 h 360040"/>
              <a:gd name="connsiteX5" fmla="*/ 448164 w 628184"/>
              <a:gd name="connsiteY5" fmla="*/ 270030 h 360040"/>
              <a:gd name="connsiteX6" fmla="*/ 0 w 628184"/>
              <a:gd name="connsiteY6" fmla="*/ 228934 h 360040"/>
              <a:gd name="connsiteX7" fmla="*/ 10274 w 628184"/>
              <a:gd name="connsiteY7" fmla="*/ 141381 h 360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8184" h="360040">
                <a:moveTo>
                  <a:pt x="10274" y="141381"/>
                </a:moveTo>
                <a:lnTo>
                  <a:pt x="448164" y="90010"/>
                </a:lnTo>
                <a:lnTo>
                  <a:pt x="448164" y="0"/>
                </a:lnTo>
                <a:lnTo>
                  <a:pt x="628184" y="180020"/>
                </a:lnTo>
                <a:lnTo>
                  <a:pt x="448164" y="360040"/>
                </a:lnTo>
                <a:lnTo>
                  <a:pt x="448164" y="270030"/>
                </a:lnTo>
                <a:lnTo>
                  <a:pt x="0" y="228934"/>
                </a:lnTo>
                <a:lnTo>
                  <a:pt x="10274" y="141381"/>
                </a:lnTo>
                <a:close/>
              </a:path>
            </a:pathLst>
          </a:custGeom>
          <a:solidFill>
            <a:schemeClr val="accent2">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3" name="TextBox 2"/>
          <p:cNvSpPr txBox="1"/>
          <p:nvPr/>
        </p:nvSpPr>
        <p:spPr>
          <a:xfrm>
            <a:off x="3275856" y="5683990"/>
            <a:ext cx="3797946" cy="369332"/>
          </a:xfrm>
          <a:prstGeom prst="rect">
            <a:avLst/>
          </a:prstGeom>
          <a:noFill/>
        </p:spPr>
        <p:txBody>
          <a:bodyPr wrap="square" rtlCol="0">
            <a:spAutoFit/>
          </a:bodyPr>
          <a:lstStyle/>
          <a:p>
            <a:r>
              <a:rPr lang="zh-CN" altLang="en-US" dirty="0" smtClean="0">
                <a:latin typeface="微软雅黑" pitchFamily="34" charset="-122"/>
                <a:ea typeface="微软雅黑" pitchFamily="34" charset="-122"/>
              </a:rPr>
              <a:t>原发性头痛诊断流程</a:t>
            </a:r>
            <a:endParaRPr lang="zh-CN" altLang="en-US" dirty="0">
              <a:latin typeface="微软雅黑" pitchFamily="34" charset="-122"/>
              <a:ea typeface="微软雅黑" pitchFamily="34" charset="-122"/>
            </a:endParaRPr>
          </a:p>
        </p:txBody>
      </p:sp>
      <p:sp>
        <p:nvSpPr>
          <p:cNvPr id="4" name="TextBox 3"/>
          <p:cNvSpPr txBox="1"/>
          <p:nvPr/>
        </p:nvSpPr>
        <p:spPr>
          <a:xfrm>
            <a:off x="6544157" y="2217535"/>
            <a:ext cx="2142655" cy="369332"/>
          </a:xfrm>
          <a:prstGeom prst="rect">
            <a:avLst/>
          </a:prstGeom>
          <a:noFill/>
        </p:spPr>
        <p:txBody>
          <a:bodyPr wrap="square" rtlCol="0">
            <a:spAutoFit/>
          </a:bodyPr>
          <a:lstStyle/>
          <a:p>
            <a:r>
              <a:rPr lang="zh-CN" altLang="en-US" dirty="0" smtClean="0">
                <a:latin typeface="微软雅黑" pitchFamily="34" charset="-122"/>
                <a:ea typeface="微软雅黑" pitchFamily="34" charset="-122"/>
              </a:rPr>
              <a:t>继发性头痛筛查</a:t>
            </a:r>
            <a:endParaRPr lang="zh-CN" altLang="en-US" dirty="0">
              <a:latin typeface="微软雅黑" pitchFamily="34" charset="-122"/>
              <a:ea typeface="微软雅黑" pitchFamily="34" charset="-122"/>
            </a:endParaRPr>
          </a:p>
        </p:txBody>
      </p:sp>
    </p:spTree>
    <p:extLst>
      <p:ext uri="{BB962C8B-B14F-4D97-AF65-F5344CB8AC3E}">
        <p14:creationId xmlns:p14="http://schemas.microsoft.com/office/powerpoint/2010/main" val="238300857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D2A91896-4F5D-4807-B8D8-2588A25F2E34}" type="slidenum">
              <a:rPr lang="en-US" altLang="zh-CN" smtClean="0"/>
              <a:pPr>
                <a:defRPr/>
              </a:pPr>
              <a:t>27</a:t>
            </a:fld>
            <a:endParaRPr lang="en-US" altLang="zh-CN" dirty="0"/>
          </a:p>
        </p:txBody>
      </p:sp>
      <p:sp>
        <p:nvSpPr>
          <p:cNvPr id="3" name="标题 1"/>
          <p:cNvSpPr txBox="1">
            <a:spLocks/>
          </p:cNvSpPr>
          <p:nvPr/>
        </p:nvSpPr>
        <p:spPr bwMode="auto">
          <a:xfrm>
            <a:off x="457200" y="333375"/>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系统应用</a:t>
            </a:r>
            <a:endParaRPr lang="zh-CN" altLang="en-US" sz="2800" b="1" dirty="0">
              <a:solidFill>
                <a:srgbClr val="FFFFFF"/>
              </a:solidFill>
              <a:latin typeface="Times New Roman" pitchFamily="18" charset="0"/>
              <a:ea typeface="黑体" pitchFamily="49" charset="-122"/>
              <a:cs typeface="Times New Roman" pitchFamily="18" charset="0"/>
            </a:endParaRPr>
          </a:p>
        </p:txBody>
      </p:sp>
      <p:pic>
        <p:nvPicPr>
          <p:cNvPr id="4" name="图片 3" descr="051.png"/>
          <p:cNvPicPr>
            <a:picLocks noChangeAspect="1"/>
          </p:cNvPicPr>
          <p:nvPr/>
        </p:nvPicPr>
        <p:blipFill>
          <a:blip r:embed="rId2"/>
          <a:stretch>
            <a:fillRect/>
          </a:stretch>
        </p:blipFill>
        <p:spPr>
          <a:xfrm>
            <a:off x="611560" y="2066958"/>
            <a:ext cx="1214446" cy="1214446"/>
          </a:xfrm>
          <a:prstGeom prst="rect">
            <a:avLst/>
          </a:prstGeom>
        </p:spPr>
      </p:pic>
      <p:sp>
        <p:nvSpPr>
          <p:cNvPr id="5" name="TextBox 4"/>
          <p:cNvSpPr txBox="1"/>
          <p:nvPr/>
        </p:nvSpPr>
        <p:spPr>
          <a:xfrm>
            <a:off x="611560" y="3197177"/>
            <a:ext cx="1928826" cy="307777"/>
          </a:xfrm>
          <a:prstGeom prst="rect">
            <a:avLst/>
          </a:prstGeom>
          <a:noFill/>
        </p:spPr>
        <p:txBody>
          <a:bodyPr wrap="square" rtlCol="0">
            <a:spAutoFit/>
          </a:bodyPr>
          <a:lstStyle/>
          <a:p>
            <a:r>
              <a:rPr lang="en-US" altLang="zh-CN" sz="1400" dirty="0" smtClean="0"/>
              <a:t>282</a:t>
            </a:r>
            <a:r>
              <a:rPr lang="zh-CN" altLang="en-US" sz="1400" dirty="0" smtClean="0"/>
              <a:t>例门诊病人</a:t>
            </a:r>
            <a:endParaRPr lang="zh-CN" altLang="en-US" sz="1400" dirty="0"/>
          </a:p>
        </p:txBody>
      </p:sp>
      <p:pic>
        <p:nvPicPr>
          <p:cNvPr id="6" name="图片 5" descr="部位.png"/>
          <p:cNvPicPr>
            <a:picLocks noChangeAspect="1"/>
          </p:cNvPicPr>
          <p:nvPr/>
        </p:nvPicPr>
        <p:blipFill>
          <a:blip r:embed="rId3" cstate="print"/>
          <a:stretch>
            <a:fillRect/>
          </a:stretch>
        </p:blipFill>
        <p:spPr>
          <a:xfrm>
            <a:off x="3021454" y="1330874"/>
            <a:ext cx="1428760" cy="1194161"/>
          </a:xfrm>
          <a:prstGeom prst="rect">
            <a:avLst/>
          </a:prstGeom>
        </p:spPr>
      </p:pic>
      <p:sp>
        <p:nvSpPr>
          <p:cNvPr id="7" name="右箭头 6"/>
          <p:cNvSpPr/>
          <p:nvPr/>
        </p:nvSpPr>
        <p:spPr>
          <a:xfrm rot="19776530">
            <a:off x="2358160" y="1943876"/>
            <a:ext cx="571504" cy="35719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右箭头 7"/>
          <p:cNvSpPr/>
          <p:nvPr/>
        </p:nvSpPr>
        <p:spPr>
          <a:xfrm>
            <a:off x="4735966" y="1759502"/>
            <a:ext cx="571504" cy="35719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横卷形 8"/>
          <p:cNvSpPr/>
          <p:nvPr/>
        </p:nvSpPr>
        <p:spPr>
          <a:xfrm>
            <a:off x="5450346" y="1545188"/>
            <a:ext cx="1357322" cy="714380"/>
          </a:xfrm>
          <a:prstGeom prst="horizontalScroll">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CN" dirty="0" smtClean="0"/>
              <a:t>diagnosis1</a:t>
            </a:r>
            <a:endParaRPr lang="zh-CN" altLang="en-US" dirty="0"/>
          </a:p>
        </p:txBody>
      </p:sp>
      <p:pic>
        <p:nvPicPr>
          <p:cNvPr id="10" name="Picture 9" descr="R:\temp\Internet 临时文件\Content.IE5\UE06LOG3\MC900343293[1].wmf"/>
          <p:cNvPicPr>
            <a:picLocks noChangeAspect="1" noChangeArrowheads="1"/>
          </p:cNvPicPr>
          <p:nvPr/>
        </p:nvPicPr>
        <p:blipFill>
          <a:blip r:embed="rId4"/>
          <a:srcRect/>
          <a:stretch>
            <a:fillRect/>
          </a:stretch>
        </p:blipFill>
        <p:spPr bwMode="auto">
          <a:xfrm>
            <a:off x="3305946" y="2850999"/>
            <a:ext cx="889006" cy="1000132"/>
          </a:xfrm>
          <a:prstGeom prst="rect">
            <a:avLst/>
          </a:prstGeom>
          <a:noFill/>
          <a:ln w="9525">
            <a:noFill/>
            <a:miter lim="800000"/>
            <a:headEnd/>
            <a:tailEnd/>
          </a:ln>
        </p:spPr>
      </p:pic>
      <p:sp>
        <p:nvSpPr>
          <p:cNvPr id="11" name="右箭头 10"/>
          <p:cNvSpPr/>
          <p:nvPr/>
        </p:nvSpPr>
        <p:spPr>
          <a:xfrm rot="785667">
            <a:off x="2325738" y="3021821"/>
            <a:ext cx="556421" cy="36893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右箭头 11"/>
          <p:cNvSpPr/>
          <p:nvPr/>
        </p:nvSpPr>
        <p:spPr>
          <a:xfrm>
            <a:off x="4735966" y="3200348"/>
            <a:ext cx="571504" cy="35719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横卷形 12"/>
          <p:cNvSpPr/>
          <p:nvPr/>
        </p:nvSpPr>
        <p:spPr>
          <a:xfrm>
            <a:off x="5450346" y="2957083"/>
            <a:ext cx="1357322" cy="653954"/>
          </a:xfrm>
          <a:prstGeom prst="horizontalScroll">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CN" dirty="0" smtClean="0"/>
              <a:t>diagnosis2</a:t>
            </a:r>
            <a:endParaRPr lang="zh-CN" altLang="en-US" dirty="0"/>
          </a:p>
        </p:txBody>
      </p:sp>
      <p:sp>
        <p:nvSpPr>
          <p:cNvPr id="14" name="TextBox 13"/>
          <p:cNvSpPr txBox="1"/>
          <p:nvPr/>
        </p:nvSpPr>
        <p:spPr>
          <a:xfrm>
            <a:off x="3230539" y="3851131"/>
            <a:ext cx="1928826" cy="369332"/>
          </a:xfrm>
          <a:prstGeom prst="rect">
            <a:avLst/>
          </a:prstGeom>
          <a:noFill/>
        </p:spPr>
        <p:txBody>
          <a:bodyPr wrap="square" rtlCol="0">
            <a:spAutoFit/>
          </a:bodyPr>
          <a:lstStyle/>
          <a:p>
            <a:r>
              <a:rPr lang="zh-CN" altLang="en-US" dirty="0" smtClean="0"/>
              <a:t>头痛专家</a:t>
            </a:r>
            <a:endParaRPr lang="zh-CN" altLang="en-US" dirty="0"/>
          </a:p>
        </p:txBody>
      </p:sp>
      <p:sp>
        <p:nvSpPr>
          <p:cNvPr id="15" name="TextBox 14"/>
          <p:cNvSpPr txBox="1"/>
          <p:nvPr/>
        </p:nvSpPr>
        <p:spPr>
          <a:xfrm>
            <a:off x="657454" y="1632259"/>
            <a:ext cx="1122657" cy="369332"/>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r>
              <a:rPr lang="en-US" altLang="zh-CN" dirty="0" smtClean="0"/>
              <a:t>301 </a:t>
            </a:r>
            <a:r>
              <a:rPr lang="zh-CN" altLang="en-US" dirty="0" smtClean="0"/>
              <a:t>医院</a:t>
            </a:r>
            <a:endParaRPr lang="zh-CN" altLang="en-US" dirty="0"/>
          </a:p>
        </p:txBody>
      </p:sp>
      <p:sp>
        <p:nvSpPr>
          <p:cNvPr id="16" name="右大括号 15"/>
          <p:cNvSpPr/>
          <p:nvPr/>
        </p:nvSpPr>
        <p:spPr>
          <a:xfrm>
            <a:off x="6950544" y="1745487"/>
            <a:ext cx="285752" cy="1857388"/>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7" name="TextBox 16"/>
          <p:cNvSpPr txBox="1"/>
          <p:nvPr/>
        </p:nvSpPr>
        <p:spPr>
          <a:xfrm>
            <a:off x="3378644" y="2459867"/>
            <a:ext cx="927554" cy="369332"/>
          </a:xfrm>
          <a:prstGeom prst="rect">
            <a:avLst/>
          </a:prstGeom>
          <a:noFill/>
        </p:spPr>
        <p:txBody>
          <a:bodyPr wrap="square" rtlCol="0">
            <a:spAutoFit/>
          </a:bodyPr>
          <a:lstStyle/>
          <a:p>
            <a:r>
              <a:rPr lang="en-US" altLang="zh-CN" dirty="0" smtClean="0"/>
              <a:t>CDSS</a:t>
            </a:r>
            <a:endParaRPr lang="zh-CN" altLang="en-US" dirty="0"/>
          </a:p>
        </p:txBody>
      </p:sp>
      <p:sp>
        <p:nvSpPr>
          <p:cNvPr id="18" name="TextBox 17"/>
          <p:cNvSpPr txBox="1"/>
          <p:nvPr/>
        </p:nvSpPr>
        <p:spPr>
          <a:xfrm>
            <a:off x="5610613" y="3635732"/>
            <a:ext cx="1197055" cy="369332"/>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r>
              <a:rPr lang="zh-CN" altLang="en-US" dirty="0" smtClean="0"/>
              <a:t>金标准</a:t>
            </a:r>
            <a:endParaRPr lang="zh-CN" altLang="en-US" dirty="0"/>
          </a:p>
        </p:txBody>
      </p:sp>
      <p:sp>
        <p:nvSpPr>
          <p:cNvPr id="19" name="矩形 18"/>
          <p:cNvSpPr/>
          <p:nvPr/>
        </p:nvSpPr>
        <p:spPr>
          <a:xfrm>
            <a:off x="7268496" y="2122471"/>
            <a:ext cx="1364476" cy="1200329"/>
          </a:xfrm>
          <a:prstGeom prst="rect">
            <a:avLst/>
          </a:prstGeom>
        </p:spPr>
        <p:txBody>
          <a:bodyPr wrap="none">
            <a:spAutoFit/>
          </a:bodyPr>
          <a:lstStyle/>
          <a:p>
            <a:r>
              <a:rPr lang="en-US" altLang="zh-CN" dirty="0" smtClean="0"/>
              <a:t>12</a:t>
            </a:r>
            <a:r>
              <a:rPr lang="zh-CN" altLang="en-US" dirty="0" smtClean="0"/>
              <a:t>种原发性</a:t>
            </a:r>
            <a:endParaRPr lang="en-US" altLang="zh-CN" dirty="0" smtClean="0"/>
          </a:p>
          <a:p>
            <a:r>
              <a:rPr lang="zh-CN" altLang="en-US" dirty="0" smtClean="0"/>
              <a:t>头痛总体</a:t>
            </a:r>
            <a:endParaRPr lang="en-US" altLang="zh-CN" dirty="0" smtClean="0"/>
          </a:p>
          <a:p>
            <a:r>
              <a:rPr lang="zh-CN" altLang="en-US" dirty="0" smtClean="0"/>
              <a:t>准确率</a:t>
            </a:r>
            <a:r>
              <a:rPr lang="zh-CN" altLang="en-US" dirty="0"/>
              <a:t>为 </a:t>
            </a:r>
            <a:endParaRPr lang="en-US" altLang="zh-CN" dirty="0" smtClean="0"/>
          </a:p>
          <a:p>
            <a:r>
              <a:rPr lang="en-US" altLang="zh-CN" dirty="0" smtClean="0"/>
              <a:t>92.6%</a:t>
            </a:r>
            <a:endParaRPr lang="en-US" altLang="zh-CN" dirty="0"/>
          </a:p>
        </p:txBody>
      </p:sp>
      <p:sp>
        <p:nvSpPr>
          <p:cNvPr id="21" name="圆角矩形 20"/>
          <p:cNvSpPr/>
          <p:nvPr/>
        </p:nvSpPr>
        <p:spPr bwMode="auto">
          <a:xfrm>
            <a:off x="1043608" y="4869160"/>
            <a:ext cx="7128792" cy="864096"/>
          </a:xfrm>
          <a:prstGeom prst="round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22" name="TextBox 21"/>
          <p:cNvSpPr txBox="1"/>
          <p:nvPr/>
        </p:nvSpPr>
        <p:spPr>
          <a:xfrm>
            <a:off x="1218783" y="5014046"/>
            <a:ext cx="6731951" cy="646331"/>
          </a:xfrm>
          <a:prstGeom prst="rect">
            <a:avLst/>
          </a:prstGeom>
          <a:noFill/>
        </p:spPr>
        <p:txBody>
          <a:bodyPr wrap="square" rtlCol="0">
            <a:spAutoFit/>
          </a:bodyPr>
          <a:lstStyle/>
          <a:p>
            <a:r>
              <a:rPr lang="zh-CN" altLang="en-US" dirty="0" smtClean="0"/>
              <a:t>面向社区的头痛决策支持系统实现后在北京</a:t>
            </a:r>
            <a:r>
              <a:rPr lang="en-US" altLang="zh-CN" dirty="0" smtClean="0"/>
              <a:t>301</a:t>
            </a:r>
            <a:r>
              <a:rPr lang="zh-CN" altLang="en-US" dirty="0" smtClean="0"/>
              <a:t>医院进行了临床应用，系统的界面简洁、操作明了，基本符合临床医生的需求</a:t>
            </a:r>
            <a:endParaRPr lang="zh-CN" altLang="en-US" dirty="0"/>
          </a:p>
        </p:txBody>
      </p:sp>
    </p:spTree>
    <p:extLst>
      <p:ext uri="{BB962C8B-B14F-4D97-AF65-F5344CB8AC3E}">
        <p14:creationId xmlns:p14="http://schemas.microsoft.com/office/powerpoint/2010/main" val="312332349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Text Box 9"/>
          <p:cNvSpPr txBox="1">
            <a:spLocks noChangeArrowheads="1"/>
          </p:cNvSpPr>
          <p:nvPr/>
        </p:nvSpPr>
        <p:spPr bwMode="auto">
          <a:xfrm>
            <a:off x="304800" y="292100"/>
            <a:ext cx="779559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论文提纲</a:t>
            </a:r>
            <a:endParaRPr lang="zh-CN" altLang="en-US" sz="2800" b="1" dirty="0">
              <a:solidFill>
                <a:srgbClr val="FFFFFF"/>
              </a:solidFill>
              <a:latin typeface="Times New Roman" pitchFamily="18" charset="0"/>
              <a:ea typeface="黑体" pitchFamily="49" charset="-122"/>
              <a:cs typeface="Times New Roman" pitchFamily="18" charset="0"/>
            </a:endParaRPr>
          </a:p>
        </p:txBody>
      </p:sp>
      <p:pic>
        <p:nvPicPr>
          <p:cNvPr id="27" name="Picture 2" descr="E:\素材\矢量图标\医疗相关\Free-Medical-Icons-Set\128x128\ParameterReview.png"/>
          <p:cNvPicPr>
            <a:picLocks noChangeAspect="1" noChangeArrowheads="1"/>
          </p:cNvPicPr>
          <p:nvPr/>
        </p:nvPicPr>
        <p:blipFill>
          <a:blip r:embed="rId3"/>
          <a:srcRect/>
          <a:stretch>
            <a:fillRect/>
          </a:stretch>
        </p:blipFill>
        <p:spPr bwMode="auto">
          <a:xfrm rot="1211986">
            <a:off x="986153" y="2594930"/>
            <a:ext cx="1762195" cy="1762195"/>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28" name="Picture 3" descr="D:\My Documents\20101220\素材\01300000165476121636519272838.jpg"/>
          <p:cNvPicPr>
            <a:picLocks noChangeAspect="1" noChangeArrowheads="1"/>
          </p:cNvPicPr>
          <p:nvPr/>
        </p:nvPicPr>
        <p:blipFill>
          <a:blip r:embed="rId4"/>
          <a:srcRect/>
          <a:stretch>
            <a:fillRect/>
          </a:stretch>
        </p:blipFill>
        <p:spPr bwMode="auto">
          <a:xfrm>
            <a:off x="430120" y="2439810"/>
            <a:ext cx="1711489" cy="1819097"/>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29" name="Picture 3" descr="E:\素材\图片素材\键盘\2.jpg"/>
          <p:cNvPicPr>
            <a:picLocks noChangeAspect="1" noChangeArrowheads="1"/>
          </p:cNvPicPr>
          <p:nvPr/>
        </p:nvPicPr>
        <p:blipFill>
          <a:blip r:embed="rId5" cstate="print"/>
          <a:srcRect/>
          <a:stretch>
            <a:fillRect/>
          </a:stretch>
        </p:blipFill>
        <p:spPr bwMode="auto">
          <a:xfrm rot="20860945">
            <a:off x="487670" y="3580473"/>
            <a:ext cx="1731847" cy="1050654"/>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18442" name="Slide Number Placeholder 1"/>
          <p:cNvSpPr>
            <a:spLocks noGrp="1"/>
          </p:cNvSpPr>
          <p:nvPr>
            <p:ph type="sldNum" sz="quarter" idx="12"/>
          </p:nvPr>
        </p:nvSpPr>
        <p:spPr>
          <a:xfrm>
            <a:off x="6553200" y="6408738"/>
            <a:ext cx="2133600"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631151A5-EF93-41A3-8697-86454BD85761}" type="slidenum">
              <a:rPr lang="en-US" altLang="zh-CN" smtClean="0">
                <a:solidFill>
                  <a:srgbClr val="000000"/>
                </a:solidFill>
                <a:latin typeface="Arial" charset="0"/>
              </a:rPr>
              <a:pPr eaLnBrk="1" fontAlgn="base" hangingPunct="1">
                <a:spcBef>
                  <a:spcPct val="0"/>
                </a:spcBef>
                <a:spcAft>
                  <a:spcPct val="0"/>
                </a:spcAft>
              </a:pPr>
              <a:t>28</a:t>
            </a:fld>
            <a:endParaRPr lang="en-US" altLang="zh-CN" smtClean="0">
              <a:solidFill>
                <a:srgbClr val="000000"/>
              </a:solidFill>
              <a:latin typeface="Arial" charset="0"/>
            </a:endParaRPr>
          </a:p>
        </p:txBody>
      </p:sp>
      <p:sp>
        <p:nvSpPr>
          <p:cNvPr id="40" name="矩形 39"/>
          <p:cNvSpPr/>
          <p:nvPr/>
        </p:nvSpPr>
        <p:spPr bwMode="auto">
          <a:xfrm>
            <a:off x="3498850" y="1866999"/>
            <a:ext cx="4883150" cy="428625"/>
          </a:xfrm>
          <a:prstGeom prst="rect">
            <a:avLst/>
          </a:prstGeom>
          <a:solidFill>
            <a:schemeClr val="bg2">
              <a:lumMod val="20000"/>
              <a:lumOff val="80000"/>
            </a:schemeClr>
          </a:solidFill>
          <a:ln>
            <a:solidFill>
              <a:schemeClr val="bg1">
                <a:lumMod val="65000"/>
              </a:schemeClr>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pPr fontAlgn="base">
              <a:spcBef>
                <a:spcPct val="0"/>
              </a:spcBef>
              <a:spcAft>
                <a:spcPct val="0"/>
              </a:spcAft>
              <a:defRPr/>
            </a:pPr>
            <a:endParaRPr lang="zh-CN" altLang="en-US" b="1" dirty="0">
              <a:solidFill>
                <a:srgbClr val="000000"/>
              </a:solidFill>
            </a:endParaRPr>
          </a:p>
        </p:txBody>
      </p:sp>
      <p:grpSp>
        <p:nvGrpSpPr>
          <p:cNvPr id="41" name="Group 4"/>
          <p:cNvGrpSpPr>
            <a:grpSpLocks/>
          </p:cNvGrpSpPr>
          <p:nvPr/>
        </p:nvGrpSpPr>
        <p:grpSpPr bwMode="auto">
          <a:xfrm>
            <a:off x="3176588" y="4103786"/>
            <a:ext cx="5205412" cy="571500"/>
            <a:chOff x="3176558" y="3957654"/>
            <a:chExt cx="5205442" cy="571504"/>
          </a:xfrm>
          <a:solidFill>
            <a:schemeClr val="accent1">
              <a:lumMod val="90000"/>
            </a:schemeClr>
          </a:solidFill>
        </p:grpSpPr>
        <p:sp>
          <p:nvSpPr>
            <p:cNvPr id="42" name="矩形 41"/>
            <p:cNvSpPr/>
            <p:nvPr/>
          </p:nvSpPr>
          <p:spPr bwMode="auto">
            <a:xfrm>
              <a:off x="3475010" y="4029093"/>
              <a:ext cx="4906990" cy="428628"/>
            </a:xfrm>
            <a:prstGeom prst="rect">
              <a:avLst/>
            </a:prstGeom>
            <a:grpFill/>
            <a:ln>
              <a:solidFill>
                <a:schemeClr val="bg1">
                  <a:lumMod val="65000"/>
                </a:schemeClr>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pPr fontAlgn="base">
                <a:spcBef>
                  <a:spcPct val="0"/>
                </a:spcBef>
                <a:spcAft>
                  <a:spcPct val="0"/>
                </a:spcAft>
                <a:defRPr/>
              </a:pPr>
              <a:endParaRPr lang="zh-CN" altLang="en-US" b="1">
                <a:solidFill>
                  <a:srgbClr val="000000"/>
                </a:solidFill>
              </a:endParaRPr>
            </a:p>
          </p:txBody>
        </p:sp>
        <p:sp>
          <p:nvSpPr>
            <p:cNvPr id="43" name="TextBox 39"/>
            <p:cNvSpPr txBox="1">
              <a:spLocks noChangeArrowheads="1"/>
            </p:cNvSpPr>
            <p:nvPr/>
          </p:nvSpPr>
          <p:spPr bwMode="auto">
            <a:xfrm>
              <a:off x="3733800" y="4059283"/>
              <a:ext cx="4622800" cy="3693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r>
                <a:rPr kumimoji="1" lang="zh-CN" altLang="en-US" b="1" dirty="0" smtClean="0">
                  <a:solidFill>
                    <a:srgbClr val="000000"/>
                  </a:solidFill>
                  <a:latin typeface="黑体" pitchFamily="49" charset="-122"/>
                  <a:ea typeface="黑体" pitchFamily="49" charset="-122"/>
                </a:rPr>
                <a:t>阿尔兹海默症决策支持系统实现</a:t>
              </a:r>
              <a:endParaRPr kumimoji="1" lang="en-US" altLang="zh-CN" b="1" dirty="0">
                <a:solidFill>
                  <a:srgbClr val="000000"/>
                </a:solidFill>
                <a:latin typeface="黑体" pitchFamily="49" charset="-122"/>
                <a:ea typeface="黑体" pitchFamily="49" charset="-122"/>
              </a:endParaRPr>
            </a:p>
          </p:txBody>
        </p:sp>
        <p:sp>
          <p:nvSpPr>
            <p:cNvPr id="44" name="菱形 43"/>
            <p:cNvSpPr/>
            <p:nvPr/>
          </p:nvSpPr>
          <p:spPr bwMode="auto">
            <a:xfrm>
              <a:off x="3176558" y="3957654"/>
              <a:ext cx="571504" cy="571504"/>
            </a:xfrm>
            <a:prstGeom prst="diamond">
              <a:avLst/>
            </a:prstGeom>
            <a:grp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lstStyle/>
            <a:p>
              <a:pPr fontAlgn="base">
                <a:spcBef>
                  <a:spcPct val="0"/>
                </a:spcBef>
                <a:spcAft>
                  <a:spcPct val="0"/>
                </a:spcAft>
                <a:defRPr/>
              </a:pPr>
              <a:r>
                <a:rPr lang="en-US" altLang="zh-CN" b="1" dirty="0">
                  <a:solidFill>
                    <a:srgbClr val="000000"/>
                  </a:solidFill>
                  <a:latin typeface="Times New Roman" pitchFamily="18" charset="0"/>
                  <a:cs typeface="Times New Roman" pitchFamily="18" charset="0"/>
                </a:rPr>
                <a:t>4</a:t>
              </a:r>
              <a:endParaRPr lang="zh-CN" altLang="en-US" b="1" dirty="0">
                <a:solidFill>
                  <a:srgbClr val="000000"/>
                </a:solidFill>
                <a:latin typeface="Times New Roman" pitchFamily="18" charset="0"/>
                <a:cs typeface="Times New Roman" pitchFamily="18" charset="0"/>
              </a:endParaRPr>
            </a:p>
          </p:txBody>
        </p:sp>
      </p:grpSp>
      <p:grpSp>
        <p:nvGrpSpPr>
          <p:cNvPr id="45" name="Group 2"/>
          <p:cNvGrpSpPr>
            <a:grpSpLocks/>
          </p:cNvGrpSpPr>
          <p:nvPr/>
        </p:nvGrpSpPr>
        <p:grpSpPr bwMode="auto">
          <a:xfrm>
            <a:off x="3176588" y="2565499"/>
            <a:ext cx="5205412" cy="571500"/>
            <a:chOff x="3176558" y="2386018"/>
            <a:chExt cx="5205442" cy="571504"/>
          </a:xfrm>
          <a:solidFill>
            <a:schemeClr val="bg2">
              <a:lumMod val="20000"/>
              <a:lumOff val="80000"/>
            </a:schemeClr>
          </a:solidFill>
        </p:grpSpPr>
        <p:sp>
          <p:nvSpPr>
            <p:cNvPr id="46" name="矩形 45"/>
            <p:cNvSpPr/>
            <p:nvPr/>
          </p:nvSpPr>
          <p:spPr bwMode="auto">
            <a:xfrm>
              <a:off x="3498822" y="2457455"/>
              <a:ext cx="4883178" cy="428628"/>
            </a:xfrm>
            <a:prstGeom prst="rect">
              <a:avLst/>
            </a:prstGeom>
            <a:grpFill/>
            <a:ln>
              <a:solidFill>
                <a:schemeClr val="bg1">
                  <a:lumMod val="65000"/>
                </a:schemeClr>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pPr fontAlgn="base">
                <a:spcBef>
                  <a:spcPct val="0"/>
                </a:spcBef>
                <a:spcAft>
                  <a:spcPct val="0"/>
                </a:spcAft>
                <a:defRPr/>
              </a:pPr>
              <a:endParaRPr lang="zh-CN" altLang="en-US" b="1" dirty="0">
                <a:solidFill>
                  <a:srgbClr val="000000"/>
                </a:solidFill>
              </a:endParaRPr>
            </a:p>
          </p:txBody>
        </p:sp>
        <p:sp>
          <p:nvSpPr>
            <p:cNvPr id="47" name="菱形 46"/>
            <p:cNvSpPr/>
            <p:nvPr/>
          </p:nvSpPr>
          <p:spPr bwMode="auto">
            <a:xfrm>
              <a:off x="3176558" y="2386018"/>
              <a:ext cx="571504" cy="571504"/>
            </a:xfrm>
            <a:prstGeom prst="diamond">
              <a:avLst/>
            </a:prstGeom>
            <a:solidFill>
              <a:schemeClr val="accent1">
                <a:lumMod val="90000"/>
              </a:schemeClr>
            </a:solid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lstStyle/>
            <a:p>
              <a:pPr fontAlgn="base">
                <a:spcBef>
                  <a:spcPct val="0"/>
                </a:spcBef>
                <a:spcAft>
                  <a:spcPct val="0"/>
                </a:spcAft>
                <a:defRPr/>
              </a:pPr>
              <a:r>
                <a:rPr lang="en-US" altLang="zh-CN" b="1" dirty="0">
                  <a:solidFill>
                    <a:srgbClr val="000000"/>
                  </a:solidFill>
                  <a:latin typeface="Times New Roman" pitchFamily="18" charset="0"/>
                  <a:cs typeface="Times New Roman" pitchFamily="18" charset="0"/>
                </a:rPr>
                <a:t>2</a:t>
              </a:r>
              <a:endParaRPr lang="zh-CN" altLang="en-US" b="1" dirty="0">
                <a:solidFill>
                  <a:srgbClr val="000000"/>
                </a:solidFill>
                <a:latin typeface="Times New Roman" pitchFamily="18" charset="0"/>
                <a:cs typeface="Times New Roman" pitchFamily="18" charset="0"/>
              </a:endParaRPr>
            </a:p>
          </p:txBody>
        </p:sp>
        <p:sp>
          <p:nvSpPr>
            <p:cNvPr id="48" name="TextBox 36"/>
            <p:cNvSpPr txBox="1">
              <a:spLocks noChangeArrowheads="1"/>
            </p:cNvSpPr>
            <p:nvPr/>
          </p:nvSpPr>
          <p:spPr bwMode="auto">
            <a:xfrm>
              <a:off x="3733800" y="2487657"/>
              <a:ext cx="4366590" cy="36933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r>
                <a:rPr kumimoji="1" lang="zh-CN" altLang="en-US" b="1" dirty="0" smtClean="0">
                  <a:solidFill>
                    <a:srgbClr val="000000"/>
                  </a:solidFill>
                  <a:latin typeface="黑体" pitchFamily="49" charset="-122"/>
                  <a:ea typeface="黑体" pitchFamily="49" charset="-122"/>
                </a:rPr>
                <a:t>关键技术研究和系统框架实现</a:t>
              </a:r>
              <a:endParaRPr kumimoji="1" lang="en-US" altLang="zh-CN" b="1" dirty="0">
                <a:solidFill>
                  <a:srgbClr val="000000"/>
                </a:solidFill>
                <a:latin typeface="黑体" pitchFamily="49" charset="-122"/>
                <a:ea typeface="黑体" pitchFamily="49" charset="-122"/>
              </a:endParaRPr>
            </a:p>
          </p:txBody>
        </p:sp>
      </p:grpSp>
      <p:grpSp>
        <p:nvGrpSpPr>
          <p:cNvPr id="49" name="Group 3"/>
          <p:cNvGrpSpPr>
            <a:grpSpLocks/>
          </p:cNvGrpSpPr>
          <p:nvPr/>
        </p:nvGrpSpPr>
        <p:grpSpPr bwMode="auto">
          <a:xfrm>
            <a:off x="3176588" y="3335435"/>
            <a:ext cx="5205412" cy="571500"/>
            <a:chOff x="3176558" y="3171836"/>
            <a:chExt cx="5205442" cy="571504"/>
          </a:xfrm>
          <a:solidFill>
            <a:schemeClr val="bg2">
              <a:lumMod val="20000"/>
              <a:lumOff val="80000"/>
            </a:schemeClr>
          </a:solidFill>
        </p:grpSpPr>
        <p:sp>
          <p:nvSpPr>
            <p:cNvPr id="50" name="矩形 49"/>
            <p:cNvSpPr/>
            <p:nvPr/>
          </p:nvSpPr>
          <p:spPr bwMode="auto">
            <a:xfrm>
              <a:off x="3498822" y="3243276"/>
              <a:ext cx="4883178" cy="428628"/>
            </a:xfrm>
            <a:prstGeom prst="rect">
              <a:avLst/>
            </a:prstGeom>
            <a:grpFill/>
            <a:ln>
              <a:solidFill>
                <a:schemeClr val="bg1">
                  <a:lumMod val="65000"/>
                </a:schemeClr>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pPr fontAlgn="base">
                <a:spcBef>
                  <a:spcPct val="0"/>
                </a:spcBef>
                <a:spcAft>
                  <a:spcPct val="0"/>
                </a:spcAft>
                <a:defRPr/>
              </a:pPr>
              <a:endParaRPr lang="zh-CN" altLang="en-US" b="1">
                <a:solidFill>
                  <a:srgbClr val="000000"/>
                </a:solidFill>
              </a:endParaRPr>
            </a:p>
          </p:txBody>
        </p:sp>
        <p:sp>
          <p:nvSpPr>
            <p:cNvPr id="51" name="菱形 50"/>
            <p:cNvSpPr/>
            <p:nvPr/>
          </p:nvSpPr>
          <p:spPr bwMode="auto">
            <a:xfrm>
              <a:off x="3176558" y="3171836"/>
              <a:ext cx="571504" cy="571504"/>
            </a:xfrm>
            <a:prstGeom prst="diamond">
              <a:avLst/>
            </a:prstGeom>
            <a:solidFill>
              <a:schemeClr val="accent1">
                <a:lumMod val="90000"/>
              </a:schemeClr>
            </a:solid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lstStyle/>
            <a:p>
              <a:pPr fontAlgn="base">
                <a:spcBef>
                  <a:spcPct val="0"/>
                </a:spcBef>
                <a:spcAft>
                  <a:spcPct val="0"/>
                </a:spcAft>
                <a:defRPr/>
              </a:pPr>
              <a:r>
                <a:rPr lang="en-US" altLang="zh-CN" b="1" dirty="0">
                  <a:solidFill>
                    <a:srgbClr val="000000"/>
                  </a:solidFill>
                  <a:latin typeface="Times New Roman" pitchFamily="18" charset="0"/>
                  <a:cs typeface="Times New Roman" pitchFamily="18" charset="0"/>
                </a:rPr>
                <a:t>3</a:t>
              </a:r>
              <a:endParaRPr lang="zh-CN" altLang="en-US" b="1" dirty="0">
                <a:solidFill>
                  <a:srgbClr val="000000"/>
                </a:solidFill>
                <a:latin typeface="Times New Roman" pitchFamily="18" charset="0"/>
                <a:cs typeface="Times New Roman" pitchFamily="18" charset="0"/>
              </a:endParaRPr>
            </a:p>
          </p:txBody>
        </p:sp>
        <p:sp>
          <p:nvSpPr>
            <p:cNvPr id="52" name="TextBox 37"/>
            <p:cNvSpPr txBox="1">
              <a:spLocks noChangeArrowheads="1"/>
            </p:cNvSpPr>
            <p:nvPr/>
          </p:nvSpPr>
          <p:spPr bwMode="auto">
            <a:xfrm>
              <a:off x="3733800" y="3298871"/>
              <a:ext cx="4622799" cy="3693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r>
                <a:rPr kumimoji="1" lang="zh-CN" altLang="en-US" b="1" dirty="0">
                  <a:solidFill>
                    <a:srgbClr val="000000"/>
                  </a:solidFill>
                  <a:latin typeface="黑体" pitchFamily="49" charset="-122"/>
                  <a:ea typeface="黑体" pitchFamily="49" charset="-122"/>
                </a:rPr>
                <a:t>头痛</a:t>
              </a:r>
              <a:r>
                <a:rPr kumimoji="1" lang="zh-CN" altLang="en-US" b="1" dirty="0" smtClean="0">
                  <a:solidFill>
                    <a:srgbClr val="000000"/>
                  </a:solidFill>
                  <a:latin typeface="黑体" pitchFamily="49" charset="-122"/>
                  <a:ea typeface="黑体" pitchFamily="49" charset="-122"/>
                </a:rPr>
                <a:t>决策支持系统实现</a:t>
              </a:r>
              <a:endParaRPr kumimoji="1" lang="zh-CN" altLang="en-US" b="1" dirty="0">
                <a:solidFill>
                  <a:srgbClr val="000000"/>
                </a:solidFill>
                <a:latin typeface="黑体" pitchFamily="49" charset="-122"/>
                <a:ea typeface="黑体" pitchFamily="49" charset="-122"/>
              </a:endParaRPr>
            </a:p>
          </p:txBody>
        </p:sp>
      </p:grpSp>
      <p:sp>
        <p:nvSpPr>
          <p:cNvPr id="53" name="Rectangle 1"/>
          <p:cNvSpPr>
            <a:spLocks noChangeArrowheads="1"/>
          </p:cNvSpPr>
          <p:nvPr/>
        </p:nvSpPr>
        <p:spPr bwMode="auto">
          <a:xfrm>
            <a:off x="3694113" y="1897161"/>
            <a:ext cx="64928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fontAlgn="base">
              <a:spcBef>
                <a:spcPct val="0"/>
              </a:spcBef>
              <a:spcAft>
                <a:spcPct val="0"/>
              </a:spcAft>
            </a:pPr>
            <a:r>
              <a:rPr kumimoji="1" lang="zh-CN" altLang="en-US" b="1" dirty="0">
                <a:solidFill>
                  <a:srgbClr val="000000"/>
                </a:solidFill>
                <a:latin typeface="黑体" pitchFamily="49" charset="-122"/>
                <a:ea typeface="黑体" pitchFamily="49" charset="-122"/>
              </a:rPr>
              <a:t>引言</a:t>
            </a:r>
            <a:endParaRPr kumimoji="1" lang="en-US" altLang="zh-CN" b="1" dirty="0">
              <a:solidFill>
                <a:srgbClr val="000000"/>
              </a:solidFill>
              <a:latin typeface="黑体" pitchFamily="49" charset="-122"/>
              <a:ea typeface="黑体" pitchFamily="49" charset="-122"/>
            </a:endParaRPr>
          </a:p>
        </p:txBody>
      </p:sp>
      <p:grpSp>
        <p:nvGrpSpPr>
          <p:cNvPr id="54" name="Group 5"/>
          <p:cNvGrpSpPr>
            <a:grpSpLocks/>
          </p:cNvGrpSpPr>
          <p:nvPr/>
        </p:nvGrpSpPr>
        <p:grpSpPr bwMode="auto">
          <a:xfrm>
            <a:off x="3176588" y="4873724"/>
            <a:ext cx="5205412" cy="571500"/>
            <a:chOff x="3176558" y="4724400"/>
            <a:chExt cx="5205442" cy="571504"/>
          </a:xfrm>
        </p:grpSpPr>
        <p:sp>
          <p:nvSpPr>
            <p:cNvPr id="55" name="矩形 32"/>
            <p:cNvSpPr/>
            <p:nvPr/>
          </p:nvSpPr>
          <p:spPr bwMode="auto">
            <a:xfrm>
              <a:off x="3475010" y="4795837"/>
              <a:ext cx="4906990" cy="428628"/>
            </a:xfrm>
            <a:prstGeom prst="rect">
              <a:avLst/>
            </a:prstGeom>
            <a:solidFill>
              <a:schemeClr val="bg2">
                <a:lumMod val="20000"/>
                <a:lumOff val="80000"/>
              </a:schemeClr>
            </a:solidFill>
            <a:ln>
              <a:solidFill>
                <a:schemeClr val="bg1">
                  <a:lumMod val="65000"/>
                </a:schemeClr>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pPr fontAlgn="base">
                <a:spcBef>
                  <a:spcPct val="0"/>
                </a:spcBef>
                <a:spcAft>
                  <a:spcPct val="0"/>
                </a:spcAft>
                <a:defRPr/>
              </a:pPr>
              <a:endParaRPr lang="zh-CN" altLang="en-US" b="1">
                <a:solidFill>
                  <a:srgbClr val="000000"/>
                </a:solidFill>
              </a:endParaRPr>
            </a:p>
          </p:txBody>
        </p:sp>
        <p:sp>
          <p:nvSpPr>
            <p:cNvPr id="56" name="TextBox 39"/>
            <p:cNvSpPr txBox="1">
              <a:spLocks noChangeArrowheads="1"/>
            </p:cNvSpPr>
            <p:nvPr/>
          </p:nvSpPr>
          <p:spPr bwMode="auto">
            <a:xfrm>
              <a:off x="3733800" y="4826029"/>
              <a:ext cx="46228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r>
                <a:rPr kumimoji="1" lang="zh-CN" altLang="en-US" b="1" dirty="0" smtClean="0">
                  <a:solidFill>
                    <a:srgbClr val="000000"/>
                  </a:solidFill>
                  <a:latin typeface="黑体" pitchFamily="49" charset="-122"/>
                  <a:ea typeface="黑体" pitchFamily="49" charset="-122"/>
                </a:rPr>
                <a:t>总结与展望</a:t>
              </a:r>
              <a:endParaRPr kumimoji="1" lang="en-US" altLang="zh-CN" b="1" dirty="0">
                <a:solidFill>
                  <a:srgbClr val="000000"/>
                </a:solidFill>
                <a:latin typeface="黑体" pitchFamily="49" charset="-122"/>
                <a:ea typeface="黑体" pitchFamily="49" charset="-122"/>
              </a:endParaRPr>
            </a:p>
          </p:txBody>
        </p:sp>
        <p:sp>
          <p:nvSpPr>
            <p:cNvPr id="57" name="菱形 31"/>
            <p:cNvSpPr/>
            <p:nvPr/>
          </p:nvSpPr>
          <p:spPr bwMode="auto">
            <a:xfrm>
              <a:off x="3176558" y="4724400"/>
              <a:ext cx="571504" cy="571504"/>
            </a:xfrm>
            <a:prstGeom prst="diamond">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lstStyle/>
            <a:p>
              <a:pPr fontAlgn="base">
                <a:spcBef>
                  <a:spcPct val="0"/>
                </a:spcBef>
                <a:spcAft>
                  <a:spcPct val="0"/>
                </a:spcAft>
                <a:defRPr/>
              </a:pPr>
              <a:r>
                <a:rPr lang="en-US" altLang="zh-CN" b="1" dirty="0">
                  <a:solidFill>
                    <a:srgbClr val="000000"/>
                  </a:solidFill>
                  <a:latin typeface="Times New Roman" pitchFamily="18" charset="0"/>
                  <a:cs typeface="Times New Roman" pitchFamily="18" charset="0"/>
                </a:rPr>
                <a:t>5</a:t>
              </a:r>
              <a:endParaRPr lang="zh-CN" altLang="en-US" b="1" dirty="0">
                <a:solidFill>
                  <a:srgbClr val="000000"/>
                </a:solidFill>
                <a:latin typeface="Times New Roman" pitchFamily="18" charset="0"/>
                <a:cs typeface="Times New Roman" pitchFamily="18" charset="0"/>
              </a:endParaRPr>
            </a:p>
          </p:txBody>
        </p:sp>
      </p:grpSp>
      <p:sp>
        <p:nvSpPr>
          <p:cNvPr id="58" name="菱形 57"/>
          <p:cNvSpPr/>
          <p:nvPr/>
        </p:nvSpPr>
        <p:spPr bwMode="auto">
          <a:xfrm>
            <a:off x="3176558" y="1771824"/>
            <a:ext cx="571504" cy="571504"/>
          </a:xfrm>
          <a:prstGeom prst="diamond">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lstStyle/>
          <a:p>
            <a:pPr fontAlgn="base">
              <a:spcBef>
                <a:spcPct val="0"/>
              </a:spcBef>
              <a:spcAft>
                <a:spcPct val="0"/>
              </a:spcAft>
              <a:defRPr/>
            </a:pPr>
            <a:r>
              <a:rPr lang="en-US" altLang="zh-CN" b="1" dirty="0">
                <a:solidFill>
                  <a:srgbClr val="000000"/>
                </a:solidFill>
                <a:latin typeface="Times New Roman" pitchFamily="18" charset="0"/>
                <a:cs typeface="Times New Roman" pitchFamily="18" charset="0"/>
              </a:rPr>
              <a:t>1</a:t>
            </a:r>
            <a:endParaRPr lang="zh-CN" altLang="en-US" b="1" dirty="0">
              <a:solidFill>
                <a:srgbClr val="000000"/>
              </a:solidFill>
              <a:latin typeface="Times New Roman" pitchFamily="18" charset="0"/>
              <a:cs typeface="Times New Roman" pitchFamily="18" charset="0"/>
            </a:endParaRPr>
          </a:p>
        </p:txBody>
      </p:sp>
    </p:spTree>
    <p:extLst>
      <p:ext uri="{BB962C8B-B14F-4D97-AF65-F5344CB8AC3E}">
        <p14:creationId xmlns:p14="http://schemas.microsoft.com/office/powerpoint/2010/main" val="102492049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圆角矩形 8"/>
          <p:cNvSpPr/>
          <p:nvPr/>
        </p:nvSpPr>
        <p:spPr>
          <a:xfrm>
            <a:off x="1151618" y="3643370"/>
            <a:ext cx="7092789" cy="1224136"/>
          </a:xfrm>
          <a:prstGeom prst="roundRect">
            <a:avLst/>
          </a:prstGeom>
          <a:solidFill>
            <a:schemeClr val="accent3">
              <a:lumMod val="85000"/>
            </a:schemeClr>
          </a:solidFill>
          <a:ln w="3175" cap="flat" cmpd="sng" algn="ctr">
            <a:noFill/>
            <a:prstDash val="solid"/>
          </a:ln>
          <a:effectLst>
            <a:outerShdw blurRad="40000" dist="20000" dir="5400000" rotWithShape="0">
              <a:srgbClr val="000000">
                <a:alpha val="38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微软雅黑" pitchFamily="34" charset="-122"/>
              <a:ea typeface="微软雅黑" pitchFamily="34" charset="-122"/>
            </a:endParaRPr>
          </a:p>
        </p:txBody>
      </p:sp>
      <p:sp>
        <p:nvSpPr>
          <p:cNvPr id="57346"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E9DE5A85-2D30-4737-8208-EC70138A904D}" type="slidenum">
              <a:rPr lang="en-US" altLang="zh-CN" smtClean="0">
                <a:solidFill>
                  <a:srgbClr val="000000"/>
                </a:solidFill>
                <a:latin typeface="Arial" charset="0"/>
              </a:rPr>
              <a:pPr eaLnBrk="1" fontAlgn="base" hangingPunct="1">
                <a:spcBef>
                  <a:spcPct val="0"/>
                </a:spcBef>
                <a:spcAft>
                  <a:spcPct val="0"/>
                </a:spcAft>
              </a:pPr>
              <a:t>29</a:t>
            </a:fld>
            <a:endParaRPr lang="en-US" altLang="zh-CN" smtClean="0">
              <a:solidFill>
                <a:srgbClr val="000000"/>
              </a:solidFill>
              <a:latin typeface="Arial" charset="0"/>
            </a:endParaRPr>
          </a:p>
        </p:txBody>
      </p:sp>
      <p:sp>
        <p:nvSpPr>
          <p:cNvPr id="57348" name="标题 1"/>
          <p:cNvSpPr txBox="1">
            <a:spLocks/>
          </p:cNvSpPr>
          <p:nvPr/>
        </p:nvSpPr>
        <p:spPr bwMode="auto">
          <a:xfrm>
            <a:off x="457200" y="333375"/>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系统背景概述</a:t>
            </a:r>
            <a:endParaRPr lang="zh-CN" altLang="en-US" sz="2800" b="1" dirty="0">
              <a:solidFill>
                <a:srgbClr val="FFFFFF"/>
              </a:solidFill>
              <a:latin typeface="Times New Roman" pitchFamily="18" charset="0"/>
              <a:ea typeface="黑体" pitchFamily="49" charset="-122"/>
              <a:cs typeface="Times New Roman" pitchFamily="18" charset="0"/>
            </a:endParaRP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5405" y="1787648"/>
            <a:ext cx="1352550" cy="1238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3242804" y="2083607"/>
            <a:ext cx="5443995" cy="646331"/>
          </a:xfrm>
          <a:prstGeom prst="rect">
            <a:avLst/>
          </a:prstGeom>
          <a:noFill/>
        </p:spPr>
        <p:txBody>
          <a:bodyPr wrap="square" rtlCol="0">
            <a:spAutoFit/>
          </a:bodyPr>
          <a:lstStyle/>
          <a:p>
            <a:r>
              <a:rPr lang="zh-CN" altLang="en-US" dirty="0" smtClean="0">
                <a:latin typeface="微软雅黑" pitchFamily="34" charset="-122"/>
                <a:ea typeface="微软雅黑" pitchFamily="34" charset="-122"/>
              </a:rPr>
              <a:t>      阿尔兹海默症</a:t>
            </a:r>
            <a:r>
              <a:rPr lang="en-US" altLang="zh-CN" dirty="0" smtClean="0">
                <a:latin typeface="微软雅黑" pitchFamily="34" charset="-122"/>
                <a:ea typeface="微软雅黑" pitchFamily="34" charset="-122"/>
              </a:rPr>
              <a:t>(Alzheimer’s disease ,AD),</a:t>
            </a:r>
            <a:r>
              <a:rPr lang="zh-CN" altLang="en-US" dirty="0" smtClean="0">
                <a:latin typeface="微软雅黑" pitchFamily="34" charset="-122"/>
                <a:ea typeface="微软雅黑" pitchFamily="34" charset="-122"/>
              </a:rPr>
              <a:t>又称老年痴呆症，是一种神经退行性疾病</a:t>
            </a:r>
            <a:endParaRPr lang="zh-CN" altLang="en-US" dirty="0">
              <a:latin typeface="微软雅黑" pitchFamily="34" charset="-122"/>
              <a:ea typeface="微软雅黑" pitchFamily="34" charset="-122"/>
            </a:endParaRPr>
          </a:p>
        </p:txBody>
      </p:sp>
      <p:sp>
        <p:nvSpPr>
          <p:cNvPr id="10" name="矩形 9"/>
          <p:cNvSpPr/>
          <p:nvPr/>
        </p:nvSpPr>
        <p:spPr>
          <a:xfrm>
            <a:off x="1691680" y="5465026"/>
            <a:ext cx="5210745" cy="369332"/>
          </a:xfrm>
          <a:prstGeom prst="rect">
            <a:avLst/>
          </a:prstGeom>
        </p:spPr>
        <p:txBody>
          <a:bodyPr wrap="square">
            <a:spAutoFit/>
          </a:bodyPr>
          <a:lstStyle/>
          <a:p>
            <a:endParaRPr lang="zh-CN" altLang="en-US" dirty="0">
              <a:latin typeface="微软雅黑" pitchFamily="34" charset="-122"/>
              <a:ea typeface="微软雅黑" pitchFamily="34" charset="-122"/>
            </a:endParaRPr>
          </a:p>
        </p:txBody>
      </p:sp>
      <p:sp>
        <p:nvSpPr>
          <p:cNvPr id="7" name="矩形 6"/>
          <p:cNvSpPr/>
          <p:nvPr/>
        </p:nvSpPr>
        <p:spPr>
          <a:xfrm>
            <a:off x="1866631" y="3793773"/>
            <a:ext cx="6264696" cy="923330"/>
          </a:xfrm>
          <a:prstGeom prst="rect">
            <a:avLst/>
          </a:prstGeom>
        </p:spPr>
        <p:txBody>
          <a:bodyPr wrap="square">
            <a:spAutoFit/>
          </a:bodyPr>
          <a:lstStyle/>
          <a:p>
            <a:r>
              <a:rPr lang="zh-CN" altLang="en-US" dirty="0" smtClean="0">
                <a:latin typeface="微软雅黑" pitchFamily="34" charset="-122"/>
                <a:ea typeface="微软雅黑" pitchFamily="34" charset="-122"/>
              </a:rPr>
              <a:t>研究</a:t>
            </a:r>
            <a:r>
              <a:rPr lang="zh-CN" altLang="en-US" dirty="0" smtClean="0">
                <a:latin typeface="微软雅黑" pitchFamily="34" charset="-122"/>
                <a:ea typeface="微软雅黑" pitchFamily="34" charset="-122"/>
              </a:rPr>
              <a:t>显示，年龄</a:t>
            </a:r>
            <a:r>
              <a:rPr lang="zh-CN" altLang="en-US" dirty="0">
                <a:latin typeface="微软雅黑" pitchFamily="34" charset="-122"/>
                <a:ea typeface="微软雅黑" pitchFamily="34" charset="-122"/>
              </a:rPr>
              <a:t>每增加</a:t>
            </a:r>
            <a:r>
              <a:rPr lang="en-US" altLang="zh-CN" dirty="0">
                <a:latin typeface="微软雅黑" pitchFamily="34" charset="-122"/>
                <a:ea typeface="微软雅黑" pitchFamily="34" charset="-122"/>
              </a:rPr>
              <a:t>5</a:t>
            </a:r>
            <a:r>
              <a:rPr lang="zh-CN" altLang="en-US" dirty="0">
                <a:latin typeface="微软雅黑" pitchFamily="34" charset="-122"/>
                <a:ea typeface="微软雅黑" pitchFamily="34" charset="-122"/>
              </a:rPr>
              <a:t>岁，阿尔茨海默病患者的百分数将上升</a:t>
            </a:r>
            <a:r>
              <a:rPr lang="en-US" altLang="zh-CN" dirty="0">
                <a:latin typeface="微软雅黑" pitchFamily="34" charset="-122"/>
                <a:ea typeface="微软雅黑" pitchFamily="34" charset="-122"/>
              </a:rPr>
              <a:t>2</a:t>
            </a:r>
            <a:r>
              <a:rPr lang="zh-CN" altLang="en-US" dirty="0">
                <a:latin typeface="微软雅黑" pitchFamily="34" charset="-122"/>
                <a:ea typeface="微软雅黑" pitchFamily="34" charset="-122"/>
              </a:rPr>
              <a:t>倍，也就是说</a:t>
            </a:r>
            <a:r>
              <a:rPr lang="zh-CN" altLang="en-US" dirty="0" smtClean="0">
                <a:latin typeface="微软雅黑" pitchFamily="34" charset="-122"/>
                <a:ea typeface="微软雅黑" pitchFamily="34" charset="-122"/>
              </a:rPr>
              <a:t>，</a:t>
            </a:r>
            <a:r>
              <a:rPr lang="en-US" altLang="zh-CN" dirty="0" smtClean="0">
                <a:latin typeface="微软雅黑" pitchFamily="34" charset="-122"/>
                <a:ea typeface="微软雅黑" pitchFamily="34" charset="-122"/>
              </a:rPr>
              <a:t>60</a:t>
            </a:r>
            <a:r>
              <a:rPr lang="zh-CN" altLang="en-US" dirty="0">
                <a:latin typeface="微软雅黑" pitchFamily="34" charset="-122"/>
                <a:ea typeface="微软雅黑" pitchFamily="34" charset="-122"/>
              </a:rPr>
              <a:t>岁人群的患病率为</a:t>
            </a:r>
            <a:r>
              <a:rPr lang="en-US" altLang="zh-CN" dirty="0">
                <a:solidFill>
                  <a:srgbClr val="FF0000"/>
                </a:solidFill>
                <a:latin typeface="微软雅黑" pitchFamily="34" charset="-122"/>
                <a:ea typeface="微软雅黑" pitchFamily="34" charset="-122"/>
              </a:rPr>
              <a:t>1</a:t>
            </a:r>
            <a:r>
              <a:rPr lang="zh-CN" altLang="en-US" dirty="0">
                <a:solidFill>
                  <a:srgbClr val="FF0000"/>
                </a:solidFill>
                <a:latin typeface="微软雅黑" pitchFamily="34" charset="-122"/>
                <a:ea typeface="微软雅黑" pitchFamily="34" charset="-122"/>
              </a:rPr>
              <a:t>％</a:t>
            </a:r>
            <a:r>
              <a:rPr lang="zh-CN" altLang="en-US" dirty="0">
                <a:latin typeface="微软雅黑" pitchFamily="34" charset="-122"/>
                <a:ea typeface="微软雅黑" pitchFamily="34" charset="-122"/>
              </a:rPr>
              <a:t>，而</a:t>
            </a:r>
            <a:r>
              <a:rPr lang="en-US" altLang="zh-CN" dirty="0">
                <a:latin typeface="微软雅黑" pitchFamily="34" charset="-122"/>
                <a:ea typeface="微软雅黑" pitchFamily="34" charset="-122"/>
              </a:rPr>
              <a:t>85</a:t>
            </a:r>
            <a:r>
              <a:rPr lang="zh-CN" altLang="en-US" dirty="0">
                <a:latin typeface="微软雅黑" pitchFamily="34" charset="-122"/>
                <a:ea typeface="微软雅黑" pitchFamily="34" charset="-122"/>
              </a:rPr>
              <a:t>岁人群的患病率为</a:t>
            </a:r>
            <a:r>
              <a:rPr lang="en-US" altLang="zh-CN" dirty="0">
                <a:solidFill>
                  <a:srgbClr val="FF0000"/>
                </a:solidFill>
                <a:latin typeface="微软雅黑" pitchFamily="34" charset="-122"/>
                <a:ea typeface="微软雅黑" pitchFamily="34" charset="-122"/>
              </a:rPr>
              <a:t>30</a:t>
            </a:r>
            <a:r>
              <a:rPr lang="zh-CN" altLang="en-US" dirty="0">
                <a:solidFill>
                  <a:srgbClr val="FF0000"/>
                </a:solidFill>
                <a:latin typeface="微软雅黑" pitchFamily="34" charset="-122"/>
                <a:ea typeface="微软雅黑" pitchFamily="34" charset="-122"/>
              </a:rPr>
              <a:t>％</a:t>
            </a:r>
          </a:p>
        </p:txBody>
      </p:sp>
      <p:sp>
        <p:nvSpPr>
          <p:cNvPr id="8" name="TextBox 7"/>
          <p:cNvSpPr txBox="1"/>
          <p:nvPr/>
        </p:nvSpPr>
        <p:spPr>
          <a:xfrm>
            <a:off x="1894901" y="5482122"/>
            <a:ext cx="5160738" cy="369332"/>
          </a:xfrm>
          <a:prstGeom prst="rect">
            <a:avLst/>
          </a:prstGeom>
          <a:noFill/>
        </p:spPr>
        <p:txBody>
          <a:bodyPr wrap="square" rtlCol="0">
            <a:spAutoFit/>
          </a:bodyPr>
          <a:lstStyle>
            <a:defPPr>
              <a:defRPr lang="zh-CN"/>
            </a:defPPr>
            <a:lvl1pPr>
              <a:defRPr b="1">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defRPr>
            </a:lvl1pPr>
          </a:lstStyle>
          <a:p>
            <a:r>
              <a:rPr lang="zh-CN" altLang="en-US" dirty="0">
                <a:latin typeface="微软雅黑" pitchFamily="34" charset="-122"/>
                <a:ea typeface="微软雅黑" pitchFamily="34" charset="-122"/>
              </a:rPr>
              <a:t>诊断决策支持系统的目标疾病</a:t>
            </a:r>
            <a:r>
              <a:rPr lang="zh-CN" altLang="en-US" dirty="0" smtClean="0">
                <a:latin typeface="微软雅黑" pitchFamily="34" charset="-122"/>
                <a:ea typeface="微软雅黑" pitchFamily="34" charset="-122"/>
              </a:rPr>
              <a:t>：</a:t>
            </a:r>
            <a:r>
              <a:rPr lang="zh-CN" altLang="en-US" dirty="0">
                <a:latin typeface="微软雅黑" pitchFamily="34" charset="-122"/>
                <a:ea typeface="微软雅黑" pitchFamily="34" charset="-122"/>
              </a:rPr>
              <a:t>阿尔兹海默</a:t>
            </a:r>
            <a:r>
              <a:rPr lang="zh-CN" altLang="en-US" dirty="0" smtClean="0">
                <a:latin typeface="微软雅黑" pitchFamily="34" charset="-122"/>
                <a:ea typeface="微软雅黑" pitchFamily="34" charset="-122"/>
              </a:rPr>
              <a:t>症</a:t>
            </a:r>
            <a:endParaRPr lang="zh-CN" altLang="en-US" dirty="0">
              <a:latin typeface="微软雅黑" pitchFamily="34" charset="-122"/>
              <a:ea typeface="微软雅黑" pitchFamily="34" charset="-122"/>
            </a:endParaRPr>
          </a:p>
        </p:txBody>
      </p:sp>
      <p:pic>
        <p:nvPicPr>
          <p:cNvPr id="11"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9807" y="3196840"/>
            <a:ext cx="1255713" cy="1255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4836257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E9DE5A85-2D30-4737-8208-EC70138A904D}" type="slidenum">
              <a:rPr lang="en-US" altLang="zh-CN" smtClean="0">
                <a:solidFill>
                  <a:srgbClr val="000000"/>
                </a:solidFill>
                <a:latin typeface="Arial" charset="0"/>
              </a:rPr>
              <a:pPr eaLnBrk="1" fontAlgn="base" hangingPunct="1">
                <a:spcBef>
                  <a:spcPct val="0"/>
                </a:spcBef>
                <a:spcAft>
                  <a:spcPct val="0"/>
                </a:spcAft>
              </a:pPr>
              <a:t>3</a:t>
            </a:fld>
            <a:endParaRPr lang="en-US" altLang="zh-CN" dirty="0" smtClean="0">
              <a:solidFill>
                <a:srgbClr val="000000"/>
              </a:solidFill>
              <a:latin typeface="Arial" charset="0"/>
            </a:endParaRPr>
          </a:p>
        </p:txBody>
      </p:sp>
      <p:sp>
        <p:nvSpPr>
          <p:cNvPr id="57348" name="标题 1"/>
          <p:cNvSpPr txBox="1">
            <a:spLocks/>
          </p:cNvSpPr>
          <p:nvPr/>
        </p:nvSpPr>
        <p:spPr bwMode="auto">
          <a:xfrm>
            <a:off x="457200" y="333375"/>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社区医疗</a:t>
            </a:r>
            <a:endParaRPr lang="zh-CN" altLang="en-US" sz="2800" b="1" dirty="0">
              <a:solidFill>
                <a:srgbClr val="FFFFFF"/>
              </a:solidFill>
              <a:latin typeface="Times New Roman" pitchFamily="18" charset="0"/>
              <a:ea typeface="黑体" pitchFamily="49" charset="-122"/>
              <a:cs typeface="Times New Roman" pitchFamily="18" charset="0"/>
            </a:endParaRPr>
          </a:p>
        </p:txBody>
      </p:sp>
      <p:pic>
        <p:nvPicPr>
          <p:cNvPr id="18"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79021" y="2479152"/>
            <a:ext cx="799702" cy="7290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 name="图片 6"/>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272837" y="2533741"/>
            <a:ext cx="842329" cy="619855"/>
          </a:xfrm>
          <a:prstGeom prst="rect">
            <a:avLst/>
          </a:prstGeom>
          <a:noFill/>
          <a:ln>
            <a:noFill/>
          </a:ln>
          <a:effectLst>
            <a:softEdge rad="63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extBox 2"/>
          <p:cNvSpPr txBox="1"/>
          <p:nvPr/>
        </p:nvSpPr>
        <p:spPr>
          <a:xfrm>
            <a:off x="5355711" y="3060229"/>
            <a:ext cx="652056" cy="335529"/>
          </a:xfrm>
          <a:prstGeom prst="rect">
            <a:avLst/>
          </a:prstGeom>
          <a:noFill/>
        </p:spPr>
        <p:txBody>
          <a:bodyPr wrap="square" rtlCol="0">
            <a:spAutoFit/>
          </a:bodyPr>
          <a:lstStyle/>
          <a:p>
            <a:r>
              <a:rPr lang="zh-CN" altLang="en-US" sz="1600" dirty="0" smtClean="0">
                <a:latin typeface="微软雅黑" pitchFamily="34" charset="-122"/>
                <a:ea typeface="微软雅黑" pitchFamily="34" charset="-122"/>
              </a:rPr>
              <a:t>康复</a:t>
            </a:r>
            <a:endParaRPr lang="zh-CN" altLang="en-US" sz="1600" dirty="0">
              <a:latin typeface="微软雅黑" pitchFamily="34" charset="-122"/>
              <a:ea typeface="微软雅黑" pitchFamily="34" charset="-122"/>
            </a:endParaRPr>
          </a:p>
        </p:txBody>
      </p:sp>
      <p:sp>
        <p:nvSpPr>
          <p:cNvPr id="21" name="TextBox 3"/>
          <p:cNvSpPr txBox="1"/>
          <p:nvPr/>
        </p:nvSpPr>
        <p:spPr>
          <a:xfrm>
            <a:off x="4304107" y="3055528"/>
            <a:ext cx="720079" cy="340230"/>
          </a:xfrm>
          <a:prstGeom prst="rect">
            <a:avLst/>
          </a:prstGeom>
          <a:noFill/>
        </p:spPr>
        <p:txBody>
          <a:bodyPr wrap="square" rtlCol="0">
            <a:spAutoFit/>
          </a:bodyPr>
          <a:lstStyle/>
          <a:p>
            <a:r>
              <a:rPr lang="zh-CN" altLang="en-US" sz="1600" dirty="0" smtClean="0">
                <a:latin typeface="微软雅黑" pitchFamily="34" charset="-122"/>
                <a:ea typeface="微软雅黑" pitchFamily="34" charset="-122"/>
              </a:rPr>
              <a:t>预防</a:t>
            </a:r>
            <a:endParaRPr lang="zh-CN" altLang="en-US" sz="1600" dirty="0">
              <a:latin typeface="微软雅黑" pitchFamily="34" charset="-122"/>
              <a:ea typeface="微软雅黑" pitchFamily="34" charset="-122"/>
            </a:endParaRPr>
          </a:p>
        </p:txBody>
      </p:sp>
      <p:pic>
        <p:nvPicPr>
          <p:cNvPr id="22" name="Picture 6" descr="D:\毕设\pictrute\问诊.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116701" y="2417301"/>
            <a:ext cx="706714" cy="669345"/>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4"/>
          <p:cNvSpPr txBox="1"/>
          <p:nvPr/>
        </p:nvSpPr>
        <p:spPr>
          <a:xfrm>
            <a:off x="1944432" y="3060229"/>
            <a:ext cx="1103672" cy="338554"/>
          </a:xfrm>
          <a:prstGeom prst="rect">
            <a:avLst/>
          </a:prstGeom>
          <a:noFill/>
        </p:spPr>
        <p:txBody>
          <a:bodyPr wrap="square" rtlCol="0">
            <a:spAutoFit/>
          </a:bodyPr>
          <a:lstStyle/>
          <a:p>
            <a:r>
              <a:rPr lang="zh-CN" altLang="en-US" sz="1600" dirty="0" smtClean="0">
                <a:latin typeface="微软雅黑" pitchFamily="34" charset="-122"/>
                <a:ea typeface="微软雅黑" pitchFamily="34" charset="-122"/>
              </a:rPr>
              <a:t>基本医疗</a:t>
            </a:r>
            <a:endParaRPr lang="zh-CN" altLang="en-US" sz="1600" dirty="0">
              <a:latin typeface="微软雅黑" pitchFamily="34" charset="-122"/>
              <a:ea typeface="微软雅黑" pitchFamily="34" charset="-122"/>
            </a:endParaRPr>
          </a:p>
        </p:txBody>
      </p:sp>
      <p:sp>
        <p:nvSpPr>
          <p:cNvPr id="24" name="TextBox 5"/>
          <p:cNvSpPr txBox="1"/>
          <p:nvPr/>
        </p:nvSpPr>
        <p:spPr>
          <a:xfrm>
            <a:off x="3277050" y="3057204"/>
            <a:ext cx="701616" cy="338554"/>
          </a:xfrm>
          <a:prstGeom prst="rect">
            <a:avLst/>
          </a:prstGeom>
          <a:noFill/>
        </p:spPr>
        <p:txBody>
          <a:bodyPr wrap="square" rtlCol="0">
            <a:spAutoFit/>
          </a:bodyPr>
          <a:lstStyle/>
          <a:p>
            <a:r>
              <a:rPr lang="zh-CN" altLang="en-US" sz="1600" dirty="0" smtClean="0">
                <a:latin typeface="微软雅黑" pitchFamily="34" charset="-122"/>
                <a:ea typeface="微软雅黑" pitchFamily="34" charset="-122"/>
              </a:rPr>
              <a:t>保健</a:t>
            </a:r>
            <a:endParaRPr lang="zh-CN" altLang="en-US" sz="1600" dirty="0">
              <a:latin typeface="微软雅黑" pitchFamily="34" charset="-122"/>
              <a:ea typeface="微软雅黑" pitchFamily="34" charset="-122"/>
            </a:endParaRPr>
          </a:p>
        </p:txBody>
      </p:sp>
      <p:sp>
        <p:nvSpPr>
          <p:cNvPr id="25" name="TextBox 7"/>
          <p:cNvSpPr txBox="1"/>
          <p:nvPr/>
        </p:nvSpPr>
        <p:spPr>
          <a:xfrm>
            <a:off x="6281566" y="3101084"/>
            <a:ext cx="1236050" cy="307777"/>
          </a:xfrm>
          <a:prstGeom prst="rect">
            <a:avLst/>
          </a:prstGeom>
          <a:noFill/>
        </p:spPr>
        <p:txBody>
          <a:bodyPr wrap="square" rtlCol="0">
            <a:spAutoFit/>
          </a:bodyPr>
          <a:lstStyle/>
          <a:p>
            <a:r>
              <a:rPr lang="zh-CN" altLang="en-US" sz="1400" dirty="0" smtClean="0">
                <a:latin typeface="微软雅黑" pitchFamily="34" charset="-122"/>
                <a:ea typeface="微软雅黑" pitchFamily="34" charset="-122"/>
              </a:rPr>
              <a:t>健康教育</a:t>
            </a:r>
            <a:endParaRPr lang="zh-CN" altLang="en-US" sz="1400" dirty="0">
              <a:latin typeface="微软雅黑" pitchFamily="34" charset="-122"/>
              <a:ea typeface="微软雅黑" pitchFamily="34" charset="-122"/>
            </a:endParaRPr>
          </a:p>
        </p:txBody>
      </p:sp>
      <p:pic>
        <p:nvPicPr>
          <p:cNvPr id="26"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81566" y="2447497"/>
            <a:ext cx="794847" cy="669345"/>
          </a:xfrm>
          <a:prstGeom prst="rect">
            <a:avLst/>
          </a:prstGeom>
          <a:noFill/>
          <a:ln>
            <a:noFill/>
          </a:ln>
          <a:effectLst>
            <a:outerShdw dist="35921" dir="2700000" algn="ctr" rotWithShape="0">
              <a:schemeClr val="bg2"/>
            </a:outerShdw>
            <a:softEdge rad="3175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7" name="Picture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08996" y="2479152"/>
            <a:ext cx="889559" cy="640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4" name="Picture 5" descr="D:\毕设\pictrute\123.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493527" y="1151650"/>
            <a:ext cx="1527995" cy="1257021"/>
          </a:xfrm>
          <a:prstGeom prst="rect">
            <a:avLst/>
          </a:prstGeom>
          <a:noFill/>
          <a:extLst>
            <a:ext uri="{909E8E84-426E-40DD-AFC4-6F175D3DCCD1}">
              <a14:hiddenFill xmlns:a14="http://schemas.microsoft.com/office/drawing/2010/main">
                <a:solidFill>
                  <a:srgbClr val="FFFFFF"/>
                </a:solidFill>
              </a14:hiddenFill>
            </a:ext>
          </a:extLst>
        </p:spPr>
      </p:pic>
      <p:sp>
        <p:nvSpPr>
          <p:cNvPr id="35" name="AutoShape 4"/>
          <p:cNvSpPr>
            <a:spLocks noChangeArrowheads="1"/>
          </p:cNvSpPr>
          <p:nvPr/>
        </p:nvSpPr>
        <p:spPr bwMode="gray">
          <a:xfrm rot="10800000">
            <a:off x="1201003" y="2026116"/>
            <a:ext cx="6926285" cy="1512106"/>
          </a:xfrm>
          <a:prstGeom prst="upArrow">
            <a:avLst>
              <a:gd name="adj1" fmla="val 86444"/>
              <a:gd name="adj2" fmla="val 20245"/>
            </a:avLst>
          </a:prstGeom>
          <a:gradFill flip="none" rotWithShape="1">
            <a:gsLst>
              <a:gs pos="0">
                <a:srgbClr val="AD83EB">
                  <a:alpha val="51999"/>
                </a:srgbClr>
              </a:gs>
              <a:gs pos="100000">
                <a:srgbClr val="003399">
                  <a:alpha val="0"/>
                </a:srgbClr>
              </a:gs>
            </a:gsLst>
            <a:lin ang="5400000" scaled="1"/>
            <a:tileRect/>
          </a:gradFill>
          <a:ln>
            <a:noFill/>
          </a:ln>
          <a:extLst/>
        </p:spPr>
        <p:txBody>
          <a:bodyPr wrap="none" anchor="ctr"/>
          <a:lstStyle/>
          <a:p>
            <a:endParaRPr lang="zh-CN" altLang="en-US">
              <a:latin typeface="微软雅黑" pitchFamily="34" charset="-122"/>
              <a:ea typeface="微软雅黑" pitchFamily="34" charset="-122"/>
            </a:endParaRPr>
          </a:p>
        </p:txBody>
      </p:sp>
      <p:pic>
        <p:nvPicPr>
          <p:cNvPr id="41" name="图片 4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597923" y="3818719"/>
            <a:ext cx="716899" cy="716899"/>
          </a:xfrm>
          <a:prstGeom prst="rect">
            <a:avLst/>
          </a:prstGeom>
        </p:spPr>
      </p:pic>
      <p:pic>
        <p:nvPicPr>
          <p:cNvPr id="42" name="图片 41"/>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093787" y="3758265"/>
            <a:ext cx="829483" cy="829483"/>
          </a:xfrm>
          <a:prstGeom prst="rect">
            <a:avLst/>
          </a:prstGeom>
        </p:spPr>
      </p:pic>
      <p:pic>
        <p:nvPicPr>
          <p:cNvPr id="43" name="图片 4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256630" y="3700270"/>
            <a:ext cx="895350" cy="895350"/>
          </a:xfrm>
          <a:prstGeom prst="rect">
            <a:avLst/>
          </a:prstGeom>
        </p:spPr>
      </p:pic>
      <p:sp>
        <p:nvSpPr>
          <p:cNvPr id="44" name="TextBox 43"/>
          <p:cNvSpPr txBox="1"/>
          <p:nvPr/>
        </p:nvSpPr>
        <p:spPr>
          <a:xfrm>
            <a:off x="2116701" y="5121993"/>
            <a:ext cx="4782890" cy="646331"/>
          </a:xfrm>
          <a:prstGeom prst="rect">
            <a:avLst/>
          </a:prstGeom>
          <a:noFill/>
        </p:spPr>
        <p:txBody>
          <a:bodyPr wrap="square" rtlCol="0">
            <a:spAutoFit/>
          </a:bodyPr>
          <a:lstStyle/>
          <a:p>
            <a:r>
              <a:rPr lang="zh-CN" altLang="en-US" dirty="0">
                <a:latin typeface="微软雅黑" pitchFamily="34" charset="-122"/>
                <a:ea typeface="微软雅黑" pitchFamily="34" charset="-122"/>
              </a:rPr>
              <a:t>社区医疗服务为居民提供基本的医疗服务，是我国医疗体制改革和社区建设的重要组成部分</a:t>
            </a:r>
            <a:endParaRPr lang="zh-CN" altLang="en-US" dirty="0">
              <a:latin typeface="微软雅黑" pitchFamily="34" charset="-122"/>
              <a:ea typeface="微软雅黑" pitchFamily="34" charset="-122"/>
            </a:endParaRPr>
          </a:p>
        </p:txBody>
      </p:sp>
      <p:sp>
        <p:nvSpPr>
          <p:cNvPr id="2" name="圆角矩形 1"/>
          <p:cNvSpPr/>
          <p:nvPr/>
        </p:nvSpPr>
        <p:spPr bwMode="auto">
          <a:xfrm>
            <a:off x="1797467" y="4953812"/>
            <a:ext cx="5549066" cy="982694"/>
          </a:xfrm>
          <a:prstGeom prst="roundRect">
            <a:avLst/>
          </a:prstGeom>
          <a:noFill/>
          <a:ln w="28575"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dirty="0" smtClean="0">
              <a:ln>
                <a:noFill/>
              </a:ln>
              <a:solidFill>
                <a:schemeClr val="tx1"/>
              </a:solidFill>
              <a:effectLst/>
              <a:latin typeface="微软雅黑" pitchFamily="34" charset="-122"/>
              <a:ea typeface="微软雅黑" pitchFamily="34" charset="-122"/>
            </a:endParaRPr>
          </a:p>
        </p:txBody>
      </p:sp>
    </p:spTree>
    <p:extLst>
      <p:ext uri="{BB962C8B-B14F-4D97-AF65-F5344CB8AC3E}">
        <p14:creationId xmlns:p14="http://schemas.microsoft.com/office/powerpoint/2010/main" val="297430629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E9DE5A85-2D30-4737-8208-EC70138A904D}" type="slidenum">
              <a:rPr lang="en-US" altLang="zh-CN" smtClean="0">
                <a:solidFill>
                  <a:srgbClr val="000000"/>
                </a:solidFill>
                <a:latin typeface="Arial" charset="0"/>
              </a:rPr>
              <a:pPr eaLnBrk="1" fontAlgn="base" hangingPunct="1">
                <a:spcBef>
                  <a:spcPct val="0"/>
                </a:spcBef>
                <a:spcAft>
                  <a:spcPct val="0"/>
                </a:spcAft>
              </a:pPr>
              <a:t>30</a:t>
            </a:fld>
            <a:endParaRPr lang="en-US" altLang="zh-CN" smtClean="0">
              <a:solidFill>
                <a:srgbClr val="000000"/>
              </a:solidFill>
              <a:latin typeface="Arial" charset="0"/>
            </a:endParaRPr>
          </a:p>
        </p:txBody>
      </p:sp>
      <p:sp>
        <p:nvSpPr>
          <p:cNvPr id="57348" name="标题 1"/>
          <p:cNvSpPr txBox="1">
            <a:spLocks/>
          </p:cNvSpPr>
          <p:nvPr/>
        </p:nvSpPr>
        <p:spPr bwMode="auto">
          <a:xfrm>
            <a:off x="457200" y="333375"/>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基于框架的系统开发</a:t>
            </a:r>
            <a:endParaRPr lang="zh-CN" altLang="en-US" sz="2800" b="1" dirty="0">
              <a:solidFill>
                <a:srgbClr val="FFFFFF"/>
              </a:solidFill>
              <a:latin typeface="Times New Roman" pitchFamily="18" charset="0"/>
              <a:ea typeface="黑体" pitchFamily="49" charset="-122"/>
              <a:cs typeface="Times New Roman" pitchFamily="18" charset="0"/>
            </a:endParaRPr>
          </a:p>
        </p:txBody>
      </p:sp>
      <p:graphicFrame>
        <p:nvGraphicFramePr>
          <p:cNvPr id="21" name="图示 20"/>
          <p:cNvGraphicFramePr/>
          <p:nvPr>
            <p:extLst>
              <p:ext uri="{D42A27DB-BD31-4B8C-83A1-F6EECF244321}">
                <p14:modId xmlns:p14="http://schemas.microsoft.com/office/powerpoint/2010/main" val="2296828476"/>
              </p:ext>
            </p:extLst>
          </p:nvPr>
        </p:nvGraphicFramePr>
        <p:xfrm>
          <a:off x="-684584" y="2708920"/>
          <a:ext cx="5904656" cy="278936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9" name="Picture 4"/>
          <p:cNvPicPr>
            <a:picLocks noChangeAspect="1" noChangeArrowheads="1"/>
          </p:cNvPicPr>
          <p:nvPr/>
        </p:nvPicPr>
        <p:blipFill>
          <a:blip r:embed="rId7" cstate="print"/>
          <a:srcRect/>
          <a:stretch>
            <a:fillRect/>
          </a:stretch>
        </p:blipFill>
        <p:spPr bwMode="auto">
          <a:xfrm>
            <a:off x="6337442" y="2247931"/>
            <a:ext cx="851946" cy="722318"/>
          </a:xfrm>
          <a:prstGeom prst="rect">
            <a:avLst/>
          </a:prstGeom>
          <a:noFill/>
          <a:ln w="9525">
            <a:noFill/>
            <a:miter lim="800000"/>
            <a:headEnd/>
            <a:tailEnd/>
          </a:ln>
          <a:effectLst>
            <a:outerShdw blurRad="63500" sx="106000" sy="106000" algn="ctr" rotWithShape="0">
              <a:prstClr val="black">
                <a:alpha val="40000"/>
              </a:prstClr>
            </a:outerShdw>
          </a:effectLst>
        </p:spPr>
      </p:pic>
      <p:pic>
        <p:nvPicPr>
          <p:cNvPr id="12" name="Picture 3"/>
          <p:cNvPicPr>
            <a:picLocks noChangeAspect="1" noChangeArrowheads="1"/>
          </p:cNvPicPr>
          <p:nvPr/>
        </p:nvPicPr>
        <p:blipFill>
          <a:blip r:embed="rId8" cstate="print"/>
          <a:srcRect/>
          <a:stretch>
            <a:fillRect/>
          </a:stretch>
        </p:blipFill>
        <p:spPr bwMode="auto">
          <a:xfrm>
            <a:off x="5324277" y="2146202"/>
            <a:ext cx="761959" cy="777880"/>
          </a:xfrm>
          <a:prstGeom prst="rect">
            <a:avLst/>
          </a:prstGeom>
          <a:noFill/>
          <a:ln w="9525">
            <a:noFill/>
            <a:miter lim="800000"/>
            <a:headEnd/>
            <a:tailEnd/>
          </a:ln>
          <a:effectLst>
            <a:outerShdw blurRad="63500" sx="104000" sy="104000" algn="ctr" rotWithShape="0">
              <a:prstClr val="black">
                <a:alpha val="40000"/>
              </a:prstClr>
            </a:outerShdw>
          </a:effectLst>
        </p:spPr>
      </p:pic>
      <p:pic>
        <p:nvPicPr>
          <p:cNvPr id="13" name="Picture 2"/>
          <p:cNvPicPr>
            <a:picLocks noChangeAspect="1" noChangeArrowheads="1"/>
          </p:cNvPicPr>
          <p:nvPr/>
        </p:nvPicPr>
        <p:blipFill>
          <a:blip r:embed="rId9" cstate="print"/>
          <a:srcRect/>
          <a:stretch>
            <a:fillRect/>
          </a:stretch>
        </p:blipFill>
        <p:spPr bwMode="auto">
          <a:xfrm>
            <a:off x="5803806" y="1931223"/>
            <a:ext cx="755944" cy="1000132"/>
          </a:xfrm>
          <a:prstGeom prst="rect">
            <a:avLst/>
          </a:prstGeom>
          <a:noFill/>
          <a:ln w="9525">
            <a:noFill/>
            <a:miter lim="800000"/>
            <a:headEnd/>
            <a:tailEnd/>
          </a:ln>
          <a:effectLst>
            <a:outerShdw blurRad="63500" sx="105000" sy="105000" algn="ctr" rotWithShape="0">
              <a:prstClr val="black">
                <a:alpha val="40000"/>
              </a:prstClr>
            </a:outerShdw>
          </a:effectLst>
        </p:spPr>
      </p:pic>
      <p:sp>
        <p:nvSpPr>
          <p:cNvPr id="15" name="矩形 14"/>
          <p:cNvSpPr/>
          <p:nvPr/>
        </p:nvSpPr>
        <p:spPr>
          <a:xfrm>
            <a:off x="5698563" y="2877916"/>
            <a:ext cx="885281" cy="369332"/>
          </a:xfrm>
          <a:prstGeom prst="rect">
            <a:avLst/>
          </a:prstGeom>
        </p:spPr>
        <p:txBody>
          <a:bodyPr wrap="square">
            <a:spAutoFit/>
          </a:bodyPr>
          <a:lstStyle/>
          <a:p>
            <a:r>
              <a:rPr lang="en-US" altLang="zh-CN" dirty="0" err="1" smtClean="0"/>
              <a:t>MoCA</a:t>
            </a:r>
            <a:endParaRPr lang="zh-CN" altLang="en-US" dirty="0"/>
          </a:p>
        </p:txBody>
      </p:sp>
      <p:sp>
        <p:nvSpPr>
          <p:cNvPr id="16" name="TextBox 15"/>
          <p:cNvSpPr txBox="1"/>
          <p:nvPr/>
        </p:nvSpPr>
        <p:spPr>
          <a:xfrm>
            <a:off x="6368915" y="2697147"/>
            <a:ext cx="1143008" cy="369332"/>
          </a:xfrm>
          <a:prstGeom prst="rect">
            <a:avLst/>
          </a:prstGeom>
          <a:noFill/>
        </p:spPr>
        <p:txBody>
          <a:bodyPr wrap="square" rtlCol="0">
            <a:spAutoFit/>
          </a:bodyPr>
          <a:lstStyle/>
          <a:p>
            <a:r>
              <a:rPr lang="en-US" dirty="0" smtClean="0"/>
              <a:t>ADAS-cog</a:t>
            </a:r>
            <a:endParaRPr lang="zh-CN" altLang="en-US" dirty="0"/>
          </a:p>
        </p:txBody>
      </p:sp>
      <p:sp>
        <p:nvSpPr>
          <p:cNvPr id="17" name="矩形 16"/>
          <p:cNvSpPr/>
          <p:nvPr/>
        </p:nvSpPr>
        <p:spPr>
          <a:xfrm>
            <a:off x="5021323" y="2431004"/>
            <a:ext cx="797013" cy="369332"/>
          </a:xfrm>
          <a:prstGeom prst="rect">
            <a:avLst/>
          </a:prstGeom>
        </p:spPr>
        <p:txBody>
          <a:bodyPr wrap="none">
            <a:spAutoFit/>
          </a:bodyPr>
          <a:lstStyle/>
          <a:p>
            <a:r>
              <a:rPr lang="en-US" altLang="zh-CN" dirty="0" smtClean="0"/>
              <a:t>MMSE</a:t>
            </a:r>
            <a:endParaRPr lang="zh-CN" altLang="en-US" dirty="0"/>
          </a:p>
        </p:txBody>
      </p:sp>
      <p:sp>
        <p:nvSpPr>
          <p:cNvPr id="18" name="流程图: 磁盘 17"/>
          <p:cNvSpPr/>
          <p:nvPr/>
        </p:nvSpPr>
        <p:spPr>
          <a:xfrm>
            <a:off x="7326440" y="2204143"/>
            <a:ext cx="1643074" cy="857256"/>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CN" dirty="0" smtClean="0"/>
              <a:t>Training dataset</a:t>
            </a:r>
            <a:endParaRPr lang="zh-CN" altLang="en-US" dirty="0"/>
          </a:p>
        </p:txBody>
      </p:sp>
      <p:sp>
        <p:nvSpPr>
          <p:cNvPr id="19" name="TextBox 18"/>
          <p:cNvSpPr txBox="1"/>
          <p:nvPr/>
        </p:nvSpPr>
        <p:spPr>
          <a:xfrm>
            <a:off x="7665390" y="2970249"/>
            <a:ext cx="1143008" cy="276999"/>
          </a:xfrm>
          <a:prstGeom prst="rect">
            <a:avLst/>
          </a:prstGeom>
          <a:noFill/>
        </p:spPr>
        <p:txBody>
          <a:bodyPr wrap="square" rtlCol="0">
            <a:spAutoFit/>
          </a:bodyPr>
          <a:lstStyle/>
          <a:p>
            <a:r>
              <a:rPr lang="en-US" altLang="zh-CN" sz="1200" dirty="0" smtClean="0"/>
              <a:t>145 </a:t>
            </a:r>
            <a:r>
              <a:rPr lang="en-US" altLang="zh-CN" sz="1200" dirty="0" smtClean="0"/>
              <a:t>Cases</a:t>
            </a:r>
            <a:endParaRPr lang="zh-CN" altLang="en-US" sz="1200" dirty="0"/>
          </a:p>
        </p:txBody>
      </p:sp>
      <p:sp>
        <p:nvSpPr>
          <p:cNvPr id="20" name="圆角矩形 19"/>
          <p:cNvSpPr/>
          <p:nvPr/>
        </p:nvSpPr>
        <p:spPr bwMode="auto">
          <a:xfrm>
            <a:off x="5419829" y="3655953"/>
            <a:ext cx="3549685" cy="1428682"/>
          </a:xfrm>
          <a:prstGeom prst="roundRect">
            <a:avLst/>
          </a:prstGeom>
          <a:solidFill>
            <a:schemeClr val="accent2">
              <a:lumMod val="20000"/>
              <a:lumOff val="80000"/>
            </a:schemeClr>
          </a:solidFill>
          <a:ln w="9525" cap="flat" cmpd="sng" algn="ctr">
            <a:solidFill>
              <a:schemeClr val="bg2">
                <a:lumMod val="40000"/>
                <a:lumOff val="6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22" name="TextBox 21"/>
          <p:cNvSpPr txBox="1"/>
          <p:nvPr/>
        </p:nvSpPr>
        <p:spPr>
          <a:xfrm>
            <a:off x="6605267" y="5117122"/>
            <a:ext cx="1497017" cy="400110"/>
          </a:xfrm>
          <a:prstGeom prst="rect">
            <a:avLst/>
          </a:prstGeom>
          <a:noFill/>
        </p:spPr>
        <p:txBody>
          <a:bodyPr wrap="square" rtlCol="0">
            <a:spAutoFit/>
          </a:bodyPr>
          <a:lstStyle/>
          <a:p>
            <a:r>
              <a:rPr lang="zh-CN" altLang="en-US" sz="2000" dirty="0" smtClean="0"/>
              <a:t>贝叶斯网络</a:t>
            </a:r>
            <a:endParaRPr lang="zh-CN" altLang="en-US" sz="2000" dirty="0"/>
          </a:p>
        </p:txBody>
      </p:sp>
      <p:sp>
        <p:nvSpPr>
          <p:cNvPr id="23" name="右大括号 22"/>
          <p:cNvSpPr/>
          <p:nvPr/>
        </p:nvSpPr>
        <p:spPr bwMode="auto">
          <a:xfrm rot="5400000">
            <a:off x="7256093" y="1988348"/>
            <a:ext cx="300649" cy="2803960"/>
          </a:xfrm>
          <a:prstGeom prst="rightBrace">
            <a:avLst/>
          </a:prstGeom>
          <a:solidFill>
            <a:schemeClr val="accent3">
              <a:lumMod val="95000"/>
            </a:schemeClr>
          </a:solidFill>
          <a:ln w="9525" cap="flat" cmpd="sng" algn="ctr">
            <a:solidFill>
              <a:schemeClr val="bg2">
                <a:lumMod val="20000"/>
                <a:lumOff val="8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24" name="下箭头 23"/>
          <p:cNvSpPr/>
          <p:nvPr/>
        </p:nvSpPr>
        <p:spPr>
          <a:xfrm>
            <a:off x="6954253" y="3397777"/>
            <a:ext cx="857256" cy="285752"/>
          </a:xfrm>
          <a:prstGeom prst="downArrow">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a:p>
        </p:txBody>
      </p:sp>
      <p:pic>
        <p:nvPicPr>
          <p:cNvPr id="11266" name="Picture 2" descr="D:\basic tool\QQ\文档\794460205\FileRecv\QQ截图20140220115347.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617359" y="3813887"/>
            <a:ext cx="3191039" cy="1113624"/>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8" name="表格 27"/>
          <p:cNvGraphicFramePr>
            <a:graphicFrameLocks noGrp="1"/>
          </p:cNvGraphicFramePr>
          <p:nvPr>
            <p:extLst>
              <p:ext uri="{D42A27DB-BD31-4B8C-83A1-F6EECF244321}">
                <p14:modId xmlns:p14="http://schemas.microsoft.com/office/powerpoint/2010/main" val="705746262"/>
              </p:ext>
            </p:extLst>
          </p:nvPr>
        </p:nvGraphicFramePr>
        <p:xfrm>
          <a:off x="4505018" y="1372463"/>
          <a:ext cx="4464496" cy="3117784"/>
        </p:xfrm>
        <a:graphic>
          <a:graphicData uri="http://schemas.openxmlformats.org/drawingml/2006/table">
            <a:tbl>
              <a:tblPr firstRow="1" firstCol="1" bandRow="1"/>
              <a:tblGrid>
                <a:gridCol w="1296144"/>
                <a:gridCol w="1080120"/>
                <a:gridCol w="2088232"/>
              </a:tblGrid>
              <a:tr h="258745">
                <a:tc>
                  <a:txBody>
                    <a:bodyPr/>
                    <a:lstStyle/>
                    <a:p>
                      <a:pPr indent="127000" algn="ctr">
                        <a:lnSpc>
                          <a:spcPct val="150000"/>
                        </a:lnSpc>
                        <a:spcAft>
                          <a:spcPts val="0"/>
                        </a:spcAft>
                      </a:pPr>
                      <a:r>
                        <a:rPr lang="zh-CN" sz="1200" b="1" kern="100" dirty="0">
                          <a:effectLst/>
                          <a:latin typeface="Calibri"/>
                          <a:ea typeface="仿宋_GB2312"/>
                          <a:cs typeface="Times New Roman"/>
                        </a:rPr>
                        <a:t>字段</a:t>
                      </a:r>
                      <a:endParaRPr lang="zh-CN" sz="1200" kern="100" dirty="0">
                        <a:effectLst/>
                        <a:latin typeface="Times New Roman"/>
                        <a:ea typeface="仿宋_GB2312"/>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EECE1"/>
                    </a:solidFill>
                  </a:tcPr>
                </a:tc>
                <a:tc>
                  <a:txBody>
                    <a:bodyPr/>
                    <a:lstStyle/>
                    <a:p>
                      <a:pPr indent="127000" algn="ctr">
                        <a:lnSpc>
                          <a:spcPct val="150000"/>
                        </a:lnSpc>
                        <a:spcAft>
                          <a:spcPts val="0"/>
                        </a:spcAft>
                      </a:pPr>
                      <a:r>
                        <a:rPr lang="zh-CN" sz="1200" b="1" kern="100">
                          <a:effectLst/>
                          <a:latin typeface="Calibri"/>
                          <a:ea typeface="仿宋_GB2312"/>
                          <a:cs typeface="Times New Roman"/>
                        </a:rPr>
                        <a:t>数据类型</a:t>
                      </a:r>
                      <a:endParaRPr lang="zh-CN" sz="1200" kern="100">
                        <a:effectLst/>
                        <a:latin typeface="Times New Roman"/>
                        <a:ea typeface="仿宋_GB2312"/>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EECE1"/>
                    </a:solidFill>
                  </a:tcPr>
                </a:tc>
                <a:tc>
                  <a:txBody>
                    <a:bodyPr/>
                    <a:lstStyle/>
                    <a:p>
                      <a:pPr indent="127000" algn="ctr">
                        <a:lnSpc>
                          <a:spcPct val="150000"/>
                        </a:lnSpc>
                        <a:spcAft>
                          <a:spcPts val="0"/>
                        </a:spcAft>
                      </a:pPr>
                      <a:r>
                        <a:rPr lang="zh-CN" sz="1200" b="1" kern="100" dirty="0">
                          <a:effectLst/>
                          <a:latin typeface="Calibri"/>
                          <a:ea typeface="仿宋_GB2312"/>
                          <a:cs typeface="Times New Roman"/>
                        </a:rPr>
                        <a:t>说明</a:t>
                      </a:r>
                      <a:endParaRPr lang="zh-CN" sz="1200" kern="100" dirty="0">
                        <a:effectLst/>
                        <a:latin typeface="Times New Roman"/>
                        <a:ea typeface="仿宋_GB2312"/>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EECE1"/>
                    </a:solidFill>
                  </a:tcPr>
                </a:tc>
              </a:tr>
              <a:tr h="258745">
                <a:tc>
                  <a:txBody>
                    <a:bodyPr/>
                    <a:lstStyle/>
                    <a:p>
                      <a:pPr indent="266700">
                        <a:lnSpc>
                          <a:spcPct val="150000"/>
                        </a:lnSpc>
                        <a:spcAft>
                          <a:spcPts val="0"/>
                        </a:spcAft>
                      </a:pPr>
                      <a:r>
                        <a:rPr lang="en-US" sz="1200" kern="100" dirty="0" err="1">
                          <a:effectLst/>
                          <a:latin typeface="Times New Roman"/>
                          <a:ea typeface="仿宋_GB2312"/>
                          <a:cs typeface="Times New Roman"/>
                        </a:rPr>
                        <a:t>VisitDate</a:t>
                      </a:r>
                      <a:r>
                        <a:rPr lang="en-US" sz="1200" kern="100" dirty="0">
                          <a:effectLst/>
                          <a:latin typeface="Times New Roman"/>
                          <a:ea typeface="仿宋_GB2312"/>
                          <a:cs typeface="Times New Roman"/>
                        </a:rPr>
                        <a:t> </a:t>
                      </a:r>
                      <a:endParaRPr lang="zh-CN" sz="1200" kern="100" dirty="0">
                        <a:effectLst/>
                        <a:latin typeface="Times New Roman"/>
                        <a:ea typeface="仿宋_GB2312"/>
                        <a:cs typeface="仿宋_GB231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indent="266700">
                        <a:lnSpc>
                          <a:spcPct val="150000"/>
                        </a:lnSpc>
                        <a:spcAft>
                          <a:spcPts val="0"/>
                        </a:spcAft>
                      </a:pPr>
                      <a:r>
                        <a:rPr lang="en-US" sz="1200" kern="100">
                          <a:effectLst/>
                          <a:latin typeface="Times New Roman"/>
                          <a:ea typeface="仿宋_GB2312"/>
                          <a:cs typeface="Times New Roman"/>
                        </a:rPr>
                        <a:t>Date</a:t>
                      </a:r>
                      <a:endParaRPr lang="zh-CN" sz="1200" kern="100">
                        <a:effectLst/>
                        <a:latin typeface="Times New Roman"/>
                        <a:ea typeface="仿宋_GB2312"/>
                        <a:cs typeface="仿宋_GB231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indent="266700">
                        <a:lnSpc>
                          <a:spcPct val="150000"/>
                        </a:lnSpc>
                        <a:spcAft>
                          <a:spcPts val="0"/>
                        </a:spcAft>
                      </a:pPr>
                      <a:r>
                        <a:rPr lang="zh-CN" sz="1200" kern="100">
                          <a:effectLst/>
                          <a:latin typeface="Calibri"/>
                          <a:ea typeface="仿宋_GB2312"/>
                          <a:cs typeface="仿宋_GB2312"/>
                        </a:rPr>
                        <a:t>就诊日期</a:t>
                      </a:r>
                      <a:endParaRPr lang="zh-CN" sz="1200" kern="100">
                        <a:effectLst/>
                        <a:latin typeface="Times New Roman"/>
                        <a:ea typeface="仿宋_GB2312"/>
                        <a:cs typeface="仿宋_GB231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r>
              <a:tr h="297546">
                <a:tc>
                  <a:txBody>
                    <a:bodyPr/>
                    <a:lstStyle/>
                    <a:p>
                      <a:pPr indent="266700">
                        <a:lnSpc>
                          <a:spcPct val="150000"/>
                        </a:lnSpc>
                        <a:spcAft>
                          <a:spcPts val="0"/>
                        </a:spcAft>
                      </a:pPr>
                      <a:r>
                        <a:rPr lang="en-US" sz="1200" kern="100" dirty="0" err="1">
                          <a:effectLst/>
                          <a:latin typeface="Times New Roman"/>
                          <a:ea typeface="仿宋_GB2312"/>
                          <a:cs typeface="Times New Roman"/>
                        </a:rPr>
                        <a:t>MocaResult</a:t>
                      </a:r>
                      <a:endParaRPr lang="zh-CN" sz="1200" kern="100" dirty="0">
                        <a:effectLst/>
                        <a:latin typeface="Times New Roman"/>
                        <a:ea typeface="仿宋_GB2312"/>
                        <a:cs typeface="仿宋_GB231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indent="266700">
                        <a:lnSpc>
                          <a:spcPct val="150000"/>
                        </a:lnSpc>
                        <a:spcAft>
                          <a:spcPts val="0"/>
                        </a:spcAft>
                      </a:pPr>
                      <a:r>
                        <a:rPr lang="zh-CN" sz="1200" kern="100" dirty="0">
                          <a:effectLst/>
                          <a:latin typeface="Calibri"/>
                          <a:ea typeface="仿宋_GB2312"/>
                          <a:cs typeface="仿宋_GB2312"/>
                        </a:rPr>
                        <a:t>内嵌文档</a:t>
                      </a:r>
                      <a:endParaRPr lang="zh-CN" sz="1200" kern="100" dirty="0">
                        <a:effectLst/>
                        <a:latin typeface="Times New Roman"/>
                        <a:ea typeface="仿宋_GB2312"/>
                        <a:cs typeface="仿宋_GB231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indent="266700">
                        <a:lnSpc>
                          <a:spcPct val="150000"/>
                        </a:lnSpc>
                        <a:spcAft>
                          <a:spcPts val="0"/>
                        </a:spcAft>
                      </a:pPr>
                      <a:r>
                        <a:rPr lang="en-US" sz="1200" kern="100" dirty="0" err="1">
                          <a:effectLst/>
                          <a:latin typeface="Calibri"/>
                          <a:ea typeface="仿宋_GB2312"/>
                          <a:cs typeface="仿宋_GB2312"/>
                        </a:rPr>
                        <a:t>Moca</a:t>
                      </a:r>
                      <a:r>
                        <a:rPr lang="zh-CN" sz="1200" kern="100" dirty="0">
                          <a:effectLst/>
                          <a:latin typeface="Calibri"/>
                          <a:ea typeface="仿宋_GB2312"/>
                          <a:cs typeface="仿宋_GB2312"/>
                        </a:rPr>
                        <a:t>量表的测试</a:t>
                      </a:r>
                      <a:r>
                        <a:rPr lang="zh-CN" sz="1200" kern="100" dirty="0" smtClean="0">
                          <a:effectLst/>
                          <a:latin typeface="Calibri"/>
                          <a:ea typeface="仿宋_GB2312"/>
                          <a:cs typeface="仿宋_GB2312"/>
                        </a:rPr>
                        <a:t>结果</a:t>
                      </a:r>
                      <a:endParaRPr lang="zh-CN" sz="1200" kern="100" dirty="0">
                        <a:effectLst/>
                        <a:latin typeface="Times New Roman"/>
                        <a:ea typeface="仿宋_GB2312"/>
                        <a:cs typeface="仿宋_GB231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r>
              <a:tr h="339599">
                <a:tc>
                  <a:txBody>
                    <a:bodyPr/>
                    <a:lstStyle/>
                    <a:p>
                      <a:pPr indent="266700">
                        <a:lnSpc>
                          <a:spcPct val="150000"/>
                        </a:lnSpc>
                        <a:spcAft>
                          <a:spcPts val="0"/>
                        </a:spcAft>
                      </a:pPr>
                      <a:r>
                        <a:rPr lang="en-US" sz="1200" kern="100">
                          <a:effectLst/>
                          <a:latin typeface="Times New Roman"/>
                          <a:ea typeface="仿宋_GB2312"/>
                          <a:cs typeface="Times New Roman"/>
                        </a:rPr>
                        <a:t>MMSEResult</a:t>
                      </a:r>
                      <a:endParaRPr lang="zh-CN" sz="1200" kern="100">
                        <a:effectLst/>
                        <a:latin typeface="Times New Roman"/>
                        <a:ea typeface="仿宋_GB2312"/>
                        <a:cs typeface="仿宋_GB231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indent="266700">
                        <a:lnSpc>
                          <a:spcPct val="150000"/>
                        </a:lnSpc>
                        <a:spcAft>
                          <a:spcPts val="0"/>
                        </a:spcAft>
                      </a:pPr>
                      <a:r>
                        <a:rPr lang="zh-CN" sz="1200" kern="100" dirty="0">
                          <a:effectLst/>
                          <a:latin typeface="Calibri"/>
                          <a:ea typeface="仿宋_GB2312"/>
                          <a:cs typeface="仿宋_GB2312"/>
                        </a:rPr>
                        <a:t>内嵌文档</a:t>
                      </a:r>
                      <a:endParaRPr lang="zh-CN" sz="1200" kern="100" dirty="0">
                        <a:effectLst/>
                        <a:latin typeface="Times New Roman"/>
                        <a:ea typeface="仿宋_GB2312"/>
                        <a:cs typeface="仿宋_GB231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indent="266700">
                        <a:lnSpc>
                          <a:spcPct val="150000"/>
                        </a:lnSpc>
                        <a:spcAft>
                          <a:spcPts val="0"/>
                        </a:spcAft>
                      </a:pPr>
                      <a:r>
                        <a:rPr lang="en-US" sz="1200" kern="100" dirty="0">
                          <a:effectLst/>
                          <a:latin typeface="Calibri"/>
                          <a:ea typeface="仿宋_GB2312"/>
                          <a:cs typeface="仿宋_GB2312"/>
                        </a:rPr>
                        <a:t>MMSE</a:t>
                      </a:r>
                      <a:r>
                        <a:rPr lang="zh-CN" sz="1200" kern="100" dirty="0">
                          <a:effectLst/>
                          <a:latin typeface="Calibri"/>
                          <a:ea typeface="仿宋_GB2312"/>
                          <a:cs typeface="仿宋_GB2312"/>
                        </a:rPr>
                        <a:t>量表的测试</a:t>
                      </a:r>
                      <a:r>
                        <a:rPr lang="zh-CN" sz="1200" kern="100" dirty="0" smtClean="0">
                          <a:effectLst/>
                          <a:latin typeface="Calibri"/>
                          <a:ea typeface="仿宋_GB2312"/>
                          <a:cs typeface="仿宋_GB2312"/>
                        </a:rPr>
                        <a:t>结果</a:t>
                      </a:r>
                      <a:endParaRPr lang="zh-CN" sz="1200" kern="100" dirty="0">
                        <a:effectLst/>
                        <a:latin typeface="Times New Roman"/>
                        <a:ea typeface="仿宋_GB2312"/>
                        <a:cs typeface="仿宋_GB231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r>
              <a:tr h="258745">
                <a:tc>
                  <a:txBody>
                    <a:bodyPr/>
                    <a:lstStyle/>
                    <a:p>
                      <a:pPr indent="266700">
                        <a:lnSpc>
                          <a:spcPct val="150000"/>
                        </a:lnSpc>
                        <a:spcAft>
                          <a:spcPts val="0"/>
                        </a:spcAft>
                      </a:pPr>
                      <a:r>
                        <a:rPr lang="en-US" sz="1200" kern="100">
                          <a:effectLst/>
                          <a:latin typeface="Times New Roman"/>
                          <a:ea typeface="仿宋_GB2312"/>
                          <a:cs typeface="Times New Roman"/>
                        </a:rPr>
                        <a:t>ADLResult</a:t>
                      </a:r>
                      <a:endParaRPr lang="zh-CN" sz="1200" kern="100">
                        <a:effectLst/>
                        <a:latin typeface="Times New Roman"/>
                        <a:ea typeface="仿宋_GB2312"/>
                        <a:cs typeface="仿宋_GB231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indent="266700">
                        <a:lnSpc>
                          <a:spcPct val="150000"/>
                        </a:lnSpc>
                        <a:spcAft>
                          <a:spcPts val="0"/>
                        </a:spcAft>
                      </a:pPr>
                      <a:r>
                        <a:rPr lang="zh-CN" sz="1200" kern="100" dirty="0">
                          <a:effectLst/>
                          <a:latin typeface="Calibri"/>
                          <a:ea typeface="仿宋_GB2312"/>
                          <a:cs typeface="仿宋_GB2312"/>
                        </a:rPr>
                        <a:t>内嵌文档</a:t>
                      </a:r>
                      <a:endParaRPr lang="zh-CN" sz="1200" kern="100" dirty="0">
                        <a:effectLst/>
                        <a:latin typeface="Times New Roman"/>
                        <a:ea typeface="仿宋_GB2312"/>
                        <a:cs typeface="仿宋_GB231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indent="266700">
                        <a:lnSpc>
                          <a:spcPct val="150000"/>
                        </a:lnSpc>
                        <a:spcAft>
                          <a:spcPts val="0"/>
                        </a:spcAft>
                      </a:pPr>
                      <a:r>
                        <a:rPr lang="en-US" sz="1200" kern="100" dirty="0">
                          <a:effectLst/>
                          <a:latin typeface="Calibri"/>
                          <a:ea typeface="仿宋_GB2312"/>
                          <a:cs typeface="仿宋_GB2312"/>
                        </a:rPr>
                        <a:t>ADL</a:t>
                      </a:r>
                      <a:r>
                        <a:rPr lang="zh-CN" sz="1200" kern="100" dirty="0">
                          <a:effectLst/>
                          <a:latin typeface="Calibri"/>
                          <a:ea typeface="仿宋_GB2312"/>
                          <a:cs typeface="仿宋_GB2312"/>
                        </a:rPr>
                        <a:t>量表的测试结果</a:t>
                      </a:r>
                      <a:endParaRPr lang="zh-CN" sz="1200" kern="100" dirty="0">
                        <a:effectLst/>
                        <a:latin typeface="Times New Roman"/>
                        <a:ea typeface="仿宋_GB2312"/>
                        <a:cs typeface="仿宋_GB231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r>
              <a:tr h="258745">
                <a:tc>
                  <a:txBody>
                    <a:bodyPr/>
                    <a:lstStyle/>
                    <a:p>
                      <a:pPr indent="266700">
                        <a:lnSpc>
                          <a:spcPct val="150000"/>
                        </a:lnSpc>
                        <a:spcAft>
                          <a:spcPts val="0"/>
                        </a:spcAft>
                      </a:pPr>
                      <a:r>
                        <a:rPr lang="en-US" sz="1200" kern="100">
                          <a:effectLst/>
                          <a:latin typeface="Times New Roman"/>
                          <a:ea typeface="仿宋_GB2312"/>
                          <a:cs typeface="Times New Roman"/>
                        </a:rPr>
                        <a:t>GDSResult</a:t>
                      </a:r>
                      <a:endParaRPr lang="zh-CN" sz="1200" kern="100">
                        <a:effectLst/>
                        <a:latin typeface="Times New Roman"/>
                        <a:ea typeface="仿宋_GB2312"/>
                        <a:cs typeface="仿宋_GB231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indent="266700">
                        <a:lnSpc>
                          <a:spcPct val="150000"/>
                        </a:lnSpc>
                        <a:spcAft>
                          <a:spcPts val="0"/>
                        </a:spcAft>
                      </a:pPr>
                      <a:r>
                        <a:rPr lang="zh-CN" sz="1200" kern="100">
                          <a:effectLst/>
                          <a:latin typeface="Calibri"/>
                          <a:ea typeface="仿宋_GB2312"/>
                          <a:cs typeface="仿宋_GB2312"/>
                        </a:rPr>
                        <a:t>内嵌文档</a:t>
                      </a:r>
                      <a:endParaRPr lang="zh-CN" sz="1200" kern="100">
                        <a:effectLst/>
                        <a:latin typeface="Times New Roman"/>
                        <a:ea typeface="仿宋_GB2312"/>
                        <a:cs typeface="仿宋_GB231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indent="266700">
                        <a:lnSpc>
                          <a:spcPct val="150000"/>
                        </a:lnSpc>
                        <a:spcAft>
                          <a:spcPts val="0"/>
                        </a:spcAft>
                      </a:pPr>
                      <a:r>
                        <a:rPr lang="en-US" sz="1200" kern="100" dirty="0">
                          <a:effectLst/>
                          <a:latin typeface="Calibri"/>
                          <a:ea typeface="仿宋_GB2312"/>
                          <a:cs typeface="仿宋_GB2312"/>
                        </a:rPr>
                        <a:t>GDS</a:t>
                      </a:r>
                      <a:r>
                        <a:rPr lang="zh-CN" sz="1200" kern="100" dirty="0">
                          <a:effectLst/>
                          <a:latin typeface="Calibri"/>
                          <a:ea typeface="仿宋_GB2312"/>
                          <a:cs typeface="仿宋_GB2312"/>
                        </a:rPr>
                        <a:t>量表的测试结果</a:t>
                      </a:r>
                      <a:endParaRPr lang="zh-CN" sz="1200" kern="100" dirty="0">
                        <a:effectLst/>
                        <a:latin typeface="Times New Roman"/>
                        <a:ea typeface="仿宋_GB2312"/>
                        <a:cs typeface="仿宋_GB231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r>
              <a:tr h="517491">
                <a:tc>
                  <a:txBody>
                    <a:bodyPr/>
                    <a:lstStyle/>
                    <a:p>
                      <a:pPr indent="266700">
                        <a:lnSpc>
                          <a:spcPct val="150000"/>
                        </a:lnSpc>
                        <a:spcAft>
                          <a:spcPts val="0"/>
                        </a:spcAft>
                      </a:pPr>
                      <a:r>
                        <a:rPr lang="en-US" sz="1200" kern="100">
                          <a:effectLst/>
                          <a:latin typeface="Times New Roman"/>
                          <a:ea typeface="仿宋_GB2312"/>
                          <a:cs typeface="Times New Roman"/>
                        </a:rPr>
                        <a:t>Vocabulary</a:t>
                      </a:r>
                      <a:endParaRPr lang="zh-CN" sz="1200" kern="100">
                        <a:effectLst/>
                        <a:latin typeface="Times New Roman"/>
                        <a:ea typeface="仿宋_GB2312"/>
                        <a:cs typeface="仿宋_GB231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indent="266700">
                        <a:lnSpc>
                          <a:spcPct val="150000"/>
                        </a:lnSpc>
                        <a:spcAft>
                          <a:spcPts val="0"/>
                        </a:spcAft>
                      </a:pPr>
                      <a:r>
                        <a:rPr lang="zh-CN" sz="1200" kern="100">
                          <a:effectLst/>
                          <a:latin typeface="Calibri"/>
                          <a:ea typeface="仿宋_GB2312"/>
                          <a:cs typeface="仿宋_GB2312"/>
                        </a:rPr>
                        <a:t>内嵌文档</a:t>
                      </a:r>
                      <a:endParaRPr lang="zh-CN" sz="1200" kern="100">
                        <a:effectLst/>
                        <a:latin typeface="Times New Roman"/>
                        <a:ea typeface="仿宋_GB2312"/>
                        <a:cs typeface="仿宋_GB231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indent="266700">
                        <a:lnSpc>
                          <a:spcPct val="150000"/>
                        </a:lnSpc>
                        <a:spcAft>
                          <a:spcPts val="0"/>
                        </a:spcAft>
                      </a:pPr>
                      <a:r>
                        <a:rPr lang="zh-CN" sz="1200" kern="100" dirty="0">
                          <a:effectLst/>
                          <a:latin typeface="Calibri"/>
                          <a:ea typeface="仿宋_GB2312"/>
                          <a:cs typeface="仿宋_GB2312"/>
                        </a:rPr>
                        <a:t>单词记忆和辨认能力测试结果</a:t>
                      </a:r>
                      <a:endParaRPr lang="zh-CN" sz="1200" kern="100" dirty="0">
                        <a:effectLst/>
                        <a:latin typeface="Times New Roman"/>
                        <a:ea typeface="仿宋_GB2312"/>
                        <a:cs typeface="仿宋_GB231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r>
              <a:tr h="323413">
                <a:tc>
                  <a:txBody>
                    <a:bodyPr/>
                    <a:lstStyle/>
                    <a:p>
                      <a:pPr indent="266700">
                        <a:lnSpc>
                          <a:spcPct val="150000"/>
                        </a:lnSpc>
                        <a:spcAft>
                          <a:spcPts val="0"/>
                        </a:spcAft>
                      </a:pPr>
                      <a:r>
                        <a:rPr lang="en-US" sz="1200" kern="100">
                          <a:effectLst/>
                          <a:latin typeface="Times New Roman"/>
                          <a:ea typeface="仿宋_GB2312"/>
                          <a:cs typeface="Times New Roman"/>
                        </a:rPr>
                        <a:t>Picture</a:t>
                      </a:r>
                      <a:endParaRPr lang="zh-CN" sz="1200" kern="100">
                        <a:effectLst/>
                        <a:latin typeface="Times New Roman"/>
                        <a:ea typeface="仿宋_GB2312"/>
                        <a:cs typeface="仿宋_GB231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indent="266700">
                        <a:lnSpc>
                          <a:spcPct val="150000"/>
                        </a:lnSpc>
                        <a:spcAft>
                          <a:spcPts val="0"/>
                        </a:spcAft>
                      </a:pPr>
                      <a:r>
                        <a:rPr lang="zh-CN" sz="1200" kern="100">
                          <a:effectLst/>
                          <a:latin typeface="Calibri"/>
                          <a:ea typeface="仿宋_GB2312"/>
                          <a:cs typeface="仿宋_GB2312"/>
                        </a:rPr>
                        <a:t>内嵌文档</a:t>
                      </a:r>
                      <a:endParaRPr lang="zh-CN" sz="1200" kern="100">
                        <a:effectLst/>
                        <a:latin typeface="Times New Roman"/>
                        <a:ea typeface="仿宋_GB2312"/>
                        <a:cs typeface="仿宋_GB231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indent="266700">
                        <a:lnSpc>
                          <a:spcPct val="150000"/>
                        </a:lnSpc>
                        <a:spcAft>
                          <a:spcPts val="0"/>
                        </a:spcAft>
                      </a:pPr>
                      <a:r>
                        <a:rPr lang="zh-CN" sz="1200" kern="100" dirty="0">
                          <a:effectLst/>
                          <a:latin typeface="Calibri"/>
                          <a:ea typeface="仿宋_GB2312"/>
                          <a:cs typeface="仿宋_GB2312"/>
                        </a:rPr>
                        <a:t>图片记忆能力测试结果</a:t>
                      </a:r>
                      <a:endParaRPr lang="zh-CN" sz="1200" kern="100" dirty="0">
                        <a:effectLst/>
                        <a:latin typeface="Times New Roman"/>
                        <a:ea typeface="仿宋_GB2312"/>
                        <a:cs typeface="仿宋_GB231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r>
              <a:tr h="511306">
                <a:tc>
                  <a:txBody>
                    <a:bodyPr/>
                    <a:lstStyle/>
                    <a:p>
                      <a:pPr indent="266700">
                        <a:lnSpc>
                          <a:spcPct val="150000"/>
                        </a:lnSpc>
                        <a:spcAft>
                          <a:spcPts val="0"/>
                        </a:spcAft>
                      </a:pPr>
                      <a:r>
                        <a:rPr lang="en-US" sz="1200" kern="100" dirty="0">
                          <a:effectLst/>
                          <a:latin typeface="Times New Roman"/>
                          <a:ea typeface="仿宋_GB2312"/>
                          <a:cs typeface="Times New Roman"/>
                        </a:rPr>
                        <a:t>Number</a:t>
                      </a:r>
                      <a:endParaRPr lang="zh-CN" sz="1200" kern="100" dirty="0">
                        <a:effectLst/>
                        <a:latin typeface="Times New Roman"/>
                        <a:ea typeface="仿宋_GB2312"/>
                        <a:cs typeface="仿宋_GB231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indent="266700">
                        <a:lnSpc>
                          <a:spcPct val="150000"/>
                        </a:lnSpc>
                        <a:spcAft>
                          <a:spcPts val="0"/>
                        </a:spcAft>
                      </a:pPr>
                      <a:r>
                        <a:rPr lang="zh-CN" sz="1200" kern="100">
                          <a:effectLst/>
                          <a:latin typeface="Calibri"/>
                          <a:ea typeface="仿宋_GB2312"/>
                          <a:cs typeface="仿宋_GB2312"/>
                        </a:rPr>
                        <a:t>内嵌文档</a:t>
                      </a:r>
                      <a:endParaRPr lang="zh-CN" sz="1200" kern="100">
                        <a:effectLst/>
                        <a:latin typeface="Times New Roman"/>
                        <a:ea typeface="仿宋_GB2312"/>
                        <a:cs typeface="仿宋_GB231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indent="266700">
                        <a:lnSpc>
                          <a:spcPct val="150000"/>
                        </a:lnSpc>
                        <a:spcAft>
                          <a:spcPts val="0"/>
                        </a:spcAft>
                      </a:pPr>
                      <a:r>
                        <a:rPr lang="zh-CN" sz="1200" kern="100" dirty="0">
                          <a:effectLst/>
                          <a:latin typeface="Calibri"/>
                          <a:ea typeface="仿宋_GB2312"/>
                          <a:cs typeface="仿宋_GB2312"/>
                        </a:rPr>
                        <a:t>数字复述能力测试结果</a:t>
                      </a:r>
                      <a:endParaRPr lang="zh-CN" sz="1200" kern="100" dirty="0">
                        <a:effectLst/>
                        <a:latin typeface="Times New Roman"/>
                        <a:ea typeface="仿宋_GB2312"/>
                        <a:cs typeface="仿宋_GB231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r>
            </a:tbl>
          </a:graphicData>
        </a:graphic>
      </p:graphicFrame>
      <p:graphicFrame>
        <p:nvGraphicFramePr>
          <p:cNvPr id="29" name="表格 28"/>
          <p:cNvGraphicFramePr>
            <a:graphicFrameLocks noGrp="1"/>
          </p:cNvGraphicFramePr>
          <p:nvPr>
            <p:extLst>
              <p:ext uri="{D42A27DB-BD31-4B8C-83A1-F6EECF244321}">
                <p14:modId xmlns:p14="http://schemas.microsoft.com/office/powerpoint/2010/main" val="2086006785"/>
              </p:ext>
            </p:extLst>
          </p:nvPr>
        </p:nvGraphicFramePr>
        <p:xfrm>
          <a:off x="4505018" y="3792684"/>
          <a:ext cx="4464496" cy="2846140"/>
        </p:xfrm>
        <a:graphic>
          <a:graphicData uri="http://schemas.openxmlformats.org/drawingml/2006/table">
            <a:tbl>
              <a:tblPr firstRow="1" firstCol="1" bandRow="1"/>
              <a:tblGrid>
                <a:gridCol w="1512168"/>
                <a:gridCol w="1008112"/>
                <a:gridCol w="1944216"/>
              </a:tblGrid>
              <a:tr h="377260">
                <a:tc>
                  <a:txBody>
                    <a:bodyPr/>
                    <a:lstStyle/>
                    <a:p>
                      <a:pPr indent="127000" algn="ctr">
                        <a:lnSpc>
                          <a:spcPct val="150000"/>
                        </a:lnSpc>
                        <a:spcAft>
                          <a:spcPts val="0"/>
                        </a:spcAft>
                      </a:pPr>
                      <a:r>
                        <a:rPr lang="zh-CN" sz="1200" b="1" kern="100">
                          <a:effectLst/>
                          <a:latin typeface="Calibri"/>
                          <a:ea typeface="仿宋_GB2312"/>
                          <a:cs typeface="Times New Roman"/>
                        </a:rPr>
                        <a:t>字段</a:t>
                      </a:r>
                      <a:endParaRPr lang="zh-CN" sz="1200" kern="100">
                        <a:effectLst/>
                        <a:latin typeface="Times New Roman"/>
                        <a:ea typeface="仿宋_GB2312"/>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EECE1"/>
                    </a:solidFill>
                  </a:tcPr>
                </a:tc>
                <a:tc>
                  <a:txBody>
                    <a:bodyPr/>
                    <a:lstStyle/>
                    <a:p>
                      <a:pPr indent="127000" algn="ctr">
                        <a:lnSpc>
                          <a:spcPct val="150000"/>
                        </a:lnSpc>
                        <a:spcAft>
                          <a:spcPts val="0"/>
                        </a:spcAft>
                      </a:pPr>
                      <a:r>
                        <a:rPr lang="zh-CN" sz="1200" b="1" kern="100" dirty="0">
                          <a:effectLst/>
                          <a:latin typeface="Calibri"/>
                          <a:ea typeface="仿宋_GB2312"/>
                          <a:cs typeface="Times New Roman"/>
                        </a:rPr>
                        <a:t>数据类型</a:t>
                      </a:r>
                      <a:endParaRPr lang="zh-CN" sz="1200" kern="100" dirty="0">
                        <a:effectLst/>
                        <a:latin typeface="Times New Roman"/>
                        <a:ea typeface="仿宋_GB2312"/>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EECE1"/>
                    </a:solidFill>
                  </a:tcPr>
                </a:tc>
                <a:tc>
                  <a:txBody>
                    <a:bodyPr/>
                    <a:lstStyle/>
                    <a:p>
                      <a:pPr indent="127000" algn="ctr">
                        <a:lnSpc>
                          <a:spcPct val="150000"/>
                        </a:lnSpc>
                        <a:spcAft>
                          <a:spcPts val="0"/>
                        </a:spcAft>
                      </a:pPr>
                      <a:r>
                        <a:rPr lang="zh-CN" sz="1200" b="1" kern="100">
                          <a:effectLst/>
                          <a:latin typeface="Calibri"/>
                          <a:ea typeface="仿宋_GB2312"/>
                          <a:cs typeface="Times New Roman"/>
                        </a:rPr>
                        <a:t>说明</a:t>
                      </a:r>
                      <a:endParaRPr lang="zh-CN" sz="1200" kern="100">
                        <a:effectLst/>
                        <a:latin typeface="Times New Roman"/>
                        <a:ea typeface="仿宋_GB2312"/>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EECE1"/>
                    </a:solidFill>
                  </a:tcPr>
                </a:tc>
              </a:tr>
              <a:tr h="527555">
                <a:tc>
                  <a:txBody>
                    <a:bodyPr/>
                    <a:lstStyle/>
                    <a:p>
                      <a:pPr indent="266700">
                        <a:lnSpc>
                          <a:spcPct val="150000"/>
                        </a:lnSpc>
                        <a:spcAft>
                          <a:spcPts val="0"/>
                        </a:spcAft>
                      </a:pPr>
                      <a:r>
                        <a:rPr lang="en-US" sz="1200" kern="100" dirty="0" err="1">
                          <a:effectLst/>
                          <a:latin typeface="Times New Roman"/>
                          <a:ea typeface="仿宋_GB2312"/>
                          <a:cs typeface="Times New Roman"/>
                        </a:rPr>
                        <a:t>Visualspaceandexecutiveability</a:t>
                      </a:r>
                      <a:endParaRPr lang="zh-CN" sz="1200" kern="100" dirty="0">
                        <a:effectLst/>
                        <a:latin typeface="Times New Roman"/>
                        <a:ea typeface="仿宋_GB2312"/>
                        <a:cs typeface="仿宋_GB231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indent="266700">
                        <a:lnSpc>
                          <a:spcPct val="150000"/>
                        </a:lnSpc>
                        <a:spcAft>
                          <a:spcPts val="0"/>
                        </a:spcAft>
                      </a:pPr>
                      <a:r>
                        <a:rPr lang="en-US" sz="1200" kern="100">
                          <a:effectLst/>
                          <a:latin typeface="Times New Roman"/>
                          <a:ea typeface="仿宋_GB2312"/>
                          <a:cs typeface="Times New Roman"/>
                        </a:rPr>
                        <a:t>int</a:t>
                      </a:r>
                      <a:endParaRPr lang="zh-CN" sz="1200" kern="100">
                        <a:effectLst/>
                        <a:latin typeface="Times New Roman"/>
                        <a:ea typeface="仿宋_GB2312"/>
                        <a:cs typeface="仿宋_GB231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indent="127000">
                        <a:lnSpc>
                          <a:spcPct val="150000"/>
                        </a:lnSpc>
                        <a:spcAft>
                          <a:spcPts val="0"/>
                        </a:spcAft>
                      </a:pPr>
                      <a:r>
                        <a:rPr lang="zh-CN" sz="1200" kern="100">
                          <a:effectLst/>
                          <a:latin typeface="Calibri"/>
                          <a:ea typeface="仿宋_GB2312"/>
                          <a:cs typeface="Times New Roman"/>
                        </a:rPr>
                        <a:t>视空间与执行能力得分</a:t>
                      </a:r>
                      <a:endParaRPr lang="zh-CN" sz="1200" kern="100">
                        <a:effectLst/>
                        <a:latin typeface="Times New Roman"/>
                        <a:ea typeface="仿宋_GB2312"/>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r>
              <a:tr h="263777">
                <a:tc>
                  <a:txBody>
                    <a:bodyPr/>
                    <a:lstStyle/>
                    <a:p>
                      <a:pPr indent="266700">
                        <a:lnSpc>
                          <a:spcPct val="150000"/>
                        </a:lnSpc>
                        <a:spcAft>
                          <a:spcPts val="0"/>
                        </a:spcAft>
                      </a:pPr>
                      <a:r>
                        <a:rPr lang="en-US" sz="1200" kern="100" dirty="0">
                          <a:effectLst/>
                          <a:latin typeface="Times New Roman"/>
                          <a:ea typeface="仿宋_GB2312"/>
                          <a:cs typeface="Times New Roman"/>
                        </a:rPr>
                        <a:t>Naming</a:t>
                      </a:r>
                      <a:endParaRPr lang="zh-CN" sz="1200" kern="100" dirty="0">
                        <a:effectLst/>
                        <a:latin typeface="Times New Roman"/>
                        <a:ea typeface="仿宋_GB2312"/>
                        <a:cs typeface="仿宋_GB231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indent="266700">
                        <a:lnSpc>
                          <a:spcPct val="150000"/>
                        </a:lnSpc>
                        <a:spcAft>
                          <a:spcPts val="0"/>
                        </a:spcAft>
                      </a:pPr>
                      <a:r>
                        <a:rPr lang="en-US" sz="1200" kern="100" dirty="0" err="1">
                          <a:effectLst/>
                          <a:latin typeface="Times New Roman"/>
                          <a:ea typeface="仿宋_GB2312"/>
                          <a:cs typeface="Times New Roman"/>
                        </a:rPr>
                        <a:t>int</a:t>
                      </a:r>
                      <a:endParaRPr lang="zh-CN" sz="1200" kern="100" dirty="0">
                        <a:effectLst/>
                        <a:latin typeface="Times New Roman"/>
                        <a:ea typeface="仿宋_GB2312"/>
                        <a:cs typeface="仿宋_GB231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indent="127000">
                        <a:lnSpc>
                          <a:spcPct val="150000"/>
                        </a:lnSpc>
                        <a:spcAft>
                          <a:spcPts val="0"/>
                        </a:spcAft>
                      </a:pPr>
                      <a:r>
                        <a:rPr lang="zh-CN" sz="1200" kern="100">
                          <a:effectLst/>
                          <a:latin typeface="Calibri"/>
                          <a:ea typeface="仿宋_GB2312"/>
                          <a:cs typeface="Times New Roman"/>
                        </a:rPr>
                        <a:t>命名能力得分</a:t>
                      </a:r>
                      <a:endParaRPr lang="zh-CN" sz="1200" kern="100">
                        <a:effectLst/>
                        <a:latin typeface="Times New Roman"/>
                        <a:ea typeface="仿宋_GB2312"/>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r>
              <a:tr h="263777">
                <a:tc>
                  <a:txBody>
                    <a:bodyPr/>
                    <a:lstStyle/>
                    <a:p>
                      <a:pPr indent="266700">
                        <a:lnSpc>
                          <a:spcPct val="150000"/>
                        </a:lnSpc>
                        <a:spcAft>
                          <a:spcPts val="0"/>
                        </a:spcAft>
                      </a:pPr>
                      <a:r>
                        <a:rPr lang="en-US" sz="1200" kern="100">
                          <a:effectLst/>
                          <a:latin typeface="Times New Roman"/>
                          <a:ea typeface="仿宋_GB2312"/>
                          <a:cs typeface="Times New Roman"/>
                        </a:rPr>
                        <a:t>Memory</a:t>
                      </a:r>
                      <a:endParaRPr lang="zh-CN" sz="1200" kern="100">
                        <a:effectLst/>
                        <a:latin typeface="Times New Roman"/>
                        <a:ea typeface="仿宋_GB2312"/>
                        <a:cs typeface="仿宋_GB231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indent="266700">
                        <a:lnSpc>
                          <a:spcPct val="150000"/>
                        </a:lnSpc>
                        <a:spcAft>
                          <a:spcPts val="0"/>
                        </a:spcAft>
                      </a:pPr>
                      <a:r>
                        <a:rPr lang="en-US" sz="1200" kern="100" dirty="0" err="1">
                          <a:effectLst/>
                          <a:latin typeface="Times New Roman"/>
                          <a:ea typeface="仿宋_GB2312"/>
                          <a:cs typeface="Times New Roman"/>
                        </a:rPr>
                        <a:t>int</a:t>
                      </a:r>
                      <a:endParaRPr lang="zh-CN" sz="1200" kern="100" dirty="0">
                        <a:effectLst/>
                        <a:latin typeface="Times New Roman"/>
                        <a:ea typeface="仿宋_GB2312"/>
                        <a:cs typeface="仿宋_GB231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indent="127000">
                        <a:lnSpc>
                          <a:spcPct val="150000"/>
                        </a:lnSpc>
                        <a:spcAft>
                          <a:spcPts val="0"/>
                        </a:spcAft>
                      </a:pPr>
                      <a:r>
                        <a:rPr lang="zh-CN" sz="1200" kern="100">
                          <a:effectLst/>
                          <a:latin typeface="Calibri"/>
                          <a:ea typeface="仿宋_GB2312"/>
                          <a:cs typeface="Times New Roman"/>
                        </a:rPr>
                        <a:t>记忆能力得分</a:t>
                      </a:r>
                      <a:endParaRPr lang="zh-CN" sz="1200" kern="100">
                        <a:effectLst/>
                        <a:latin typeface="Times New Roman"/>
                        <a:ea typeface="仿宋_GB2312"/>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r>
              <a:tr h="263777">
                <a:tc>
                  <a:txBody>
                    <a:bodyPr/>
                    <a:lstStyle/>
                    <a:p>
                      <a:pPr indent="266700">
                        <a:lnSpc>
                          <a:spcPct val="150000"/>
                        </a:lnSpc>
                        <a:spcAft>
                          <a:spcPts val="0"/>
                        </a:spcAft>
                      </a:pPr>
                      <a:r>
                        <a:rPr lang="en-US" sz="1200" kern="100">
                          <a:effectLst/>
                          <a:latin typeface="Times New Roman"/>
                          <a:ea typeface="仿宋_GB2312"/>
                          <a:cs typeface="Times New Roman"/>
                        </a:rPr>
                        <a:t>Attention</a:t>
                      </a:r>
                      <a:endParaRPr lang="zh-CN" sz="1200" kern="100">
                        <a:effectLst/>
                        <a:latin typeface="Times New Roman"/>
                        <a:ea typeface="仿宋_GB2312"/>
                        <a:cs typeface="仿宋_GB231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indent="266700">
                        <a:lnSpc>
                          <a:spcPct val="150000"/>
                        </a:lnSpc>
                        <a:spcAft>
                          <a:spcPts val="0"/>
                        </a:spcAft>
                      </a:pPr>
                      <a:r>
                        <a:rPr lang="en-US" sz="1200" kern="100" dirty="0" err="1">
                          <a:effectLst/>
                          <a:latin typeface="Times New Roman"/>
                          <a:ea typeface="仿宋_GB2312"/>
                          <a:cs typeface="Times New Roman"/>
                        </a:rPr>
                        <a:t>int</a:t>
                      </a:r>
                      <a:endParaRPr lang="zh-CN" sz="1200" kern="100" dirty="0">
                        <a:effectLst/>
                        <a:latin typeface="Times New Roman"/>
                        <a:ea typeface="仿宋_GB2312"/>
                        <a:cs typeface="仿宋_GB231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indent="127000">
                        <a:lnSpc>
                          <a:spcPct val="150000"/>
                        </a:lnSpc>
                        <a:spcAft>
                          <a:spcPts val="0"/>
                        </a:spcAft>
                      </a:pPr>
                      <a:r>
                        <a:rPr lang="zh-CN" sz="1200" kern="100" dirty="0">
                          <a:effectLst/>
                          <a:latin typeface="Calibri"/>
                          <a:ea typeface="仿宋_GB2312"/>
                          <a:cs typeface="Times New Roman"/>
                        </a:rPr>
                        <a:t>注意力集中水平得分</a:t>
                      </a:r>
                      <a:endParaRPr lang="zh-CN" sz="1200" kern="100" dirty="0">
                        <a:effectLst/>
                        <a:latin typeface="Times New Roman"/>
                        <a:ea typeface="仿宋_GB2312"/>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r>
              <a:tr h="263777">
                <a:tc>
                  <a:txBody>
                    <a:bodyPr/>
                    <a:lstStyle/>
                    <a:p>
                      <a:pPr indent="266700">
                        <a:lnSpc>
                          <a:spcPct val="150000"/>
                        </a:lnSpc>
                        <a:spcAft>
                          <a:spcPts val="0"/>
                        </a:spcAft>
                      </a:pPr>
                      <a:r>
                        <a:rPr lang="en-US" sz="1200" kern="100">
                          <a:effectLst/>
                          <a:latin typeface="Times New Roman"/>
                          <a:ea typeface="仿宋_GB2312"/>
                          <a:cs typeface="Times New Roman"/>
                        </a:rPr>
                        <a:t>Language</a:t>
                      </a:r>
                      <a:endParaRPr lang="zh-CN" sz="1200" kern="100">
                        <a:effectLst/>
                        <a:latin typeface="Times New Roman"/>
                        <a:ea typeface="仿宋_GB2312"/>
                        <a:cs typeface="仿宋_GB231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indent="266700">
                        <a:lnSpc>
                          <a:spcPct val="150000"/>
                        </a:lnSpc>
                        <a:spcAft>
                          <a:spcPts val="0"/>
                        </a:spcAft>
                      </a:pPr>
                      <a:r>
                        <a:rPr lang="en-US" sz="1200" kern="100">
                          <a:effectLst/>
                          <a:latin typeface="Times New Roman"/>
                          <a:ea typeface="仿宋_GB2312"/>
                          <a:cs typeface="Times New Roman"/>
                        </a:rPr>
                        <a:t>int</a:t>
                      </a:r>
                      <a:endParaRPr lang="zh-CN" sz="1200" kern="100">
                        <a:effectLst/>
                        <a:latin typeface="Times New Roman"/>
                        <a:ea typeface="仿宋_GB2312"/>
                        <a:cs typeface="仿宋_GB231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indent="127000">
                        <a:lnSpc>
                          <a:spcPct val="150000"/>
                        </a:lnSpc>
                        <a:spcAft>
                          <a:spcPts val="0"/>
                        </a:spcAft>
                      </a:pPr>
                      <a:r>
                        <a:rPr lang="zh-CN" sz="1200" kern="100" dirty="0">
                          <a:effectLst/>
                          <a:latin typeface="Calibri"/>
                          <a:ea typeface="仿宋_GB2312"/>
                          <a:cs typeface="Times New Roman"/>
                        </a:rPr>
                        <a:t>语言能力得分</a:t>
                      </a:r>
                      <a:endParaRPr lang="zh-CN" sz="1200" kern="100" dirty="0">
                        <a:effectLst/>
                        <a:latin typeface="Times New Roman"/>
                        <a:ea typeface="仿宋_GB2312"/>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r>
              <a:tr h="263777">
                <a:tc>
                  <a:txBody>
                    <a:bodyPr/>
                    <a:lstStyle/>
                    <a:p>
                      <a:pPr indent="266700">
                        <a:lnSpc>
                          <a:spcPct val="150000"/>
                        </a:lnSpc>
                        <a:spcAft>
                          <a:spcPts val="0"/>
                        </a:spcAft>
                      </a:pPr>
                      <a:r>
                        <a:rPr lang="en-US" sz="1200" kern="100">
                          <a:effectLst/>
                          <a:latin typeface="Times New Roman"/>
                          <a:ea typeface="仿宋_GB2312"/>
                          <a:cs typeface="Times New Roman"/>
                        </a:rPr>
                        <a:t>Abstractability</a:t>
                      </a:r>
                      <a:endParaRPr lang="zh-CN" sz="1200" kern="100">
                        <a:effectLst/>
                        <a:latin typeface="Times New Roman"/>
                        <a:ea typeface="仿宋_GB2312"/>
                        <a:cs typeface="仿宋_GB231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indent="266700">
                        <a:lnSpc>
                          <a:spcPct val="150000"/>
                        </a:lnSpc>
                        <a:spcAft>
                          <a:spcPts val="0"/>
                        </a:spcAft>
                      </a:pPr>
                      <a:r>
                        <a:rPr lang="en-US" sz="1200" kern="100">
                          <a:effectLst/>
                          <a:latin typeface="Times New Roman"/>
                          <a:ea typeface="仿宋_GB2312"/>
                          <a:cs typeface="Times New Roman"/>
                        </a:rPr>
                        <a:t>int</a:t>
                      </a:r>
                      <a:endParaRPr lang="zh-CN" sz="1200" kern="100">
                        <a:effectLst/>
                        <a:latin typeface="Times New Roman"/>
                        <a:ea typeface="仿宋_GB2312"/>
                        <a:cs typeface="仿宋_GB231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indent="127000">
                        <a:lnSpc>
                          <a:spcPct val="150000"/>
                        </a:lnSpc>
                        <a:spcAft>
                          <a:spcPts val="0"/>
                        </a:spcAft>
                      </a:pPr>
                      <a:r>
                        <a:rPr lang="zh-CN" sz="1200" kern="100" dirty="0">
                          <a:effectLst/>
                          <a:latin typeface="Calibri"/>
                          <a:ea typeface="仿宋_GB2312"/>
                          <a:cs typeface="Times New Roman"/>
                        </a:rPr>
                        <a:t>抽象能力得分</a:t>
                      </a:r>
                      <a:endParaRPr lang="zh-CN" sz="1200" kern="100" dirty="0">
                        <a:effectLst/>
                        <a:latin typeface="Times New Roman"/>
                        <a:ea typeface="仿宋_GB2312"/>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r>
              <a:tr h="263777">
                <a:tc>
                  <a:txBody>
                    <a:bodyPr/>
                    <a:lstStyle/>
                    <a:p>
                      <a:pPr indent="266700">
                        <a:lnSpc>
                          <a:spcPct val="150000"/>
                        </a:lnSpc>
                        <a:spcAft>
                          <a:spcPts val="0"/>
                        </a:spcAft>
                      </a:pPr>
                      <a:r>
                        <a:rPr lang="en-US" sz="1200" kern="100">
                          <a:effectLst/>
                          <a:latin typeface="Times New Roman"/>
                          <a:ea typeface="仿宋_GB2312"/>
                          <a:cs typeface="Times New Roman"/>
                        </a:rPr>
                        <a:t>MoCadelayrecall</a:t>
                      </a:r>
                      <a:endParaRPr lang="zh-CN" sz="1200" kern="100">
                        <a:effectLst/>
                        <a:latin typeface="Times New Roman"/>
                        <a:ea typeface="仿宋_GB2312"/>
                        <a:cs typeface="仿宋_GB231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indent="266700">
                        <a:lnSpc>
                          <a:spcPct val="150000"/>
                        </a:lnSpc>
                        <a:spcAft>
                          <a:spcPts val="0"/>
                        </a:spcAft>
                      </a:pPr>
                      <a:r>
                        <a:rPr lang="en-US" sz="1200" kern="100">
                          <a:effectLst/>
                          <a:latin typeface="Times New Roman"/>
                          <a:ea typeface="仿宋_GB2312"/>
                          <a:cs typeface="Times New Roman"/>
                        </a:rPr>
                        <a:t>int</a:t>
                      </a:r>
                      <a:endParaRPr lang="zh-CN" sz="1200" kern="100">
                        <a:effectLst/>
                        <a:latin typeface="Times New Roman"/>
                        <a:ea typeface="仿宋_GB2312"/>
                        <a:cs typeface="仿宋_GB231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indent="127000">
                        <a:lnSpc>
                          <a:spcPct val="150000"/>
                        </a:lnSpc>
                        <a:spcAft>
                          <a:spcPts val="0"/>
                        </a:spcAft>
                      </a:pPr>
                      <a:r>
                        <a:rPr lang="zh-CN" sz="1200" kern="100" dirty="0">
                          <a:effectLst/>
                          <a:latin typeface="Calibri"/>
                          <a:ea typeface="仿宋_GB2312"/>
                          <a:cs typeface="Times New Roman"/>
                        </a:rPr>
                        <a:t>延迟回忆能力得分</a:t>
                      </a:r>
                      <a:endParaRPr lang="zh-CN" sz="1200" kern="100" dirty="0">
                        <a:effectLst/>
                        <a:latin typeface="Times New Roman"/>
                        <a:ea typeface="仿宋_GB2312"/>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r>
              <a:tr h="263777">
                <a:tc>
                  <a:txBody>
                    <a:bodyPr/>
                    <a:lstStyle/>
                    <a:p>
                      <a:pPr indent="266700">
                        <a:lnSpc>
                          <a:spcPct val="150000"/>
                        </a:lnSpc>
                        <a:spcAft>
                          <a:spcPts val="0"/>
                        </a:spcAft>
                      </a:pPr>
                      <a:r>
                        <a:rPr lang="en-US" sz="1200" kern="100">
                          <a:effectLst/>
                          <a:latin typeface="Times New Roman"/>
                          <a:ea typeface="仿宋_GB2312"/>
                          <a:cs typeface="Times New Roman"/>
                        </a:rPr>
                        <a:t>Orientaion</a:t>
                      </a:r>
                      <a:endParaRPr lang="zh-CN" sz="1200" kern="100">
                        <a:effectLst/>
                        <a:latin typeface="Times New Roman"/>
                        <a:ea typeface="仿宋_GB2312"/>
                        <a:cs typeface="仿宋_GB231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indent="266700">
                        <a:lnSpc>
                          <a:spcPct val="150000"/>
                        </a:lnSpc>
                        <a:spcAft>
                          <a:spcPts val="0"/>
                        </a:spcAft>
                      </a:pPr>
                      <a:r>
                        <a:rPr lang="en-US" sz="1200" kern="100">
                          <a:effectLst/>
                          <a:latin typeface="Times New Roman"/>
                          <a:ea typeface="仿宋_GB2312"/>
                          <a:cs typeface="Times New Roman"/>
                        </a:rPr>
                        <a:t>int</a:t>
                      </a:r>
                      <a:endParaRPr lang="zh-CN" sz="1200" kern="100">
                        <a:effectLst/>
                        <a:latin typeface="Times New Roman"/>
                        <a:ea typeface="仿宋_GB2312"/>
                        <a:cs typeface="仿宋_GB231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indent="127000">
                        <a:lnSpc>
                          <a:spcPct val="150000"/>
                        </a:lnSpc>
                        <a:spcAft>
                          <a:spcPts val="0"/>
                        </a:spcAft>
                      </a:pPr>
                      <a:r>
                        <a:rPr lang="zh-CN" sz="1200" kern="100" dirty="0">
                          <a:effectLst/>
                          <a:latin typeface="Calibri"/>
                          <a:ea typeface="仿宋_GB2312"/>
                          <a:cs typeface="Times New Roman"/>
                        </a:rPr>
                        <a:t>定向能力得分</a:t>
                      </a:r>
                      <a:endParaRPr lang="zh-CN" sz="1200" kern="100" dirty="0">
                        <a:effectLst/>
                        <a:latin typeface="Times New Roman"/>
                        <a:ea typeface="仿宋_GB2312"/>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r>
            </a:tbl>
          </a:graphicData>
        </a:graphic>
      </p:graphicFrame>
      <p:pic>
        <p:nvPicPr>
          <p:cNvPr id="30" name="图片 29"/>
          <p:cNvPicPr/>
          <p:nvPr/>
        </p:nvPicPr>
        <p:blipFill>
          <a:blip r:embed="rId11">
            <a:extLst>
              <a:ext uri="{28A0092B-C50C-407E-A947-70E740481C1C}">
                <a14:useLocalDpi xmlns:a14="http://schemas.microsoft.com/office/drawing/2010/main" val="0"/>
              </a:ext>
            </a:extLst>
          </a:blip>
          <a:srcRect/>
          <a:stretch>
            <a:fillRect/>
          </a:stretch>
        </p:blipFill>
        <p:spPr bwMode="auto">
          <a:xfrm>
            <a:off x="4465644" y="4077072"/>
            <a:ext cx="4503870" cy="2556722"/>
          </a:xfrm>
          <a:prstGeom prst="rect">
            <a:avLst/>
          </a:prstGeom>
          <a:noFill/>
          <a:ln>
            <a:noFill/>
          </a:ln>
        </p:spPr>
      </p:pic>
      <p:pic>
        <p:nvPicPr>
          <p:cNvPr id="31" name="图片 30"/>
          <p:cNvPicPr/>
          <p:nvPr/>
        </p:nvPicPr>
        <p:blipFill>
          <a:blip r:embed="rId12">
            <a:extLst>
              <a:ext uri="{28A0092B-C50C-407E-A947-70E740481C1C}">
                <a14:useLocalDpi xmlns:a14="http://schemas.microsoft.com/office/drawing/2010/main" val="0"/>
              </a:ext>
            </a:extLst>
          </a:blip>
          <a:srcRect/>
          <a:stretch>
            <a:fillRect/>
          </a:stretch>
        </p:blipFill>
        <p:spPr bwMode="auto">
          <a:xfrm>
            <a:off x="4465644" y="1384092"/>
            <a:ext cx="4503870" cy="2692980"/>
          </a:xfrm>
          <a:prstGeom prst="rect">
            <a:avLst/>
          </a:prstGeom>
          <a:noFill/>
          <a:ln>
            <a:noFill/>
          </a:ln>
        </p:spPr>
      </p:pic>
    </p:spTree>
    <p:extLst>
      <p:ext uri="{BB962C8B-B14F-4D97-AF65-F5344CB8AC3E}">
        <p14:creationId xmlns:p14="http://schemas.microsoft.com/office/powerpoint/2010/main" val="1862925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1000"/>
                                        <p:tgtEl>
                                          <p:spTgt spid="28"/>
                                        </p:tgtEl>
                                      </p:cBhvr>
                                    </p:animEffect>
                                    <p:anim calcmode="lin" valueType="num">
                                      <p:cBhvr>
                                        <p:cTn id="8" dur="1000" fill="hold"/>
                                        <p:tgtEl>
                                          <p:spTgt spid="28"/>
                                        </p:tgtEl>
                                        <p:attrNameLst>
                                          <p:attrName>ppt_x</p:attrName>
                                        </p:attrNameLst>
                                      </p:cBhvr>
                                      <p:tavLst>
                                        <p:tav tm="0">
                                          <p:val>
                                            <p:strVal val="#ppt_x"/>
                                          </p:val>
                                        </p:tav>
                                        <p:tav tm="100000">
                                          <p:val>
                                            <p:strVal val="#ppt_x"/>
                                          </p:val>
                                        </p:tav>
                                      </p:tavLst>
                                    </p:anim>
                                    <p:anim calcmode="lin" valueType="num">
                                      <p:cBhvr>
                                        <p:cTn id="9"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9"/>
                                        </p:tgtEl>
                                        <p:attrNameLst>
                                          <p:attrName>style.visibility</p:attrName>
                                        </p:attrNameLst>
                                      </p:cBhvr>
                                      <p:to>
                                        <p:strVal val="visible"/>
                                      </p:to>
                                    </p:set>
                                    <p:animEffect transition="in" filter="fade">
                                      <p:cBhvr>
                                        <p:cTn id="14" dur="1000"/>
                                        <p:tgtEl>
                                          <p:spTgt spid="29"/>
                                        </p:tgtEl>
                                      </p:cBhvr>
                                    </p:animEffect>
                                    <p:anim calcmode="lin" valueType="num">
                                      <p:cBhvr>
                                        <p:cTn id="15" dur="1000" fill="hold"/>
                                        <p:tgtEl>
                                          <p:spTgt spid="29"/>
                                        </p:tgtEl>
                                        <p:attrNameLst>
                                          <p:attrName>ppt_x</p:attrName>
                                        </p:attrNameLst>
                                      </p:cBhvr>
                                      <p:tavLst>
                                        <p:tav tm="0">
                                          <p:val>
                                            <p:strVal val="#ppt_x"/>
                                          </p:val>
                                        </p:tav>
                                        <p:tav tm="100000">
                                          <p:val>
                                            <p:strVal val="#ppt_x"/>
                                          </p:val>
                                        </p:tav>
                                      </p:tavLst>
                                    </p:anim>
                                    <p:anim calcmode="lin" valueType="num">
                                      <p:cBhvr>
                                        <p:cTn id="16"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1"/>
                                        </p:tgtEl>
                                        <p:attrNameLst>
                                          <p:attrName>style.visibility</p:attrName>
                                        </p:attrNameLst>
                                      </p:cBhvr>
                                      <p:to>
                                        <p:strVal val="visible"/>
                                      </p:to>
                                    </p:set>
                                    <p:animEffect transition="in" filter="fade">
                                      <p:cBhvr>
                                        <p:cTn id="21" dur="1000"/>
                                        <p:tgtEl>
                                          <p:spTgt spid="31"/>
                                        </p:tgtEl>
                                      </p:cBhvr>
                                    </p:animEffect>
                                    <p:anim calcmode="lin" valueType="num">
                                      <p:cBhvr>
                                        <p:cTn id="22" dur="1000" fill="hold"/>
                                        <p:tgtEl>
                                          <p:spTgt spid="31"/>
                                        </p:tgtEl>
                                        <p:attrNameLst>
                                          <p:attrName>ppt_x</p:attrName>
                                        </p:attrNameLst>
                                      </p:cBhvr>
                                      <p:tavLst>
                                        <p:tav tm="0">
                                          <p:val>
                                            <p:strVal val="#ppt_x"/>
                                          </p:val>
                                        </p:tav>
                                        <p:tav tm="100000">
                                          <p:val>
                                            <p:strVal val="#ppt_x"/>
                                          </p:val>
                                        </p:tav>
                                      </p:tavLst>
                                    </p:anim>
                                    <p:anim calcmode="lin" valueType="num">
                                      <p:cBhvr>
                                        <p:cTn id="23" dur="1000" fill="hold"/>
                                        <p:tgtEl>
                                          <p:spTgt spid="31"/>
                                        </p:tgtEl>
                                        <p:attrNameLst>
                                          <p:attrName>ppt_y</p:attrName>
                                        </p:attrNameLst>
                                      </p:cBhvr>
                                      <p:tavLst>
                                        <p:tav tm="0">
                                          <p:val>
                                            <p:strVal val="#ppt_y+.1"/>
                                          </p:val>
                                        </p:tav>
                                        <p:tav tm="100000">
                                          <p:val>
                                            <p:strVal val="#ppt_y"/>
                                          </p:val>
                                        </p:tav>
                                      </p:tavLst>
                                    </p:anim>
                                  </p:childTnLst>
                                </p:cTn>
                              </p:par>
                              <p:par>
                                <p:cTn id="24" presetID="42" presetClass="entr" presetSubtype="0" fill="hold" nodeType="withEffect">
                                  <p:stCondLst>
                                    <p:cond delay="0"/>
                                  </p:stCondLst>
                                  <p:childTnLst>
                                    <p:set>
                                      <p:cBhvr>
                                        <p:cTn id="25" dur="1" fill="hold">
                                          <p:stCondLst>
                                            <p:cond delay="0"/>
                                          </p:stCondLst>
                                        </p:cTn>
                                        <p:tgtEl>
                                          <p:spTgt spid="30"/>
                                        </p:tgtEl>
                                        <p:attrNameLst>
                                          <p:attrName>style.visibility</p:attrName>
                                        </p:attrNameLst>
                                      </p:cBhvr>
                                      <p:to>
                                        <p:strVal val="visible"/>
                                      </p:to>
                                    </p:set>
                                    <p:animEffect transition="in" filter="fade">
                                      <p:cBhvr>
                                        <p:cTn id="26" dur="1000"/>
                                        <p:tgtEl>
                                          <p:spTgt spid="30"/>
                                        </p:tgtEl>
                                      </p:cBhvr>
                                    </p:animEffect>
                                    <p:anim calcmode="lin" valueType="num">
                                      <p:cBhvr>
                                        <p:cTn id="27" dur="1000" fill="hold"/>
                                        <p:tgtEl>
                                          <p:spTgt spid="30"/>
                                        </p:tgtEl>
                                        <p:attrNameLst>
                                          <p:attrName>ppt_x</p:attrName>
                                        </p:attrNameLst>
                                      </p:cBhvr>
                                      <p:tavLst>
                                        <p:tav tm="0">
                                          <p:val>
                                            <p:strVal val="#ppt_x"/>
                                          </p:val>
                                        </p:tav>
                                        <p:tav tm="100000">
                                          <p:val>
                                            <p:strVal val="#ppt_x"/>
                                          </p:val>
                                        </p:tav>
                                      </p:tavLst>
                                    </p:anim>
                                    <p:anim calcmode="lin" valueType="num">
                                      <p:cBhvr>
                                        <p:cTn id="28"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E9DE5A85-2D30-4737-8208-EC70138A904D}" type="slidenum">
              <a:rPr lang="en-US" altLang="zh-CN" smtClean="0">
                <a:solidFill>
                  <a:srgbClr val="000000"/>
                </a:solidFill>
                <a:latin typeface="Arial" charset="0"/>
              </a:rPr>
              <a:pPr eaLnBrk="1" fontAlgn="base" hangingPunct="1">
                <a:spcBef>
                  <a:spcPct val="0"/>
                </a:spcBef>
                <a:spcAft>
                  <a:spcPct val="0"/>
                </a:spcAft>
              </a:pPr>
              <a:t>31</a:t>
            </a:fld>
            <a:endParaRPr lang="en-US" altLang="zh-CN" smtClean="0">
              <a:solidFill>
                <a:srgbClr val="000000"/>
              </a:solidFill>
              <a:latin typeface="Arial" charset="0"/>
            </a:endParaRPr>
          </a:p>
        </p:txBody>
      </p:sp>
      <p:sp>
        <p:nvSpPr>
          <p:cNvPr id="57348" name="标题 1"/>
          <p:cNvSpPr txBox="1">
            <a:spLocks/>
          </p:cNvSpPr>
          <p:nvPr/>
        </p:nvSpPr>
        <p:spPr bwMode="auto">
          <a:xfrm>
            <a:off x="457200" y="333375"/>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系统实现</a:t>
            </a:r>
            <a:endParaRPr lang="zh-CN" altLang="en-US" sz="2800" b="1" dirty="0">
              <a:solidFill>
                <a:srgbClr val="FFFFFF"/>
              </a:solidFill>
              <a:latin typeface="Times New Roman" pitchFamily="18" charset="0"/>
              <a:ea typeface="黑体" pitchFamily="49" charset="-122"/>
              <a:cs typeface="Times New Roman" pitchFamily="18" charset="0"/>
            </a:endParaRPr>
          </a:p>
        </p:txBody>
      </p:sp>
      <p:pic>
        <p:nvPicPr>
          <p:cNvPr id="614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9432" y="1899147"/>
            <a:ext cx="2448272" cy="180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8"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04280" y="1869179"/>
            <a:ext cx="2231968" cy="17969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8" name="Picture 2" descr="D:\basic tool\QQ\文档\794460205\FileRecv\网站截图\既往目前疾病.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265780" y="1844824"/>
            <a:ext cx="2344820" cy="1812508"/>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D:\basic tool\QQ\文档\794460205\FileRecv\网站截图\CDR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271068" y="4124161"/>
            <a:ext cx="2236832" cy="2016879"/>
          </a:xfrm>
          <a:prstGeom prst="rect">
            <a:avLst/>
          </a:prstGeom>
          <a:noFill/>
          <a:extLst>
            <a:ext uri="{909E8E84-426E-40DD-AFC4-6F175D3DCCD1}">
              <a14:hiddenFill xmlns:a14="http://schemas.microsoft.com/office/drawing/2010/main">
                <a:solidFill>
                  <a:srgbClr val="FFFFFF"/>
                </a:solidFill>
              </a14:hiddenFill>
            </a:ext>
          </a:extLst>
        </p:spPr>
      </p:pic>
      <p:pic>
        <p:nvPicPr>
          <p:cNvPr id="3" name="图片 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79432" y="4120939"/>
            <a:ext cx="2326564" cy="1970923"/>
          </a:xfrm>
          <a:prstGeom prst="rect">
            <a:avLst/>
          </a:prstGeom>
        </p:spPr>
      </p:pic>
      <p:sp>
        <p:nvSpPr>
          <p:cNvPr id="11" name="右箭头 3"/>
          <p:cNvSpPr/>
          <p:nvPr/>
        </p:nvSpPr>
        <p:spPr bwMode="auto">
          <a:xfrm>
            <a:off x="3127704" y="2393629"/>
            <a:ext cx="496204" cy="420863"/>
          </a:xfrm>
          <a:custGeom>
            <a:avLst/>
            <a:gdLst>
              <a:gd name="connsiteX0" fmla="*/ 0 w 617910"/>
              <a:gd name="connsiteY0" fmla="*/ 90010 h 360040"/>
              <a:gd name="connsiteX1" fmla="*/ 437890 w 617910"/>
              <a:gd name="connsiteY1" fmla="*/ 90010 h 360040"/>
              <a:gd name="connsiteX2" fmla="*/ 437890 w 617910"/>
              <a:gd name="connsiteY2" fmla="*/ 0 h 360040"/>
              <a:gd name="connsiteX3" fmla="*/ 617910 w 617910"/>
              <a:gd name="connsiteY3" fmla="*/ 180020 h 360040"/>
              <a:gd name="connsiteX4" fmla="*/ 437890 w 617910"/>
              <a:gd name="connsiteY4" fmla="*/ 360040 h 360040"/>
              <a:gd name="connsiteX5" fmla="*/ 437890 w 617910"/>
              <a:gd name="connsiteY5" fmla="*/ 270030 h 360040"/>
              <a:gd name="connsiteX6" fmla="*/ 0 w 617910"/>
              <a:gd name="connsiteY6" fmla="*/ 270030 h 360040"/>
              <a:gd name="connsiteX7" fmla="*/ 0 w 617910"/>
              <a:gd name="connsiteY7" fmla="*/ 90010 h 360040"/>
              <a:gd name="connsiteX0" fmla="*/ 10274 w 628184"/>
              <a:gd name="connsiteY0" fmla="*/ 90010 h 360040"/>
              <a:gd name="connsiteX1" fmla="*/ 448164 w 628184"/>
              <a:gd name="connsiteY1" fmla="*/ 90010 h 360040"/>
              <a:gd name="connsiteX2" fmla="*/ 448164 w 628184"/>
              <a:gd name="connsiteY2" fmla="*/ 0 h 360040"/>
              <a:gd name="connsiteX3" fmla="*/ 628184 w 628184"/>
              <a:gd name="connsiteY3" fmla="*/ 180020 h 360040"/>
              <a:gd name="connsiteX4" fmla="*/ 448164 w 628184"/>
              <a:gd name="connsiteY4" fmla="*/ 360040 h 360040"/>
              <a:gd name="connsiteX5" fmla="*/ 448164 w 628184"/>
              <a:gd name="connsiteY5" fmla="*/ 270030 h 360040"/>
              <a:gd name="connsiteX6" fmla="*/ 0 w 628184"/>
              <a:gd name="connsiteY6" fmla="*/ 228934 h 360040"/>
              <a:gd name="connsiteX7" fmla="*/ 10274 w 628184"/>
              <a:gd name="connsiteY7" fmla="*/ 90010 h 360040"/>
              <a:gd name="connsiteX0" fmla="*/ 10274 w 628184"/>
              <a:gd name="connsiteY0" fmla="*/ 141381 h 360040"/>
              <a:gd name="connsiteX1" fmla="*/ 448164 w 628184"/>
              <a:gd name="connsiteY1" fmla="*/ 90010 h 360040"/>
              <a:gd name="connsiteX2" fmla="*/ 448164 w 628184"/>
              <a:gd name="connsiteY2" fmla="*/ 0 h 360040"/>
              <a:gd name="connsiteX3" fmla="*/ 628184 w 628184"/>
              <a:gd name="connsiteY3" fmla="*/ 180020 h 360040"/>
              <a:gd name="connsiteX4" fmla="*/ 448164 w 628184"/>
              <a:gd name="connsiteY4" fmla="*/ 360040 h 360040"/>
              <a:gd name="connsiteX5" fmla="*/ 448164 w 628184"/>
              <a:gd name="connsiteY5" fmla="*/ 270030 h 360040"/>
              <a:gd name="connsiteX6" fmla="*/ 0 w 628184"/>
              <a:gd name="connsiteY6" fmla="*/ 228934 h 360040"/>
              <a:gd name="connsiteX7" fmla="*/ 10274 w 628184"/>
              <a:gd name="connsiteY7" fmla="*/ 141381 h 360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8184" h="360040">
                <a:moveTo>
                  <a:pt x="10274" y="141381"/>
                </a:moveTo>
                <a:lnTo>
                  <a:pt x="448164" y="90010"/>
                </a:lnTo>
                <a:lnTo>
                  <a:pt x="448164" y="0"/>
                </a:lnTo>
                <a:lnTo>
                  <a:pt x="628184" y="180020"/>
                </a:lnTo>
                <a:lnTo>
                  <a:pt x="448164" y="360040"/>
                </a:lnTo>
                <a:lnTo>
                  <a:pt x="448164" y="270030"/>
                </a:lnTo>
                <a:lnTo>
                  <a:pt x="0" y="228934"/>
                </a:lnTo>
                <a:lnTo>
                  <a:pt x="10274" y="141381"/>
                </a:lnTo>
                <a:close/>
              </a:path>
            </a:pathLst>
          </a:custGeom>
          <a:solidFill>
            <a:schemeClr val="accent2">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12" name="右箭头 3"/>
          <p:cNvSpPr/>
          <p:nvPr/>
        </p:nvSpPr>
        <p:spPr bwMode="auto">
          <a:xfrm>
            <a:off x="5833770" y="2393629"/>
            <a:ext cx="496204" cy="420863"/>
          </a:xfrm>
          <a:custGeom>
            <a:avLst/>
            <a:gdLst>
              <a:gd name="connsiteX0" fmla="*/ 0 w 617910"/>
              <a:gd name="connsiteY0" fmla="*/ 90010 h 360040"/>
              <a:gd name="connsiteX1" fmla="*/ 437890 w 617910"/>
              <a:gd name="connsiteY1" fmla="*/ 90010 h 360040"/>
              <a:gd name="connsiteX2" fmla="*/ 437890 w 617910"/>
              <a:gd name="connsiteY2" fmla="*/ 0 h 360040"/>
              <a:gd name="connsiteX3" fmla="*/ 617910 w 617910"/>
              <a:gd name="connsiteY3" fmla="*/ 180020 h 360040"/>
              <a:gd name="connsiteX4" fmla="*/ 437890 w 617910"/>
              <a:gd name="connsiteY4" fmla="*/ 360040 h 360040"/>
              <a:gd name="connsiteX5" fmla="*/ 437890 w 617910"/>
              <a:gd name="connsiteY5" fmla="*/ 270030 h 360040"/>
              <a:gd name="connsiteX6" fmla="*/ 0 w 617910"/>
              <a:gd name="connsiteY6" fmla="*/ 270030 h 360040"/>
              <a:gd name="connsiteX7" fmla="*/ 0 w 617910"/>
              <a:gd name="connsiteY7" fmla="*/ 90010 h 360040"/>
              <a:gd name="connsiteX0" fmla="*/ 10274 w 628184"/>
              <a:gd name="connsiteY0" fmla="*/ 90010 h 360040"/>
              <a:gd name="connsiteX1" fmla="*/ 448164 w 628184"/>
              <a:gd name="connsiteY1" fmla="*/ 90010 h 360040"/>
              <a:gd name="connsiteX2" fmla="*/ 448164 w 628184"/>
              <a:gd name="connsiteY2" fmla="*/ 0 h 360040"/>
              <a:gd name="connsiteX3" fmla="*/ 628184 w 628184"/>
              <a:gd name="connsiteY3" fmla="*/ 180020 h 360040"/>
              <a:gd name="connsiteX4" fmla="*/ 448164 w 628184"/>
              <a:gd name="connsiteY4" fmla="*/ 360040 h 360040"/>
              <a:gd name="connsiteX5" fmla="*/ 448164 w 628184"/>
              <a:gd name="connsiteY5" fmla="*/ 270030 h 360040"/>
              <a:gd name="connsiteX6" fmla="*/ 0 w 628184"/>
              <a:gd name="connsiteY6" fmla="*/ 228934 h 360040"/>
              <a:gd name="connsiteX7" fmla="*/ 10274 w 628184"/>
              <a:gd name="connsiteY7" fmla="*/ 90010 h 360040"/>
              <a:gd name="connsiteX0" fmla="*/ 10274 w 628184"/>
              <a:gd name="connsiteY0" fmla="*/ 141381 h 360040"/>
              <a:gd name="connsiteX1" fmla="*/ 448164 w 628184"/>
              <a:gd name="connsiteY1" fmla="*/ 90010 h 360040"/>
              <a:gd name="connsiteX2" fmla="*/ 448164 w 628184"/>
              <a:gd name="connsiteY2" fmla="*/ 0 h 360040"/>
              <a:gd name="connsiteX3" fmla="*/ 628184 w 628184"/>
              <a:gd name="connsiteY3" fmla="*/ 180020 h 360040"/>
              <a:gd name="connsiteX4" fmla="*/ 448164 w 628184"/>
              <a:gd name="connsiteY4" fmla="*/ 360040 h 360040"/>
              <a:gd name="connsiteX5" fmla="*/ 448164 w 628184"/>
              <a:gd name="connsiteY5" fmla="*/ 270030 h 360040"/>
              <a:gd name="connsiteX6" fmla="*/ 0 w 628184"/>
              <a:gd name="connsiteY6" fmla="*/ 228934 h 360040"/>
              <a:gd name="connsiteX7" fmla="*/ 10274 w 628184"/>
              <a:gd name="connsiteY7" fmla="*/ 141381 h 360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8184" h="360040">
                <a:moveTo>
                  <a:pt x="10274" y="141381"/>
                </a:moveTo>
                <a:lnTo>
                  <a:pt x="448164" y="90010"/>
                </a:lnTo>
                <a:lnTo>
                  <a:pt x="448164" y="0"/>
                </a:lnTo>
                <a:lnTo>
                  <a:pt x="628184" y="180020"/>
                </a:lnTo>
                <a:lnTo>
                  <a:pt x="448164" y="360040"/>
                </a:lnTo>
                <a:lnTo>
                  <a:pt x="448164" y="270030"/>
                </a:lnTo>
                <a:lnTo>
                  <a:pt x="0" y="228934"/>
                </a:lnTo>
                <a:lnTo>
                  <a:pt x="10274" y="141381"/>
                </a:lnTo>
                <a:close/>
              </a:path>
            </a:pathLst>
          </a:custGeom>
          <a:solidFill>
            <a:schemeClr val="accent2">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15" name="右箭头 3"/>
          <p:cNvSpPr/>
          <p:nvPr/>
        </p:nvSpPr>
        <p:spPr bwMode="auto">
          <a:xfrm flipH="1">
            <a:off x="3020598" y="5010410"/>
            <a:ext cx="496204" cy="420863"/>
          </a:xfrm>
          <a:custGeom>
            <a:avLst/>
            <a:gdLst>
              <a:gd name="connsiteX0" fmla="*/ 0 w 617910"/>
              <a:gd name="connsiteY0" fmla="*/ 90010 h 360040"/>
              <a:gd name="connsiteX1" fmla="*/ 437890 w 617910"/>
              <a:gd name="connsiteY1" fmla="*/ 90010 h 360040"/>
              <a:gd name="connsiteX2" fmla="*/ 437890 w 617910"/>
              <a:gd name="connsiteY2" fmla="*/ 0 h 360040"/>
              <a:gd name="connsiteX3" fmla="*/ 617910 w 617910"/>
              <a:gd name="connsiteY3" fmla="*/ 180020 h 360040"/>
              <a:gd name="connsiteX4" fmla="*/ 437890 w 617910"/>
              <a:gd name="connsiteY4" fmla="*/ 360040 h 360040"/>
              <a:gd name="connsiteX5" fmla="*/ 437890 w 617910"/>
              <a:gd name="connsiteY5" fmla="*/ 270030 h 360040"/>
              <a:gd name="connsiteX6" fmla="*/ 0 w 617910"/>
              <a:gd name="connsiteY6" fmla="*/ 270030 h 360040"/>
              <a:gd name="connsiteX7" fmla="*/ 0 w 617910"/>
              <a:gd name="connsiteY7" fmla="*/ 90010 h 360040"/>
              <a:gd name="connsiteX0" fmla="*/ 10274 w 628184"/>
              <a:gd name="connsiteY0" fmla="*/ 90010 h 360040"/>
              <a:gd name="connsiteX1" fmla="*/ 448164 w 628184"/>
              <a:gd name="connsiteY1" fmla="*/ 90010 h 360040"/>
              <a:gd name="connsiteX2" fmla="*/ 448164 w 628184"/>
              <a:gd name="connsiteY2" fmla="*/ 0 h 360040"/>
              <a:gd name="connsiteX3" fmla="*/ 628184 w 628184"/>
              <a:gd name="connsiteY3" fmla="*/ 180020 h 360040"/>
              <a:gd name="connsiteX4" fmla="*/ 448164 w 628184"/>
              <a:gd name="connsiteY4" fmla="*/ 360040 h 360040"/>
              <a:gd name="connsiteX5" fmla="*/ 448164 w 628184"/>
              <a:gd name="connsiteY5" fmla="*/ 270030 h 360040"/>
              <a:gd name="connsiteX6" fmla="*/ 0 w 628184"/>
              <a:gd name="connsiteY6" fmla="*/ 228934 h 360040"/>
              <a:gd name="connsiteX7" fmla="*/ 10274 w 628184"/>
              <a:gd name="connsiteY7" fmla="*/ 90010 h 360040"/>
              <a:gd name="connsiteX0" fmla="*/ 10274 w 628184"/>
              <a:gd name="connsiteY0" fmla="*/ 141381 h 360040"/>
              <a:gd name="connsiteX1" fmla="*/ 448164 w 628184"/>
              <a:gd name="connsiteY1" fmla="*/ 90010 h 360040"/>
              <a:gd name="connsiteX2" fmla="*/ 448164 w 628184"/>
              <a:gd name="connsiteY2" fmla="*/ 0 h 360040"/>
              <a:gd name="connsiteX3" fmla="*/ 628184 w 628184"/>
              <a:gd name="connsiteY3" fmla="*/ 180020 h 360040"/>
              <a:gd name="connsiteX4" fmla="*/ 448164 w 628184"/>
              <a:gd name="connsiteY4" fmla="*/ 360040 h 360040"/>
              <a:gd name="connsiteX5" fmla="*/ 448164 w 628184"/>
              <a:gd name="connsiteY5" fmla="*/ 270030 h 360040"/>
              <a:gd name="connsiteX6" fmla="*/ 0 w 628184"/>
              <a:gd name="connsiteY6" fmla="*/ 228934 h 360040"/>
              <a:gd name="connsiteX7" fmla="*/ 10274 w 628184"/>
              <a:gd name="connsiteY7" fmla="*/ 141381 h 360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8184" h="360040">
                <a:moveTo>
                  <a:pt x="10274" y="141381"/>
                </a:moveTo>
                <a:lnTo>
                  <a:pt x="448164" y="90010"/>
                </a:lnTo>
                <a:lnTo>
                  <a:pt x="448164" y="0"/>
                </a:lnTo>
                <a:lnTo>
                  <a:pt x="628184" y="180020"/>
                </a:lnTo>
                <a:lnTo>
                  <a:pt x="448164" y="360040"/>
                </a:lnTo>
                <a:lnTo>
                  <a:pt x="448164" y="270030"/>
                </a:lnTo>
                <a:lnTo>
                  <a:pt x="0" y="228934"/>
                </a:lnTo>
                <a:lnTo>
                  <a:pt x="10274" y="141381"/>
                </a:lnTo>
                <a:close/>
              </a:path>
            </a:pathLst>
          </a:custGeom>
          <a:solidFill>
            <a:schemeClr val="accent2">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16" name="右箭头 3"/>
          <p:cNvSpPr/>
          <p:nvPr/>
        </p:nvSpPr>
        <p:spPr bwMode="auto">
          <a:xfrm flipH="1">
            <a:off x="5749884" y="4979598"/>
            <a:ext cx="496204" cy="420863"/>
          </a:xfrm>
          <a:custGeom>
            <a:avLst/>
            <a:gdLst>
              <a:gd name="connsiteX0" fmla="*/ 0 w 617910"/>
              <a:gd name="connsiteY0" fmla="*/ 90010 h 360040"/>
              <a:gd name="connsiteX1" fmla="*/ 437890 w 617910"/>
              <a:gd name="connsiteY1" fmla="*/ 90010 h 360040"/>
              <a:gd name="connsiteX2" fmla="*/ 437890 w 617910"/>
              <a:gd name="connsiteY2" fmla="*/ 0 h 360040"/>
              <a:gd name="connsiteX3" fmla="*/ 617910 w 617910"/>
              <a:gd name="connsiteY3" fmla="*/ 180020 h 360040"/>
              <a:gd name="connsiteX4" fmla="*/ 437890 w 617910"/>
              <a:gd name="connsiteY4" fmla="*/ 360040 h 360040"/>
              <a:gd name="connsiteX5" fmla="*/ 437890 w 617910"/>
              <a:gd name="connsiteY5" fmla="*/ 270030 h 360040"/>
              <a:gd name="connsiteX6" fmla="*/ 0 w 617910"/>
              <a:gd name="connsiteY6" fmla="*/ 270030 h 360040"/>
              <a:gd name="connsiteX7" fmla="*/ 0 w 617910"/>
              <a:gd name="connsiteY7" fmla="*/ 90010 h 360040"/>
              <a:gd name="connsiteX0" fmla="*/ 10274 w 628184"/>
              <a:gd name="connsiteY0" fmla="*/ 90010 h 360040"/>
              <a:gd name="connsiteX1" fmla="*/ 448164 w 628184"/>
              <a:gd name="connsiteY1" fmla="*/ 90010 h 360040"/>
              <a:gd name="connsiteX2" fmla="*/ 448164 w 628184"/>
              <a:gd name="connsiteY2" fmla="*/ 0 h 360040"/>
              <a:gd name="connsiteX3" fmla="*/ 628184 w 628184"/>
              <a:gd name="connsiteY3" fmla="*/ 180020 h 360040"/>
              <a:gd name="connsiteX4" fmla="*/ 448164 w 628184"/>
              <a:gd name="connsiteY4" fmla="*/ 360040 h 360040"/>
              <a:gd name="connsiteX5" fmla="*/ 448164 w 628184"/>
              <a:gd name="connsiteY5" fmla="*/ 270030 h 360040"/>
              <a:gd name="connsiteX6" fmla="*/ 0 w 628184"/>
              <a:gd name="connsiteY6" fmla="*/ 228934 h 360040"/>
              <a:gd name="connsiteX7" fmla="*/ 10274 w 628184"/>
              <a:gd name="connsiteY7" fmla="*/ 90010 h 360040"/>
              <a:gd name="connsiteX0" fmla="*/ 10274 w 628184"/>
              <a:gd name="connsiteY0" fmla="*/ 141381 h 360040"/>
              <a:gd name="connsiteX1" fmla="*/ 448164 w 628184"/>
              <a:gd name="connsiteY1" fmla="*/ 90010 h 360040"/>
              <a:gd name="connsiteX2" fmla="*/ 448164 w 628184"/>
              <a:gd name="connsiteY2" fmla="*/ 0 h 360040"/>
              <a:gd name="connsiteX3" fmla="*/ 628184 w 628184"/>
              <a:gd name="connsiteY3" fmla="*/ 180020 h 360040"/>
              <a:gd name="connsiteX4" fmla="*/ 448164 w 628184"/>
              <a:gd name="connsiteY4" fmla="*/ 360040 h 360040"/>
              <a:gd name="connsiteX5" fmla="*/ 448164 w 628184"/>
              <a:gd name="connsiteY5" fmla="*/ 270030 h 360040"/>
              <a:gd name="connsiteX6" fmla="*/ 0 w 628184"/>
              <a:gd name="connsiteY6" fmla="*/ 228934 h 360040"/>
              <a:gd name="connsiteX7" fmla="*/ 10274 w 628184"/>
              <a:gd name="connsiteY7" fmla="*/ 141381 h 360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8184" h="360040">
                <a:moveTo>
                  <a:pt x="10274" y="141381"/>
                </a:moveTo>
                <a:lnTo>
                  <a:pt x="448164" y="90010"/>
                </a:lnTo>
                <a:lnTo>
                  <a:pt x="448164" y="0"/>
                </a:lnTo>
                <a:lnTo>
                  <a:pt x="628184" y="180020"/>
                </a:lnTo>
                <a:lnTo>
                  <a:pt x="448164" y="360040"/>
                </a:lnTo>
                <a:lnTo>
                  <a:pt x="448164" y="270030"/>
                </a:lnTo>
                <a:lnTo>
                  <a:pt x="0" y="228934"/>
                </a:lnTo>
                <a:lnTo>
                  <a:pt x="10274" y="141381"/>
                </a:lnTo>
                <a:close/>
              </a:path>
            </a:pathLst>
          </a:custGeom>
          <a:solidFill>
            <a:schemeClr val="accent2">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pic>
        <p:nvPicPr>
          <p:cNvPr id="17" name="Picture 3" descr="D:\basic tool\QQ\文档\794460205\FileRecv\网站截图\MMSE.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375806" y="4120940"/>
            <a:ext cx="2410765" cy="1970923"/>
          </a:xfrm>
          <a:prstGeom prst="rect">
            <a:avLst/>
          </a:prstGeom>
          <a:noFill/>
          <a:extLst>
            <a:ext uri="{909E8E84-426E-40DD-AFC4-6F175D3DCCD1}">
              <a14:hiddenFill xmlns:a14="http://schemas.microsoft.com/office/drawing/2010/main">
                <a:solidFill>
                  <a:srgbClr val="FFFFFF"/>
                </a:solidFill>
              </a14:hiddenFill>
            </a:ext>
          </a:extLst>
        </p:spPr>
      </p:pic>
      <p:sp>
        <p:nvSpPr>
          <p:cNvPr id="18" name="右箭头 3"/>
          <p:cNvSpPr/>
          <p:nvPr/>
        </p:nvSpPr>
        <p:spPr bwMode="auto">
          <a:xfrm rot="5400000">
            <a:off x="7965166" y="3662406"/>
            <a:ext cx="496204" cy="420863"/>
          </a:xfrm>
          <a:custGeom>
            <a:avLst/>
            <a:gdLst>
              <a:gd name="connsiteX0" fmla="*/ 0 w 617910"/>
              <a:gd name="connsiteY0" fmla="*/ 90010 h 360040"/>
              <a:gd name="connsiteX1" fmla="*/ 437890 w 617910"/>
              <a:gd name="connsiteY1" fmla="*/ 90010 h 360040"/>
              <a:gd name="connsiteX2" fmla="*/ 437890 w 617910"/>
              <a:gd name="connsiteY2" fmla="*/ 0 h 360040"/>
              <a:gd name="connsiteX3" fmla="*/ 617910 w 617910"/>
              <a:gd name="connsiteY3" fmla="*/ 180020 h 360040"/>
              <a:gd name="connsiteX4" fmla="*/ 437890 w 617910"/>
              <a:gd name="connsiteY4" fmla="*/ 360040 h 360040"/>
              <a:gd name="connsiteX5" fmla="*/ 437890 w 617910"/>
              <a:gd name="connsiteY5" fmla="*/ 270030 h 360040"/>
              <a:gd name="connsiteX6" fmla="*/ 0 w 617910"/>
              <a:gd name="connsiteY6" fmla="*/ 270030 h 360040"/>
              <a:gd name="connsiteX7" fmla="*/ 0 w 617910"/>
              <a:gd name="connsiteY7" fmla="*/ 90010 h 360040"/>
              <a:gd name="connsiteX0" fmla="*/ 10274 w 628184"/>
              <a:gd name="connsiteY0" fmla="*/ 90010 h 360040"/>
              <a:gd name="connsiteX1" fmla="*/ 448164 w 628184"/>
              <a:gd name="connsiteY1" fmla="*/ 90010 h 360040"/>
              <a:gd name="connsiteX2" fmla="*/ 448164 w 628184"/>
              <a:gd name="connsiteY2" fmla="*/ 0 h 360040"/>
              <a:gd name="connsiteX3" fmla="*/ 628184 w 628184"/>
              <a:gd name="connsiteY3" fmla="*/ 180020 h 360040"/>
              <a:gd name="connsiteX4" fmla="*/ 448164 w 628184"/>
              <a:gd name="connsiteY4" fmla="*/ 360040 h 360040"/>
              <a:gd name="connsiteX5" fmla="*/ 448164 w 628184"/>
              <a:gd name="connsiteY5" fmla="*/ 270030 h 360040"/>
              <a:gd name="connsiteX6" fmla="*/ 0 w 628184"/>
              <a:gd name="connsiteY6" fmla="*/ 228934 h 360040"/>
              <a:gd name="connsiteX7" fmla="*/ 10274 w 628184"/>
              <a:gd name="connsiteY7" fmla="*/ 90010 h 360040"/>
              <a:gd name="connsiteX0" fmla="*/ 10274 w 628184"/>
              <a:gd name="connsiteY0" fmla="*/ 141381 h 360040"/>
              <a:gd name="connsiteX1" fmla="*/ 448164 w 628184"/>
              <a:gd name="connsiteY1" fmla="*/ 90010 h 360040"/>
              <a:gd name="connsiteX2" fmla="*/ 448164 w 628184"/>
              <a:gd name="connsiteY2" fmla="*/ 0 h 360040"/>
              <a:gd name="connsiteX3" fmla="*/ 628184 w 628184"/>
              <a:gd name="connsiteY3" fmla="*/ 180020 h 360040"/>
              <a:gd name="connsiteX4" fmla="*/ 448164 w 628184"/>
              <a:gd name="connsiteY4" fmla="*/ 360040 h 360040"/>
              <a:gd name="connsiteX5" fmla="*/ 448164 w 628184"/>
              <a:gd name="connsiteY5" fmla="*/ 270030 h 360040"/>
              <a:gd name="connsiteX6" fmla="*/ 0 w 628184"/>
              <a:gd name="connsiteY6" fmla="*/ 228934 h 360040"/>
              <a:gd name="connsiteX7" fmla="*/ 10274 w 628184"/>
              <a:gd name="connsiteY7" fmla="*/ 141381 h 360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8184" h="360040">
                <a:moveTo>
                  <a:pt x="10274" y="141381"/>
                </a:moveTo>
                <a:lnTo>
                  <a:pt x="448164" y="90010"/>
                </a:lnTo>
                <a:lnTo>
                  <a:pt x="448164" y="0"/>
                </a:lnTo>
                <a:lnTo>
                  <a:pt x="628184" y="180020"/>
                </a:lnTo>
                <a:lnTo>
                  <a:pt x="448164" y="360040"/>
                </a:lnTo>
                <a:lnTo>
                  <a:pt x="448164" y="270030"/>
                </a:lnTo>
                <a:lnTo>
                  <a:pt x="0" y="228934"/>
                </a:lnTo>
                <a:lnTo>
                  <a:pt x="10274" y="141381"/>
                </a:lnTo>
                <a:close/>
              </a:path>
            </a:pathLst>
          </a:custGeom>
          <a:solidFill>
            <a:schemeClr val="accent2">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Tree>
    <p:extLst>
      <p:ext uri="{BB962C8B-B14F-4D97-AF65-F5344CB8AC3E}">
        <p14:creationId xmlns:p14="http://schemas.microsoft.com/office/powerpoint/2010/main" val="406839160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D2A91896-4F5D-4807-B8D8-2588A25F2E34}" type="slidenum">
              <a:rPr lang="en-US" altLang="zh-CN" smtClean="0"/>
              <a:pPr>
                <a:defRPr/>
              </a:pPr>
              <a:t>32</a:t>
            </a:fld>
            <a:endParaRPr lang="en-US" altLang="zh-CN" dirty="0"/>
          </a:p>
        </p:txBody>
      </p:sp>
      <p:sp>
        <p:nvSpPr>
          <p:cNvPr id="3" name="标题 1"/>
          <p:cNvSpPr txBox="1">
            <a:spLocks/>
          </p:cNvSpPr>
          <p:nvPr/>
        </p:nvSpPr>
        <p:spPr bwMode="auto">
          <a:xfrm>
            <a:off x="457200" y="333375"/>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系统应用</a:t>
            </a:r>
            <a:endParaRPr lang="zh-CN" altLang="en-US" sz="2800" b="1" dirty="0">
              <a:solidFill>
                <a:srgbClr val="FFFFFF"/>
              </a:solidFill>
              <a:latin typeface="Times New Roman" pitchFamily="18" charset="0"/>
              <a:ea typeface="黑体" pitchFamily="49" charset="-122"/>
              <a:cs typeface="Times New Roman" pitchFamily="18" charset="0"/>
            </a:endParaRPr>
          </a:p>
        </p:txBody>
      </p:sp>
      <p:graphicFrame>
        <p:nvGraphicFramePr>
          <p:cNvPr id="4" name="表格 3"/>
          <p:cNvGraphicFramePr>
            <a:graphicFrameLocks noGrp="1"/>
          </p:cNvGraphicFramePr>
          <p:nvPr>
            <p:extLst>
              <p:ext uri="{D42A27DB-BD31-4B8C-83A1-F6EECF244321}">
                <p14:modId xmlns:p14="http://schemas.microsoft.com/office/powerpoint/2010/main" val="2425180425"/>
              </p:ext>
            </p:extLst>
          </p:nvPr>
        </p:nvGraphicFramePr>
        <p:xfrm>
          <a:off x="3436331" y="1988840"/>
          <a:ext cx="2271338" cy="675640"/>
        </p:xfrm>
        <a:graphic>
          <a:graphicData uri="http://schemas.openxmlformats.org/drawingml/2006/table">
            <a:tbl>
              <a:tblPr>
                <a:tableStyleId>{35758FB7-9AC5-4552-8A53-C91805E547FA}</a:tableStyleId>
              </a:tblPr>
              <a:tblGrid>
                <a:gridCol w="1135669"/>
                <a:gridCol w="1135669"/>
              </a:tblGrid>
              <a:tr h="135534">
                <a:tc>
                  <a:txBody>
                    <a:bodyPr/>
                    <a:lstStyle/>
                    <a:p>
                      <a:r>
                        <a:rPr lang="zh-CN" altLang="en-US" sz="1400" b="1" dirty="0" smtClean="0"/>
                        <a:t>灵敏性</a:t>
                      </a:r>
                      <a:endParaRPr lang="zh-CN" altLang="en-US" sz="1400" b="1" dirty="0"/>
                    </a:p>
                  </a:txBody>
                  <a:tcPr/>
                </a:tc>
                <a:tc>
                  <a:txBody>
                    <a:bodyPr/>
                    <a:lstStyle/>
                    <a:p>
                      <a:r>
                        <a:rPr lang="zh-CN" altLang="en-US" sz="1400" b="1" dirty="0" smtClean="0"/>
                        <a:t>特异性</a:t>
                      </a:r>
                      <a:endParaRPr lang="zh-CN" altLang="en-US" sz="1400" b="1" dirty="0"/>
                    </a:p>
                  </a:txBody>
                  <a:tcPr/>
                </a:tc>
              </a:tr>
              <a:tr h="370840">
                <a:tc>
                  <a:txBody>
                    <a:bodyPr/>
                    <a:lstStyle/>
                    <a:p>
                      <a:r>
                        <a:rPr lang="en-US" altLang="zh-CN" sz="1400" dirty="0" smtClean="0"/>
                        <a:t>81.40%</a:t>
                      </a:r>
                      <a:endParaRPr lang="zh-CN" altLang="en-US" sz="1400" dirty="0"/>
                    </a:p>
                  </a:txBody>
                  <a:tcPr/>
                </a:tc>
                <a:tc>
                  <a:txBody>
                    <a:bodyPr/>
                    <a:lstStyle/>
                    <a:p>
                      <a:r>
                        <a:rPr lang="en-US" altLang="zh-CN" sz="1400" dirty="0" smtClean="0"/>
                        <a:t>91.40%</a:t>
                      </a:r>
                      <a:endParaRPr lang="zh-CN" altLang="en-US" sz="1400" dirty="0"/>
                    </a:p>
                  </a:txBody>
                  <a:tcPr/>
                </a:tc>
              </a:tr>
            </a:tbl>
          </a:graphicData>
        </a:graphic>
      </p:graphicFrame>
      <p:sp>
        <p:nvSpPr>
          <p:cNvPr id="5" name="TextBox 4"/>
          <p:cNvSpPr txBox="1"/>
          <p:nvPr/>
        </p:nvSpPr>
        <p:spPr>
          <a:xfrm>
            <a:off x="611560" y="1225716"/>
            <a:ext cx="7920880" cy="646331"/>
          </a:xfrm>
          <a:prstGeom prst="rect">
            <a:avLst/>
          </a:prstGeom>
          <a:noFill/>
        </p:spPr>
        <p:txBody>
          <a:bodyPr wrap="square" rtlCol="0">
            <a:spAutoFit/>
          </a:bodyPr>
          <a:lstStyle/>
          <a:p>
            <a:r>
              <a:rPr lang="zh-CN" altLang="en-US" dirty="0" smtClean="0">
                <a:latin typeface="微软雅黑" pitchFamily="34" charset="-122"/>
                <a:ea typeface="微软雅黑" pitchFamily="34" charset="-122"/>
              </a:rPr>
              <a:t>系统在临床应用后评估</a:t>
            </a:r>
            <a:r>
              <a:rPr lang="zh-CN" altLang="en-US" dirty="0" smtClean="0">
                <a:latin typeface="微软雅黑" pitchFamily="34" charset="-122"/>
                <a:ea typeface="微软雅黑" pitchFamily="34" charset="-122"/>
              </a:rPr>
              <a:t>结果如下，根据评估进行分析研究后已得到准确率接近但简化输入参数的贝叶斯网络，下一步根据此结果将对于系统进行更新</a:t>
            </a:r>
            <a:endParaRPr lang="zh-CN" altLang="en-US" dirty="0">
              <a:latin typeface="微软雅黑" pitchFamily="34" charset="-122"/>
              <a:ea typeface="微软雅黑" pitchFamily="34" charset="-122"/>
            </a:endParaRPr>
          </a:p>
        </p:txBody>
      </p:sp>
      <p:graphicFrame>
        <p:nvGraphicFramePr>
          <p:cNvPr id="6" name="图示 5"/>
          <p:cNvGraphicFramePr/>
          <p:nvPr>
            <p:extLst>
              <p:ext uri="{D42A27DB-BD31-4B8C-83A1-F6EECF244321}">
                <p14:modId xmlns:p14="http://schemas.microsoft.com/office/powerpoint/2010/main" val="3483935228"/>
              </p:ext>
            </p:extLst>
          </p:nvPr>
        </p:nvGraphicFramePr>
        <p:xfrm>
          <a:off x="827584" y="3076012"/>
          <a:ext cx="5057360" cy="306101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TextBox 6"/>
          <p:cNvSpPr txBox="1"/>
          <p:nvPr/>
        </p:nvSpPr>
        <p:spPr>
          <a:xfrm>
            <a:off x="1043608" y="4144791"/>
            <a:ext cx="1440160" cy="923330"/>
          </a:xfrm>
          <a:prstGeom prst="rect">
            <a:avLst/>
          </a:prstGeom>
          <a:noFill/>
        </p:spPr>
        <p:txBody>
          <a:bodyPr wrap="square" rtlCol="0">
            <a:spAutoFit/>
          </a:bodyPr>
          <a:lstStyle/>
          <a:p>
            <a:r>
              <a:rPr lang="zh-CN" altLang="en-US" dirty="0" smtClean="0">
                <a:latin typeface="微软雅黑" pitchFamily="34" charset="-122"/>
                <a:ea typeface="微软雅黑" pitchFamily="34" charset="-122"/>
              </a:rPr>
              <a:t>推理方法更新，更新推理引擎接口</a:t>
            </a:r>
            <a:endParaRPr lang="zh-CN" altLang="en-US" dirty="0">
              <a:latin typeface="微软雅黑" pitchFamily="34" charset="-122"/>
              <a:ea typeface="微软雅黑" pitchFamily="34" charset="-122"/>
            </a:endParaRPr>
          </a:p>
        </p:txBody>
      </p:sp>
      <p:sp>
        <p:nvSpPr>
          <p:cNvPr id="8" name="TextBox 7"/>
          <p:cNvSpPr txBox="1"/>
          <p:nvPr/>
        </p:nvSpPr>
        <p:spPr>
          <a:xfrm>
            <a:off x="4355976" y="4124293"/>
            <a:ext cx="1257846" cy="923330"/>
          </a:xfrm>
          <a:prstGeom prst="rect">
            <a:avLst/>
          </a:prstGeom>
          <a:noFill/>
        </p:spPr>
        <p:txBody>
          <a:bodyPr wrap="square" rtlCol="0">
            <a:spAutoFit/>
          </a:bodyPr>
          <a:lstStyle/>
          <a:p>
            <a:r>
              <a:rPr lang="zh-CN" altLang="en-US" dirty="0" smtClean="0">
                <a:latin typeface="微软雅黑" pitchFamily="34" charset="-122"/>
                <a:ea typeface="微软雅黑" pitchFamily="34" charset="-122"/>
              </a:rPr>
              <a:t>更新界面组件的模板文件</a:t>
            </a:r>
            <a:endParaRPr lang="zh-CN" altLang="en-US" dirty="0">
              <a:latin typeface="微软雅黑" pitchFamily="34" charset="-122"/>
              <a:ea typeface="微软雅黑" pitchFamily="34" charset="-122"/>
            </a:endParaRPr>
          </a:p>
        </p:txBody>
      </p:sp>
      <p:sp>
        <p:nvSpPr>
          <p:cNvPr id="9" name="TextBox 8"/>
          <p:cNvSpPr txBox="1"/>
          <p:nvPr/>
        </p:nvSpPr>
        <p:spPr>
          <a:xfrm>
            <a:off x="2771800" y="4283290"/>
            <a:ext cx="1114792" cy="646331"/>
          </a:xfrm>
          <a:prstGeom prst="rect">
            <a:avLst/>
          </a:prstGeom>
          <a:noFill/>
        </p:spPr>
        <p:txBody>
          <a:bodyPr wrap="square" rtlCol="0">
            <a:spAutoFit/>
          </a:bodyPr>
          <a:lstStyle/>
          <a:p>
            <a:r>
              <a:rPr lang="zh-CN" altLang="en-US" dirty="0" smtClean="0">
                <a:latin typeface="微软雅黑" pitchFamily="34" charset="-122"/>
                <a:ea typeface="微软雅黑" pitchFamily="34" charset="-122"/>
              </a:rPr>
              <a:t>数据交互模块实现</a:t>
            </a:r>
            <a:endParaRPr lang="zh-CN" altLang="en-US" dirty="0">
              <a:latin typeface="微软雅黑" pitchFamily="34" charset="-122"/>
              <a:ea typeface="微软雅黑" pitchFamily="34" charset="-122"/>
            </a:endParaRPr>
          </a:p>
        </p:txBody>
      </p:sp>
      <p:pic>
        <p:nvPicPr>
          <p:cNvPr id="10" name="Picture 2"/>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966993" y="3685858"/>
            <a:ext cx="2448272" cy="180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TextBox 10"/>
          <p:cNvSpPr txBox="1"/>
          <p:nvPr/>
        </p:nvSpPr>
        <p:spPr>
          <a:xfrm>
            <a:off x="6876256" y="5517232"/>
            <a:ext cx="936104" cy="369332"/>
          </a:xfrm>
          <a:prstGeom prst="rect">
            <a:avLst/>
          </a:prstGeom>
          <a:noFill/>
        </p:spPr>
        <p:txBody>
          <a:bodyPr wrap="square" rtlCol="0">
            <a:spAutoFit/>
          </a:bodyPr>
          <a:lstStyle/>
          <a:p>
            <a:r>
              <a:rPr lang="zh-CN" altLang="en-US" dirty="0" smtClean="0">
                <a:latin typeface="微软雅黑" pitchFamily="34" charset="-122"/>
                <a:ea typeface="微软雅黑" pitchFamily="34" charset="-122"/>
              </a:rPr>
              <a:t>新系统</a:t>
            </a:r>
            <a:endParaRPr lang="zh-CN" altLang="en-US" dirty="0">
              <a:latin typeface="微软雅黑" pitchFamily="34" charset="-122"/>
              <a:ea typeface="微软雅黑" pitchFamily="34" charset="-122"/>
            </a:endParaRPr>
          </a:p>
        </p:txBody>
      </p:sp>
    </p:spTree>
    <p:extLst>
      <p:ext uri="{BB962C8B-B14F-4D97-AF65-F5344CB8AC3E}">
        <p14:creationId xmlns:p14="http://schemas.microsoft.com/office/powerpoint/2010/main" val="120704628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Text Box 9"/>
          <p:cNvSpPr txBox="1">
            <a:spLocks noChangeArrowheads="1"/>
          </p:cNvSpPr>
          <p:nvPr/>
        </p:nvSpPr>
        <p:spPr bwMode="auto">
          <a:xfrm>
            <a:off x="304800" y="292100"/>
            <a:ext cx="779559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论文提纲</a:t>
            </a:r>
            <a:endParaRPr lang="zh-CN" altLang="en-US" sz="2800" b="1" dirty="0">
              <a:solidFill>
                <a:srgbClr val="FFFFFF"/>
              </a:solidFill>
              <a:latin typeface="Times New Roman" pitchFamily="18" charset="0"/>
              <a:ea typeface="黑体" pitchFamily="49" charset="-122"/>
              <a:cs typeface="Times New Roman" pitchFamily="18" charset="0"/>
            </a:endParaRPr>
          </a:p>
        </p:txBody>
      </p:sp>
      <p:pic>
        <p:nvPicPr>
          <p:cNvPr id="27" name="Picture 2" descr="E:\素材\矢量图标\医疗相关\Free-Medical-Icons-Set\128x128\ParameterReview.png"/>
          <p:cNvPicPr>
            <a:picLocks noChangeAspect="1" noChangeArrowheads="1"/>
          </p:cNvPicPr>
          <p:nvPr/>
        </p:nvPicPr>
        <p:blipFill>
          <a:blip r:embed="rId3"/>
          <a:srcRect/>
          <a:stretch>
            <a:fillRect/>
          </a:stretch>
        </p:blipFill>
        <p:spPr bwMode="auto">
          <a:xfrm rot="1211986">
            <a:off x="986153" y="2594930"/>
            <a:ext cx="1762195" cy="1762195"/>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28" name="Picture 3" descr="D:\My Documents\20101220\素材\01300000165476121636519272838.jpg"/>
          <p:cNvPicPr>
            <a:picLocks noChangeAspect="1" noChangeArrowheads="1"/>
          </p:cNvPicPr>
          <p:nvPr/>
        </p:nvPicPr>
        <p:blipFill>
          <a:blip r:embed="rId4"/>
          <a:srcRect/>
          <a:stretch>
            <a:fillRect/>
          </a:stretch>
        </p:blipFill>
        <p:spPr bwMode="auto">
          <a:xfrm>
            <a:off x="430120" y="2439810"/>
            <a:ext cx="1711489" cy="1819097"/>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29" name="Picture 3" descr="E:\素材\图片素材\键盘\2.jpg"/>
          <p:cNvPicPr>
            <a:picLocks noChangeAspect="1" noChangeArrowheads="1"/>
          </p:cNvPicPr>
          <p:nvPr/>
        </p:nvPicPr>
        <p:blipFill>
          <a:blip r:embed="rId5" cstate="print"/>
          <a:srcRect/>
          <a:stretch>
            <a:fillRect/>
          </a:stretch>
        </p:blipFill>
        <p:spPr bwMode="auto">
          <a:xfrm rot="20860945">
            <a:off x="487670" y="3580473"/>
            <a:ext cx="1731847" cy="1050654"/>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18442" name="Slide Number Placeholder 1"/>
          <p:cNvSpPr>
            <a:spLocks noGrp="1"/>
          </p:cNvSpPr>
          <p:nvPr>
            <p:ph type="sldNum" sz="quarter" idx="12"/>
          </p:nvPr>
        </p:nvSpPr>
        <p:spPr>
          <a:xfrm>
            <a:off x="6553200" y="6408738"/>
            <a:ext cx="2133600"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631151A5-EF93-41A3-8697-86454BD85761}" type="slidenum">
              <a:rPr lang="en-US" altLang="zh-CN" smtClean="0">
                <a:solidFill>
                  <a:srgbClr val="000000"/>
                </a:solidFill>
                <a:latin typeface="Arial" charset="0"/>
              </a:rPr>
              <a:pPr eaLnBrk="1" fontAlgn="base" hangingPunct="1">
                <a:spcBef>
                  <a:spcPct val="0"/>
                </a:spcBef>
                <a:spcAft>
                  <a:spcPct val="0"/>
                </a:spcAft>
              </a:pPr>
              <a:t>33</a:t>
            </a:fld>
            <a:endParaRPr lang="en-US" altLang="zh-CN" smtClean="0">
              <a:solidFill>
                <a:srgbClr val="000000"/>
              </a:solidFill>
              <a:latin typeface="Arial" charset="0"/>
            </a:endParaRPr>
          </a:p>
        </p:txBody>
      </p:sp>
      <p:sp>
        <p:nvSpPr>
          <p:cNvPr id="40" name="矩形 39"/>
          <p:cNvSpPr/>
          <p:nvPr/>
        </p:nvSpPr>
        <p:spPr bwMode="auto">
          <a:xfrm>
            <a:off x="3498850" y="1866999"/>
            <a:ext cx="4883150" cy="428625"/>
          </a:xfrm>
          <a:prstGeom prst="rect">
            <a:avLst/>
          </a:prstGeom>
          <a:solidFill>
            <a:schemeClr val="bg2">
              <a:lumMod val="20000"/>
              <a:lumOff val="80000"/>
            </a:schemeClr>
          </a:solidFill>
          <a:ln>
            <a:solidFill>
              <a:schemeClr val="bg1">
                <a:lumMod val="65000"/>
              </a:schemeClr>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pPr fontAlgn="base">
              <a:spcBef>
                <a:spcPct val="0"/>
              </a:spcBef>
              <a:spcAft>
                <a:spcPct val="0"/>
              </a:spcAft>
              <a:defRPr/>
            </a:pPr>
            <a:endParaRPr lang="zh-CN" altLang="en-US" b="1" dirty="0">
              <a:solidFill>
                <a:srgbClr val="000000"/>
              </a:solidFill>
            </a:endParaRPr>
          </a:p>
        </p:txBody>
      </p:sp>
      <p:grpSp>
        <p:nvGrpSpPr>
          <p:cNvPr id="41" name="Group 4"/>
          <p:cNvGrpSpPr>
            <a:grpSpLocks/>
          </p:cNvGrpSpPr>
          <p:nvPr/>
        </p:nvGrpSpPr>
        <p:grpSpPr bwMode="auto">
          <a:xfrm>
            <a:off x="3176588" y="4103786"/>
            <a:ext cx="5205412" cy="571500"/>
            <a:chOff x="3176558" y="3957654"/>
            <a:chExt cx="5205442" cy="571504"/>
          </a:xfrm>
          <a:solidFill>
            <a:schemeClr val="bg2">
              <a:lumMod val="20000"/>
              <a:lumOff val="80000"/>
            </a:schemeClr>
          </a:solidFill>
        </p:grpSpPr>
        <p:sp>
          <p:nvSpPr>
            <p:cNvPr id="42" name="矩形 41"/>
            <p:cNvSpPr/>
            <p:nvPr/>
          </p:nvSpPr>
          <p:spPr bwMode="auto">
            <a:xfrm>
              <a:off x="3475010" y="4029093"/>
              <a:ext cx="4906990" cy="428628"/>
            </a:xfrm>
            <a:prstGeom prst="rect">
              <a:avLst/>
            </a:prstGeom>
            <a:grpFill/>
            <a:ln>
              <a:solidFill>
                <a:schemeClr val="bg1">
                  <a:lumMod val="65000"/>
                </a:schemeClr>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pPr fontAlgn="base">
                <a:spcBef>
                  <a:spcPct val="0"/>
                </a:spcBef>
                <a:spcAft>
                  <a:spcPct val="0"/>
                </a:spcAft>
                <a:defRPr/>
              </a:pPr>
              <a:endParaRPr lang="zh-CN" altLang="en-US" b="1">
                <a:solidFill>
                  <a:srgbClr val="000000"/>
                </a:solidFill>
              </a:endParaRPr>
            </a:p>
          </p:txBody>
        </p:sp>
        <p:sp>
          <p:nvSpPr>
            <p:cNvPr id="43" name="TextBox 39"/>
            <p:cNvSpPr txBox="1">
              <a:spLocks noChangeArrowheads="1"/>
            </p:cNvSpPr>
            <p:nvPr/>
          </p:nvSpPr>
          <p:spPr bwMode="auto">
            <a:xfrm>
              <a:off x="3733800" y="4059283"/>
              <a:ext cx="4622800" cy="3693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r>
                <a:rPr kumimoji="1" lang="zh-CN" altLang="en-US" b="1" dirty="0" smtClean="0">
                  <a:solidFill>
                    <a:srgbClr val="000000"/>
                  </a:solidFill>
                  <a:latin typeface="黑体" pitchFamily="49" charset="-122"/>
                  <a:ea typeface="黑体" pitchFamily="49" charset="-122"/>
                </a:rPr>
                <a:t>阿尔兹海默症决策支持系统实现</a:t>
              </a:r>
              <a:endParaRPr kumimoji="1" lang="en-US" altLang="zh-CN" b="1" dirty="0">
                <a:solidFill>
                  <a:srgbClr val="000000"/>
                </a:solidFill>
                <a:latin typeface="黑体" pitchFamily="49" charset="-122"/>
                <a:ea typeface="黑体" pitchFamily="49" charset="-122"/>
              </a:endParaRPr>
            </a:p>
          </p:txBody>
        </p:sp>
        <p:sp>
          <p:nvSpPr>
            <p:cNvPr id="44" name="菱形 43"/>
            <p:cNvSpPr/>
            <p:nvPr/>
          </p:nvSpPr>
          <p:spPr bwMode="auto">
            <a:xfrm>
              <a:off x="3176558" y="3957654"/>
              <a:ext cx="571504" cy="571504"/>
            </a:xfrm>
            <a:prstGeom prst="diamond">
              <a:avLst/>
            </a:prstGeom>
            <a:solidFill>
              <a:schemeClr val="accent1">
                <a:lumMod val="90000"/>
              </a:schemeClr>
            </a:solidFill>
            <a:ln>
              <a:solidFill>
                <a:schemeClr val="accent1">
                  <a:lumMod val="90000"/>
                </a:schemeClr>
              </a:solidFill>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lstStyle/>
            <a:p>
              <a:pPr fontAlgn="base">
                <a:spcBef>
                  <a:spcPct val="0"/>
                </a:spcBef>
                <a:spcAft>
                  <a:spcPct val="0"/>
                </a:spcAft>
                <a:defRPr/>
              </a:pPr>
              <a:r>
                <a:rPr lang="en-US" altLang="zh-CN" b="1" dirty="0">
                  <a:solidFill>
                    <a:srgbClr val="000000"/>
                  </a:solidFill>
                  <a:latin typeface="Times New Roman" pitchFamily="18" charset="0"/>
                  <a:cs typeface="Times New Roman" pitchFamily="18" charset="0"/>
                </a:rPr>
                <a:t>4</a:t>
              </a:r>
              <a:endParaRPr lang="zh-CN" altLang="en-US" b="1" dirty="0">
                <a:solidFill>
                  <a:srgbClr val="000000"/>
                </a:solidFill>
                <a:latin typeface="Times New Roman" pitchFamily="18" charset="0"/>
                <a:cs typeface="Times New Roman" pitchFamily="18" charset="0"/>
              </a:endParaRPr>
            </a:p>
          </p:txBody>
        </p:sp>
      </p:grpSp>
      <p:grpSp>
        <p:nvGrpSpPr>
          <p:cNvPr id="45" name="Group 2"/>
          <p:cNvGrpSpPr>
            <a:grpSpLocks/>
          </p:cNvGrpSpPr>
          <p:nvPr/>
        </p:nvGrpSpPr>
        <p:grpSpPr bwMode="auto">
          <a:xfrm>
            <a:off x="3176588" y="2565499"/>
            <a:ext cx="5205412" cy="571500"/>
            <a:chOff x="3176558" y="2386018"/>
            <a:chExt cx="5205442" cy="571504"/>
          </a:xfrm>
          <a:solidFill>
            <a:schemeClr val="bg2">
              <a:lumMod val="20000"/>
              <a:lumOff val="80000"/>
            </a:schemeClr>
          </a:solidFill>
        </p:grpSpPr>
        <p:sp>
          <p:nvSpPr>
            <p:cNvPr id="46" name="矩形 45"/>
            <p:cNvSpPr/>
            <p:nvPr/>
          </p:nvSpPr>
          <p:spPr bwMode="auto">
            <a:xfrm>
              <a:off x="3498822" y="2457455"/>
              <a:ext cx="4883178" cy="428628"/>
            </a:xfrm>
            <a:prstGeom prst="rect">
              <a:avLst/>
            </a:prstGeom>
            <a:grpFill/>
            <a:ln>
              <a:solidFill>
                <a:schemeClr val="bg1">
                  <a:lumMod val="65000"/>
                </a:schemeClr>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pPr fontAlgn="base">
                <a:spcBef>
                  <a:spcPct val="0"/>
                </a:spcBef>
                <a:spcAft>
                  <a:spcPct val="0"/>
                </a:spcAft>
                <a:defRPr/>
              </a:pPr>
              <a:endParaRPr lang="zh-CN" altLang="en-US" b="1" dirty="0">
                <a:solidFill>
                  <a:srgbClr val="000000"/>
                </a:solidFill>
              </a:endParaRPr>
            </a:p>
          </p:txBody>
        </p:sp>
        <p:sp>
          <p:nvSpPr>
            <p:cNvPr id="47" name="菱形 46"/>
            <p:cNvSpPr/>
            <p:nvPr/>
          </p:nvSpPr>
          <p:spPr bwMode="auto">
            <a:xfrm>
              <a:off x="3176558" y="2386018"/>
              <a:ext cx="571504" cy="571504"/>
            </a:xfrm>
            <a:prstGeom prst="diamond">
              <a:avLst/>
            </a:prstGeom>
            <a:solidFill>
              <a:schemeClr val="accent1">
                <a:lumMod val="90000"/>
              </a:schemeClr>
            </a:solid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lstStyle/>
            <a:p>
              <a:pPr fontAlgn="base">
                <a:spcBef>
                  <a:spcPct val="0"/>
                </a:spcBef>
                <a:spcAft>
                  <a:spcPct val="0"/>
                </a:spcAft>
                <a:defRPr/>
              </a:pPr>
              <a:r>
                <a:rPr lang="en-US" altLang="zh-CN" b="1" dirty="0">
                  <a:solidFill>
                    <a:srgbClr val="000000"/>
                  </a:solidFill>
                  <a:latin typeface="Times New Roman" pitchFamily="18" charset="0"/>
                  <a:cs typeface="Times New Roman" pitchFamily="18" charset="0"/>
                </a:rPr>
                <a:t>2</a:t>
              </a:r>
              <a:endParaRPr lang="zh-CN" altLang="en-US" b="1" dirty="0">
                <a:solidFill>
                  <a:srgbClr val="000000"/>
                </a:solidFill>
                <a:latin typeface="Times New Roman" pitchFamily="18" charset="0"/>
                <a:cs typeface="Times New Roman" pitchFamily="18" charset="0"/>
              </a:endParaRPr>
            </a:p>
          </p:txBody>
        </p:sp>
        <p:sp>
          <p:nvSpPr>
            <p:cNvPr id="48" name="TextBox 36"/>
            <p:cNvSpPr txBox="1">
              <a:spLocks noChangeArrowheads="1"/>
            </p:cNvSpPr>
            <p:nvPr/>
          </p:nvSpPr>
          <p:spPr bwMode="auto">
            <a:xfrm>
              <a:off x="3733800" y="2487657"/>
              <a:ext cx="4366590" cy="36933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r>
                <a:rPr kumimoji="1" lang="zh-CN" altLang="en-US" b="1" dirty="0" smtClean="0">
                  <a:solidFill>
                    <a:srgbClr val="000000"/>
                  </a:solidFill>
                  <a:latin typeface="黑体" pitchFamily="49" charset="-122"/>
                  <a:ea typeface="黑体" pitchFamily="49" charset="-122"/>
                </a:rPr>
                <a:t>关键技术研究和系统框架实现</a:t>
              </a:r>
              <a:endParaRPr kumimoji="1" lang="en-US" altLang="zh-CN" b="1" dirty="0">
                <a:solidFill>
                  <a:srgbClr val="000000"/>
                </a:solidFill>
                <a:latin typeface="黑体" pitchFamily="49" charset="-122"/>
                <a:ea typeface="黑体" pitchFamily="49" charset="-122"/>
              </a:endParaRPr>
            </a:p>
          </p:txBody>
        </p:sp>
      </p:grpSp>
      <p:grpSp>
        <p:nvGrpSpPr>
          <p:cNvPr id="49" name="Group 3"/>
          <p:cNvGrpSpPr>
            <a:grpSpLocks/>
          </p:cNvGrpSpPr>
          <p:nvPr/>
        </p:nvGrpSpPr>
        <p:grpSpPr bwMode="auto">
          <a:xfrm>
            <a:off x="3176588" y="3335435"/>
            <a:ext cx="5205412" cy="571500"/>
            <a:chOff x="3176558" y="3171836"/>
            <a:chExt cx="5205442" cy="571504"/>
          </a:xfrm>
          <a:solidFill>
            <a:schemeClr val="bg2">
              <a:lumMod val="20000"/>
              <a:lumOff val="80000"/>
            </a:schemeClr>
          </a:solidFill>
        </p:grpSpPr>
        <p:sp>
          <p:nvSpPr>
            <p:cNvPr id="50" name="矩形 49"/>
            <p:cNvSpPr/>
            <p:nvPr/>
          </p:nvSpPr>
          <p:spPr bwMode="auto">
            <a:xfrm>
              <a:off x="3498822" y="3243276"/>
              <a:ext cx="4883178" cy="428628"/>
            </a:xfrm>
            <a:prstGeom prst="rect">
              <a:avLst/>
            </a:prstGeom>
            <a:grpFill/>
            <a:ln>
              <a:solidFill>
                <a:schemeClr val="bg1">
                  <a:lumMod val="65000"/>
                </a:schemeClr>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pPr fontAlgn="base">
                <a:spcBef>
                  <a:spcPct val="0"/>
                </a:spcBef>
                <a:spcAft>
                  <a:spcPct val="0"/>
                </a:spcAft>
                <a:defRPr/>
              </a:pPr>
              <a:endParaRPr lang="zh-CN" altLang="en-US" b="1">
                <a:solidFill>
                  <a:srgbClr val="000000"/>
                </a:solidFill>
              </a:endParaRPr>
            </a:p>
          </p:txBody>
        </p:sp>
        <p:sp>
          <p:nvSpPr>
            <p:cNvPr id="51" name="菱形 50"/>
            <p:cNvSpPr/>
            <p:nvPr/>
          </p:nvSpPr>
          <p:spPr bwMode="auto">
            <a:xfrm>
              <a:off x="3176558" y="3171836"/>
              <a:ext cx="571504" cy="571504"/>
            </a:xfrm>
            <a:prstGeom prst="diamond">
              <a:avLst/>
            </a:prstGeom>
            <a:solidFill>
              <a:schemeClr val="accent1">
                <a:lumMod val="90000"/>
              </a:schemeClr>
            </a:solid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lstStyle/>
            <a:p>
              <a:pPr fontAlgn="base">
                <a:spcBef>
                  <a:spcPct val="0"/>
                </a:spcBef>
                <a:spcAft>
                  <a:spcPct val="0"/>
                </a:spcAft>
                <a:defRPr/>
              </a:pPr>
              <a:r>
                <a:rPr lang="en-US" altLang="zh-CN" b="1" dirty="0">
                  <a:solidFill>
                    <a:srgbClr val="000000"/>
                  </a:solidFill>
                  <a:latin typeface="Times New Roman" pitchFamily="18" charset="0"/>
                  <a:cs typeface="Times New Roman" pitchFamily="18" charset="0"/>
                </a:rPr>
                <a:t>3</a:t>
              </a:r>
              <a:endParaRPr lang="zh-CN" altLang="en-US" b="1" dirty="0">
                <a:solidFill>
                  <a:srgbClr val="000000"/>
                </a:solidFill>
                <a:latin typeface="Times New Roman" pitchFamily="18" charset="0"/>
                <a:cs typeface="Times New Roman" pitchFamily="18" charset="0"/>
              </a:endParaRPr>
            </a:p>
          </p:txBody>
        </p:sp>
        <p:sp>
          <p:nvSpPr>
            <p:cNvPr id="52" name="TextBox 37"/>
            <p:cNvSpPr txBox="1">
              <a:spLocks noChangeArrowheads="1"/>
            </p:cNvSpPr>
            <p:nvPr/>
          </p:nvSpPr>
          <p:spPr bwMode="auto">
            <a:xfrm>
              <a:off x="3733800" y="3298871"/>
              <a:ext cx="4622799" cy="3693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r>
                <a:rPr kumimoji="1" lang="zh-CN" altLang="en-US" b="1" dirty="0">
                  <a:solidFill>
                    <a:srgbClr val="000000"/>
                  </a:solidFill>
                  <a:latin typeface="黑体" pitchFamily="49" charset="-122"/>
                  <a:ea typeface="黑体" pitchFamily="49" charset="-122"/>
                </a:rPr>
                <a:t>头痛</a:t>
              </a:r>
              <a:r>
                <a:rPr kumimoji="1" lang="zh-CN" altLang="en-US" b="1" dirty="0" smtClean="0">
                  <a:solidFill>
                    <a:srgbClr val="000000"/>
                  </a:solidFill>
                  <a:latin typeface="黑体" pitchFamily="49" charset="-122"/>
                  <a:ea typeface="黑体" pitchFamily="49" charset="-122"/>
                </a:rPr>
                <a:t>决策支持系统实现</a:t>
              </a:r>
              <a:endParaRPr kumimoji="1" lang="zh-CN" altLang="en-US" b="1" dirty="0">
                <a:solidFill>
                  <a:srgbClr val="000000"/>
                </a:solidFill>
                <a:latin typeface="黑体" pitchFamily="49" charset="-122"/>
                <a:ea typeface="黑体" pitchFamily="49" charset="-122"/>
              </a:endParaRPr>
            </a:p>
          </p:txBody>
        </p:sp>
      </p:grpSp>
      <p:sp>
        <p:nvSpPr>
          <p:cNvPr id="53" name="Rectangle 1"/>
          <p:cNvSpPr>
            <a:spLocks noChangeArrowheads="1"/>
          </p:cNvSpPr>
          <p:nvPr/>
        </p:nvSpPr>
        <p:spPr bwMode="auto">
          <a:xfrm>
            <a:off x="3694113" y="1897161"/>
            <a:ext cx="64928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fontAlgn="base">
              <a:spcBef>
                <a:spcPct val="0"/>
              </a:spcBef>
              <a:spcAft>
                <a:spcPct val="0"/>
              </a:spcAft>
            </a:pPr>
            <a:r>
              <a:rPr kumimoji="1" lang="zh-CN" altLang="en-US" b="1" dirty="0">
                <a:solidFill>
                  <a:srgbClr val="000000"/>
                </a:solidFill>
                <a:latin typeface="黑体" pitchFamily="49" charset="-122"/>
                <a:ea typeface="黑体" pitchFamily="49" charset="-122"/>
              </a:rPr>
              <a:t>引言</a:t>
            </a:r>
            <a:endParaRPr kumimoji="1" lang="en-US" altLang="zh-CN" b="1" dirty="0">
              <a:solidFill>
                <a:srgbClr val="000000"/>
              </a:solidFill>
              <a:latin typeface="黑体" pitchFamily="49" charset="-122"/>
              <a:ea typeface="黑体" pitchFamily="49" charset="-122"/>
            </a:endParaRPr>
          </a:p>
        </p:txBody>
      </p:sp>
      <p:grpSp>
        <p:nvGrpSpPr>
          <p:cNvPr id="54" name="Group 5"/>
          <p:cNvGrpSpPr>
            <a:grpSpLocks/>
          </p:cNvGrpSpPr>
          <p:nvPr/>
        </p:nvGrpSpPr>
        <p:grpSpPr bwMode="auto">
          <a:xfrm>
            <a:off x="3176588" y="4873724"/>
            <a:ext cx="5205412" cy="571500"/>
            <a:chOff x="3176558" y="4724400"/>
            <a:chExt cx="5205442" cy="571504"/>
          </a:xfrm>
          <a:solidFill>
            <a:schemeClr val="accent1">
              <a:lumMod val="90000"/>
            </a:schemeClr>
          </a:solidFill>
        </p:grpSpPr>
        <p:sp>
          <p:nvSpPr>
            <p:cNvPr id="55" name="矩形 32"/>
            <p:cNvSpPr/>
            <p:nvPr/>
          </p:nvSpPr>
          <p:spPr bwMode="auto">
            <a:xfrm>
              <a:off x="3475010" y="4795837"/>
              <a:ext cx="4906990" cy="428628"/>
            </a:xfrm>
            <a:prstGeom prst="rect">
              <a:avLst/>
            </a:prstGeom>
            <a:grpFill/>
            <a:ln>
              <a:solidFill>
                <a:schemeClr val="bg1">
                  <a:lumMod val="65000"/>
                </a:schemeClr>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pPr fontAlgn="base">
                <a:spcBef>
                  <a:spcPct val="0"/>
                </a:spcBef>
                <a:spcAft>
                  <a:spcPct val="0"/>
                </a:spcAft>
                <a:defRPr/>
              </a:pPr>
              <a:endParaRPr lang="zh-CN" altLang="en-US" b="1">
                <a:solidFill>
                  <a:srgbClr val="000000"/>
                </a:solidFill>
              </a:endParaRPr>
            </a:p>
          </p:txBody>
        </p:sp>
        <p:sp>
          <p:nvSpPr>
            <p:cNvPr id="56" name="TextBox 39"/>
            <p:cNvSpPr txBox="1">
              <a:spLocks noChangeArrowheads="1"/>
            </p:cNvSpPr>
            <p:nvPr/>
          </p:nvSpPr>
          <p:spPr bwMode="auto">
            <a:xfrm>
              <a:off x="3733800" y="4826029"/>
              <a:ext cx="4622800" cy="3693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r>
                <a:rPr kumimoji="1" lang="zh-CN" altLang="en-US" b="1" dirty="0" smtClean="0">
                  <a:solidFill>
                    <a:srgbClr val="000000"/>
                  </a:solidFill>
                  <a:latin typeface="黑体" pitchFamily="49" charset="-122"/>
                  <a:ea typeface="黑体" pitchFamily="49" charset="-122"/>
                </a:rPr>
                <a:t>总结与展望</a:t>
              </a:r>
              <a:endParaRPr kumimoji="1" lang="en-US" altLang="zh-CN" b="1" dirty="0">
                <a:solidFill>
                  <a:srgbClr val="000000"/>
                </a:solidFill>
                <a:latin typeface="黑体" pitchFamily="49" charset="-122"/>
                <a:ea typeface="黑体" pitchFamily="49" charset="-122"/>
              </a:endParaRPr>
            </a:p>
          </p:txBody>
        </p:sp>
        <p:sp>
          <p:nvSpPr>
            <p:cNvPr id="57" name="菱形 31"/>
            <p:cNvSpPr/>
            <p:nvPr/>
          </p:nvSpPr>
          <p:spPr bwMode="auto">
            <a:xfrm>
              <a:off x="3176558" y="4724400"/>
              <a:ext cx="571504" cy="571504"/>
            </a:xfrm>
            <a:prstGeom prst="diamond">
              <a:avLst/>
            </a:prstGeom>
            <a:grp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lstStyle/>
            <a:p>
              <a:pPr fontAlgn="base">
                <a:spcBef>
                  <a:spcPct val="0"/>
                </a:spcBef>
                <a:spcAft>
                  <a:spcPct val="0"/>
                </a:spcAft>
                <a:defRPr/>
              </a:pPr>
              <a:r>
                <a:rPr lang="en-US" altLang="zh-CN" b="1" dirty="0">
                  <a:solidFill>
                    <a:srgbClr val="000000"/>
                  </a:solidFill>
                  <a:latin typeface="Times New Roman" pitchFamily="18" charset="0"/>
                  <a:cs typeface="Times New Roman" pitchFamily="18" charset="0"/>
                </a:rPr>
                <a:t>5</a:t>
              </a:r>
              <a:endParaRPr lang="zh-CN" altLang="en-US" b="1" dirty="0">
                <a:solidFill>
                  <a:srgbClr val="000000"/>
                </a:solidFill>
                <a:latin typeface="Times New Roman" pitchFamily="18" charset="0"/>
                <a:cs typeface="Times New Roman" pitchFamily="18" charset="0"/>
              </a:endParaRPr>
            </a:p>
          </p:txBody>
        </p:sp>
      </p:grpSp>
      <p:sp>
        <p:nvSpPr>
          <p:cNvPr id="58" name="菱形 57"/>
          <p:cNvSpPr/>
          <p:nvPr/>
        </p:nvSpPr>
        <p:spPr bwMode="auto">
          <a:xfrm>
            <a:off x="3176558" y="1771824"/>
            <a:ext cx="571504" cy="571504"/>
          </a:xfrm>
          <a:prstGeom prst="diamond">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lstStyle/>
          <a:p>
            <a:pPr fontAlgn="base">
              <a:spcBef>
                <a:spcPct val="0"/>
              </a:spcBef>
              <a:spcAft>
                <a:spcPct val="0"/>
              </a:spcAft>
              <a:defRPr/>
            </a:pPr>
            <a:r>
              <a:rPr lang="en-US" altLang="zh-CN" b="1" dirty="0">
                <a:solidFill>
                  <a:srgbClr val="000000"/>
                </a:solidFill>
                <a:latin typeface="Times New Roman" pitchFamily="18" charset="0"/>
                <a:cs typeface="Times New Roman" pitchFamily="18" charset="0"/>
              </a:rPr>
              <a:t>1</a:t>
            </a:r>
            <a:endParaRPr lang="zh-CN" altLang="en-US" b="1" dirty="0">
              <a:solidFill>
                <a:srgbClr val="000000"/>
              </a:solidFill>
              <a:latin typeface="Times New Roman" pitchFamily="18" charset="0"/>
              <a:cs typeface="Times New Roman" pitchFamily="18" charset="0"/>
            </a:endParaRPr>
          </a:p>
        </p:txBody>
      </p:sp>
    </p:spTree>
    <p:extLst>
      <p:ext uri="{BB962C8B-B14F-4D97-AF65-F5344CB8AC3E}">
        <p14:creationId xmlns:p14="http://schemas.microsoft.com/office/powerpoint/2010/main" val="419382180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E9DE5A85-2D30-4737-8208-EC70138A904D}" type="slidenum">
              <a:rPr lang="en-US" altLang="zh-CN" smtClean="0">
                <a:solidFill>
                  <a:srgbClr val="000000"/>
                </a:solidFill>
                <a:latin typeface="Arial" charset="0"/>
              </a:rPr>
              <a:pPr eaLnBrk="1" fontAlgn="base" hangingPunct="1">
                <a:spcBef>
                  <a:spcPct val="0"/>
                </a:spcBef>
                <a:spcAft>
                  <a:spcPct val="0"/>
                </a:spcAft>
              </a:pPr>
              <a:t>34</a:t>
            </a:fld>
            <a:endParaRPr lang="en-US" altLang="zh-CN" smtClean="0">
              <a:solidFill>
                <a:srgbClr val="000000"/>
              </a:solidFill>
              <a:latin typeface="Arial" charset="0"/>
            </a:endParaRPr>
          </a:p>
        </p:txBody>
      </p:sp>
      <p:sp>
        <p:nvSpPr>
          <p:cNvPr id="57348" name="标题 1"/>
          <p:cNvSpPr txBox="1">
            <a:spLocks/>
          </p:cNvSpPr>
          <p:nvPr/>
        </p:nvSpPr>
        <p:spPr bwMode="auto">
          <a:xfrm>
            <a:off x="457200" y="333375"/>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zh-CN" altLang="en-US" sz="3200" b="1" dirty="0" smtClean="0">
                <a:solidFill>
                  <a:srgbClr val="FFFFFF"/>
                </a:solidFill>
                <a:latin typeface="微软雅黑" pitchFamily="34" charset="-122"/>
                <a:ea typeface="微软雅黑" pitchFamily="34" charset="-122"/>
                <a:cs typeface="Times New Roman" pitchFamily="18" charset="0"/>
              </a:rPr>
              <a:t>总结</a:t>
            </a:r>
            <a:endParaRPr lang="zh-CN" altLang="en-US" sz="3200" b="1" dirty="0">
              <a:solidFill>
                <a:srgbClr val="FFFFFF"/>
              </a:solidFill>
              <a:latin typeface="微软雅黑" pitchFamily="34" charset="-122"/>
              <a:ea typeface="微软雅黑" pitchFamily="34" charset="-122"/>
              <a:cs typeface="Times New Roman" pitchFamily="18" charset="0"/>
            </a:endParaRPr>
          </a:p>
        </p:txBody>
      </p:sp>
      <p:sp>
        <p:nvSpPr>
          <p:cNvPr id="4" name="TextBox 3"/>
          <p:cNvSpPr txBox="1"/>
          <p:nvPr/>
        </p:nvSpPr>
        <p:spPr>
          <a:xfrm>
            <a:off x="261864" y="1772816"/>
            <a:ext cx="8424936" cy="3970318"/>
          </a:xfrm>
          <a:prstGeom prst="rect">
            <a:avLst/>
          </a:prstGeom>
          <a:noFill/>
        </p:spPr>
        <p:txBody>
          <a:bodyPr wrap="square" rtlCol="0">
            <a:spAutoFit/>
          </a:bodyPr>
          <a:lstStyle/>
          <a:p>
            <a:pPr marL="342900" indent="-342900" algn="just" fontAlgn="base">
              <a:lnSpc>
                <a:spcPct val="150000"/>
              </a:lnSpc>
              <a:spcBef>
                <a:spcPct val="20000"/>
              </a:spcBef>
              <a:spcAft>
                <a:spcPct val="0"/>
              </a:spcAft>
              <a:buClr>
                <a:srgbClr val="5AD9F2"/>
              </a:buClr>
              <a:buFont typeface="Wingdings" pitchFamily="2" charset="2"/>
              <a:buChar char="v"/>
            </a:pPr>
            <a:r>
              <a:rPr lang="zh-CN" altLang="en-US" sz="2000" kern="0" dirty="0" smtClean="0">
                <a:latin typeface="微软雅黑" pitchFamily="34" charset="-122"/>
                <a:ea typeface="微软雅黑" pitchFamily="34" charset="-122"/>
              </a:rPr>
              <a:t>针对社区</a:t>
            </a:r>
            <a:r>
              <a:rPr lang="zh-CN" altLang="en-US" sz="2000" kern="0" dirty="0">
                <a:latin typeface="微软雅黑" pitchFamily="34" charset="-122"/>
                <a:ea typeface="微软雅黑" pitchFamily="34" charset="-122"/>
              </a:rPr>
              <a:t>医疗中诊疗水平低下的问题</a:t>
            </a:r>
            <a:r>
              <a:rPr lang="zh-CN" altLang="en-US" sz="2000" kern="0" dirty="0">
                <a:latin typeface="微软雅黑" pitchFamily="34" charset="-122"/>
                <a:ea typeface="微软雅黑" pitchFamily="34" charset="-122"/>
              </a:rPr>
              <a:t>，</a:t>
            </a:r>
            <a:r>
              <a:rPr lang="zh-CN" altLang="en-US" sz="2000" kern="0" dirty="0">
                <a:latin typeface="微软雅黑" pitchFamily="34" charset="-122"/>
                <a:ea typeface="微软雅黑" pitchFamily="34" charset="-122"/>
              </a:rPr>
              <a:t>提出将临床</a:t>
            </a:r>
            <a:r>
              <a:rPr lang="zh-CN" altLang="en-US" sz="2000" kern="0" dirty="0">
                <a:latin typeface="微软雅黑" pitchFamily="34" charset="-122"/>
                <a:ea typeface="微软雅黑" pitchFamily="34" charset="-122"/>
              </a:rPr>
              <a:t>决策</a:t>
            </a:r>
            <a:r>
              <a:rPr lang="zh-CN" altLang="en-US" sz="2000" kern="0" dirty="0">
                <a:latin typeface="微软雅黑" pitchFamily="34" charset="-122"/>
                <a:ea typeface="微软雅黑" pitchFamily="34" charset="-122"/>
              </a:rPr>
              <a:t>支持应用于社区医疗的服务模式，并以疾病诊断为切入点</a:t>
            </a:r>
            <a:r>
              <a:rPr lang="zh-CN" altLang="en-US" sz="2000" kern="0" dirty="0" smtClean="0">
                <a:latin typeface="微软雅黑" pitchFamily="34" charset="-122"/>
                <a:ea typeface="微软雅黑" pitchFamily="34" charset="-122"/>
              </a:rPr>
              <a:t>，设计和开发出满足</a:t>
            </a:r>
            <a:r>
              <a:rPr lang="zh-CN" altLang="en-US" sz="2000" kern="0" dirty="0">
                <a:latin typeface="微软雅黑" pitchFamily="34" charset="-122"/>
                <a:ea typeface="微软雅黑" pitchFamily="34" charset="-122"/>
              </a:rPr>
              <a:t>社区医疗需求的疾病决策支持系统框架</a:t>
            </a:r>
            <a:endParaRPr lang="en-US" altLang="zh-CN" sz="2000" kern="0" dirty="0">
              <a:latin typeface="微软雅黑" pitchFamily="34" charset="-122"/>
              <a:ea typeface="微软雅黑" pitchFamily="34" charset="-122"/>
            </a:endParaRPr>
          </a:p>
          <a:p>
            <a:pPr marL="800100" lvl="1" indent="-342900" algn="just" fontAlgn="base">
              <a:lnSpc>
                <a:spcPct val="150000"/>
              </a:lnSpc>
              <a:spcBef>
                <a:spcPct val="20000"/>
              </a:spcBef>
              <a:spcAft>
                <a:spcPct val="0"/>
              </a:spcAft>
              <a:buClr>
                <a:srgbClr val="5AD9F2"/>
              </a:buClr>
              <a:buFont typeface="Wingdings" pitchFamily="2" charset="2"/>
              <a:buChar char="v"/>
            </a:pPr>
            <a:r>
              <a:rPr lang="zh-CN" altLang="en-US" sz="2000" kern="0" dirty="0" smtClean="0">
                <a:latin typeface="微软雅黑" pitchFamily="34" charset="-122"/>
                <a:ea typeface="微软雅黑" pitchFamily="34" charset="-122"/>
              </a:rPr>
              <a:t>关键问题</a:t>
            </a:r>
            <a:r>
              <a:rPr lang="en-US" altLang="zh-CN" sz="2000" kern="0" dirty="0" smtClean="0">
                <a:latin typeface="微软雅黑" pitchFamily="34" charset="-122"/>
                <a:ea typeface="微软雅黑" pitchFamily="34" charset="-122"/>
              </a:rPr>
              <a:t>1</a:t>
            </a:r>
            <a:r>
              <a:rPr lang="zh-CN" altLang="en-US" sz="2000" kern="0" dirty="0" smtClean="0">
                <a:latin typeface="微软雅黑" pitchFamily="34" charset="-122"/>
                <a:ea typeface="微软雅黑" pitchFamily="34" charset="-122"/>
              </a:rPr>
              <a:t>：各种常见疾病的决策支持服务的动态添加和更新</a:t>
            </a:r>
            <a:endParaRPr lang="en-US" altLang="zh-CN" sz="2000" kern="0" dirty="0" smtClean="0">
              <a:latin typeface="微软雅黑" pitchFamily="34" charset="-122"/>
              <a:ea typeface="微软雅黑" pitchFamily="34" charset="-122"/>
            </a:endParaRPr>
          </a:p>
          <a:p>
            <a:pPr marL="800100" lvl="1" indent="-342900" algn="just" fontAlgn="base">
              <a:lnSpc>
                <a:spcPct val="150000"/>
              </a:lnSpc>
              <a:spcBef>
                <a:spcPct val="20000"/>
              </a:spcBef>
              <a:spcAft>
                <a:spcPct val="0"/>
              </a:spcAft>
              <a:buClr>
                <a:srgbClr val="5AD9F2"/>
              </a:buClr>
              <a:buFont typeface="Wingdings" pitchFamily="2" charset="2"/>
              <a:buChar char="v"/>
            </a:pPr>
            <a:r>
              <a:rPr lang="zh-CN" altLang="en-US" sz="2000" kern="0" dirty="0" smtClean="0">
                <a:latin typeface="微软雅黑" pitchFamily="34" charset="-122"/>
                <a:ea typeface="微软雅黑" pitchFamily="34" charset="-122"/>
              </a:rPr>
              <a:t>关键问题</a:t>
            </a:r>
            <a:r>
              <a:rPr lang="en-US" altLang="zh-CN" sz="2000" kern="0" dirty="0" smtClean="0">
                <a:latin typeface="微软雅黑" pitchFamily="34" charset="-122"/>
                <a:ea typeface="微软雅黑" pitchFamily="34" charset="-122"/>
              </a:rPr>
              <a:t>2</a:t>
            </a:r>
            <a:r>
              <a:rPr lang="zh-CN" altLang="en-US" sz="2000" kern="0" dirty="0" smtClean="0">
                <a:latin typeface="微软雅黑" pitchFamily="34" charset="-122"/>
                <a:ea typeface="微软雅黑" pitchFamily="34" charset="-122"/>
              </a:rPr>
              <a:t>：复杂多样的医疗数据的海量存储和管理</a:t>
            </a:r>
            <a:endParaRPr lang="en-US" altLang="zh-CN" sz="2000" kern="0" dirty="0">
              <a:latin typeface="微软雅黑" pitchFamily="34" charset="-122"/>
              <a:ea typeface="微软雅黑" pitchFamily="34" charset="-122"/>
            </a:endParaRPr>
          </a:p>
          <a:p>
            <a:pPr marL="342900" indent="-342900" algn="just" fontAlgn="base">
              <a:lnSpc>
                <a:spcPct val="150000"/>
              </a:lnSpc>
              <a:spcBef>
                <a:spcPct val="20000"/>
              </a:spcBef>
              <a:spcAft>
                <a:spcPct val="0"/>
              </a:spcAft>
              <a:buClr>
                <a:srgbClr val="5AD9F2"/>
              </a:buClr>
              <a:buFont typeface="Wingdings" pitchFamily="2" charset="2"/>
              <a:buChar char="v"/>
            </a:pPr>
            <a:r>
              <a:rPr lang="zh-CN" altLang="en-US" sz="2000" kern="0" dirty="0">
                <a:latin typeface="微软雅黑" pitchFamily="34" charset="-122"/>
                <a:ea typeface="微软雅黑" pitchFamily="34" charset="-122"/>
              </a:rPr>
              <a:t>以头痛和阿尔兹海默症为例开展基于该框架的系统实践，开发实现了原发性头痛诊断决策支持系统和阿尔兹海默症诊断决策支持系统，并对系统框架的可用性和可扩展性进行验证和讨论</a:t>
            </a:r>
            <a:endParaRPr lang="zh-CN" altLang="en-US" sz="2000" kern="0" dirty="0">
              <a:latin typeface="微软雅黑" pitchFamily="34" charset="-122"/>
              <a:ea typeface="微软雅黑" pitchFamily="34" charset="-122"/>
            </a:endParaRPr>
          </a:p>
        </p:txBody>
      </p:sp>
    </p:spTree>
    <p:extLst>
      <p:ext uri="{BB962C8B-B14F-4D97-AF65-F5344CB8AC3E}">
        <p14:creationId xmlns:p14="http://schemas.microsoft.com/office/powerpoint/2010/main" val="363293482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E9DE5A85-2D30-4737-8208-EC70138A904D}" type="slidenum">
              <a:rPr lang="en-US" altLang="zh-CN" smtClean="0">
                <a:solidFill>
                  <a:srgbClr val="000000"/>
                </a:solidFill>
                <a:latin typeface="Arial" charset="0"/>
              </a:rPr>
              <a:pPr eaLnBrk="1" fontAlgn="base" hangingPunct="1">
                <a:spcBef>
                  <a:spcPct val="0"/>
                </a:spcBef>
                <a:spcAft>
                  <a:spcPct val="0"/>
                </a:spcAft>
              </a:pPr>
              <a:t>35</a:t>
            </a:fld>
            <a:endParaRPr lang="en-US" altLang="zh-CN" smtClean="0">
              <a:solidFill>
                <a:srgbClr val="000000"/>
              </a:solidFill>
              <a:latin typeface="Arial" charset="0"/>
            </a:endParaRPr>
          </a:p>
        </p:txBody>
      </p:sp>
      <p:sp>
        <p:nvSpPr>
          <p:cNvPr id="57348" name="标题 1"/>
          <p:cNvSpPr txBox="1">
            <a:spLocks/>
          </p:cNvSpPr>
          <p:nvPr/>
        </p:nvSpPr>
        <p:spPr bwMode="auto">
          <a:xfrm>
            <a:off x="457200" y="333375"/>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讨论与展望</a:t>
            </a:r>
            <a:endParaRPr lang="zh-CN" altLang="en-US" sz="2800" b="1" dirty="0">
              <a:solidFill>
                <a:srgbClr val="FFFFFF"/>
              </a:solidFill>
              <a:latin typeface="Times New Roman" pitchFamily="18" charset="0"/>
              <a:ea typeface="黑体" pitchFamily="49" charset="-122"/>
              <a:cs typeface="Times New Roman" pitchFamily="18" charset="0"/>
            </a:endParaRPr>
          </a:p>
        </p:txBody>
      </p:sp>
      <p:sp>
        <p:nvSpPr>
          <p:cNvPr id="2" name="TextBox 1"/>
          <p:cNvSpPr txBox="1"/>
          <p:nvPr/>
        </p:nvSpPr>
        <p:spPr>
          <a:xfrm>
            <a:off x="845625" y="1772816"/>
            <a:ext cx="7452751" cy="3908762"/>
          </a:xfrm>
          <a:prstGeom prst="rect">
            <a:avLst/>
          </a:prstGeom>
          <a:noFill/>
        </p:spPr>
        <p:txBody>
          <a:bodyPr wrap="square" rtlCol="0">
            <a:spAutoFit/>
          </a:bodyPr>
          <a:lstStyle/>
          <a:p>
            <a:pPr marL="342900" indent="-342900" algn="just" fontAlgn="base">
              <a:lnSpc>
                <a:spcPct val="150000"/>
              </a:lnSpc>
              <a:spcBef>
                <a:spcPct val="20000"/>
              </a:spcBef>
              <a:spcAft>
                <a:spcPct val="0"/>
              </a:spcAft>
              <a:buClr>
                <a:srgbClr val="5AD9F2"/>
              </a:buClr>
              <a:buFont typeface="Wingdings" pitchFamily="2" charset="2"/>
              <a:buChar char="v"/>
            </a:pPr>
            <a:r>
              <a:rPr lang="zh-CN" altLang="en-US" sz="2000" kern="0" dirty="0" smtClean="0">
                <a:latin typeface="微软雅黑" pitchFamily="34" charset="-122"/>
                <a:ea typeface="微软雅黑" pitchFamily="34" charset="-122"/>
              </a:rPr>
              <a:t>目前系统问诊内容以文本为主，缺少图像</a:t>
            </a:r>
            <a:r>
              <a:rPr lang="zh-CN" altLang="en-US" sz="2000" kern="0" dirty="0">
                <a:latin typeface="微软雅黑" pitchFamily="34" charset="-122"/>
                <a:ea typeface="微软雅黑" pitchFamily="34" charset="-122"/>
              </a:rPr>
              <a:t>信息的录入、查询和展示</a:t>
            </a:r>
            <a:r>
              <a:rPr lang="zh-CN" altLang="en-US" sz="2000" kern="0" dirty="0" smtClean="0">
                <a:latin typeface="微软雅黑" pitchFamily="34" charset="-122"/>
                <a:ea typeface="微软雅黑" pitchFamily="34" charset="-122"/>
              </a:rPr>
              <a:t>功能，下一阶段可使用</a:t>
            </a:r>
            <a:r>
              <a:rPr lang="en-US" altLang="zh-CN" sz="2000" kern="0" dirty="0" err="1">
                <a:latin typeface="微软雅黑" pitchFamily="34" charset="-122"/>
                <a:ea typeface="微软雅黑" pitchFamily="34" charset="-122"/>
              </a:rPr>
              <a:t>MongoDB</a:t>
            </a:r>
            <a:r>
              <a:rPr lang="zh-CN" altLang="en-US" sz="2000" kern="0" dirty="0">
                <a:latin typeface="微软雅黑" pitchFamily="34" charset="-122"/>
                <a:ea typeface="微软雅黑" pitchFamily="34" charset="-122"/>
              </a:rPr>
              <a:t>的子模块</a:t>
            </a:r>
            <a:r>
              <a:rPr lang="en-US" altLang="zh-CN" sz="2000" kern="0" dirty="0">
                <a:latin typeface="微软雅黑" pitchFamily="34" charset="-122"/>
                <a:ea typeface="微软雅黑" pitchFamily="34" charset="-122"/>
              </a:rPr>
              <a:t> </a:t>
            </a:r>
            <a:r>
              <a:rPr lang="en-US" altLang="zh-CN" sz="2000" kern="0" dirty="0" err="1">
                <a:latin typeface="微软雅黑" pitchFamily="34" charset="-122"/>
                <a:ea typeface="微软雅黑" pitchFamily="34" charset="-122"/>
              </a:rPr>
              <a:t>GridFS</a:t>
            </a:r>
            <a:r>
              <a:rPr lang="zh-CN" altLang="en-US" sz="2000" kern="0" dirty="0">
                <a:latin typeface="微软雅黑" pitchFamily="34" charset="-122"/>
                <a:ea typeface="微软雅黑" pitchFamily="34" charset="-122"/>
              </a:rPr>
              <a:t>实现分布式文件存储</a:t>
            </a:r>
            <a:r>
              <a:rPr lang="zh-CN" altLang="en-US" sz="2000" kern="0" dirty="0" smtClean="0">
                <a:latin typeface="微软雅黑" pitchFamily="34" charset="-122"/>
                <a:ea typeface="微软雅黑" pitchFamily="34" charset="-122"/>
              </a:rPr>
              <a:t>从而实现临床医疗图像</a:t>
            </a:r>
            <a:r>
              <a:rPr lang="zh-CN" altLang="en-US" sz="2000" kern="0" dirty="0">
                <a:latin typeface="微软雅黑" pitchFamily="34" charset="-122"/>
                <a:ea typeface="微软雅黑" pitchFamily="34" charset="-122"/>
              </a:rPr>
              <a:t>信息</a:t>
            </a:r>
            <a:r>
              <a:rPr lang="zh-CN" altLang="en-US" sz="2000" kern="0" dirty="0" smtClean="0">
                <a:latin typeface="微软雅黑" pitchFamily="34" charset="-122"/>
                <a:ea typeface="微软雅黑" pitchFamily="34" charset="-122"/>
              </a:rPr>
              <a:t>的录入与管理功能</a:t>
            </a:r>
            <a:endParaRPr lang="en-US" altLang="zh-CN" sz="2000" kern="0" dirty="0">
              <a:latin typeface="微软雅黑" pitchFamily="34" charset="-122"/>
              <a:ea typeface="微软雅黑" pitchFamily="34" charset="-122"/>
            </a:endParaRPr>
          </a:p>
          <a:p>
            <a:pPr marL="342900" indent="-342900" algn="just" fontAlgn="base">
              <a:lnSpc>
                <a:spcPct val="150000"/>
              </a:lnSpc>
              <a:spcBef>
                <a:spcPct val="20000"/>
              </a:spcBef>
              <a:spcAft>
                <a:spcPct val="0"/>
              </a:spcAft>
              <a:buClr>
                <a:srgbClr val="5AD9F2"/>
              </a:buClr>
              <a:buFont typeface="Wingdings" pitchFamily="2" charset="2"/>
              <a:buChar char="v"/>
            </a:pPr>
            <a:r>
              <a:rPr lang="zh-CN" altLang="en-US" sz="2000" kern="0" dirty="0">
                <a:latin typeface="微软雅黑" pitchFamily="34" charset="-122"/>
                <a:ea typeface="微软雅黑" pitchFamily="34" charset="-122"/>
              </a:rPr>
              <a:t>系统</a:t>
            </a:r>
            <a:r>
              <a:rPr lang="zh-CN" altLang="en-US" sz="2000" kern="0" dirty="0">
                <a:latin typeface="微软雅黑" pitchFamily="34" charset="-122"/>
                <a:ea typeface="微软雅黑" pitchFamily="34" charset="-122"/>
              </a:rPr>
              <a:t>中病人的基本信息录入的功能可通过开发与社区医疗电子病历系统数据交互的组件实现自动化，减少手动输入量，增加系统的用户友好性</a:t>
            </a:r>
            <a:endParaRPr lang="en-US" altLang="zh-CN" sz="2000" kern="0" dirty="0">
              <a:latin typeface="微软雅黑" pitchFamily="34" charset="-122"/>
              <a:ea typeface="微软雅黑" pitchFamily="34" charset="-122"/>
            </a:endParaRPr>
          </a:p>
          <a:p>
            <a:pPr marL="342900" indent="-342900" algn="just" fontAlgn="base">
              <a:lnSpc>
                <a:spcPct val="150000"/>
              </a:lnSpc>
              <a:spcBef>
                <a:spcPct val="20000"/>
              </a:spcBef>
              <a:spcAft>
                <a:spcPct val="0"/>
              </a:spcAft>
              <a:buClr>
                <a:srgbClr val="5AD9F2"/>
              </a:buClr>
              <a:buFont typeface="Wingdings" pitchFamily="2" charset="2"/>
              <a:buChar char="v"/>
            </a:pPr>
            <a:r>
              <a:rPr lang="zh-CN" altLang="en-US" sz="2000" kern="0" dirty="0">
                <a:latin typeface="微软雅黑" pitchFamily="34" charset="-122"/>
                <a:ea typeface="微软雅黑" pitchFamily="34" charset="-122"/>
              </a:rPr>
              <a:t>建立面向专家的知识表达和更新平台，帮助专家和医疗信息工作者的协同合作，提高系统开发和更新的效率</a:t>
            </a:r>
            <a:endParaRPr lang="zh-CN" altLang="en-US" sz="2000" kern="0" dirty="0">
              <a:latin typeface="微软雅黑" pitchFamily="34" charset="-122"/>
              <a:ea typeface="微软雅黑" pitchFamily="34" charset="-122"/>
            </a:endParaRPr>
          </a:p>
        </p:txBody>
      </p:sp>
    </p:spTree>
    <p:extLst>
      <p:ext uri="{BB962C8B-B14F-4D97-AF65-F5344CB8AC3E}">
        <p14:creationId xmlns:p14="http://schemas.microsoft.com/office/powerpoint/2010/main" val="180219741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E9DE5A85-2D30-4737-8208-EC70138A904D}" type="slidenum">
              <a:rPr lang="en-US" altLang="zh-CN" smtClean="0">
                <a:solidFill>
                  <a:srgbClr val="000000"/>
                </a:solidFill>
                <a:latin typeface="Arial" charset="0"/>
              </a:rPr>
              <a:pPr eaLnBrk="1" fontAlgn="base" hangingPunct="1">
                <a:spcBef>
                  <a:spcPct val="0"/>
                </a:spcBef>
                <a:spcAft>
                  <a:spcPct val="0"/>
                </a:spcAft>
              </a:pPr>
              <a:t>36</a:t>
            </a:fld>
            <a:endParaRPr lang="en-US" altLang="zh-CN" smtClean="0">
              <a:solidFill>
                <a:srgbClr val="000000"/>
              </a:solidFill>
              <a:latin typeface="Arial" charset="0"/>
            </a:endParaRPr>
          </a:p>
        </p:txBody>
      </p:sp>
      <p:sp>
        <p:nvSpPr>
          <p:cNvPr id="57348" name="标题 1"/>
          <p:cNvSpPr txBox="1">
            <a:spLocks/>
          </p:cNvSpPr>
          <p:nvPr/>
        </p:nvSpPr>
        <p:spPr bwMode="auto">
          <a:xfrm>
            <a:off x="457200" y="333375"/>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致谢</a:t>
            </a:r>
            <a:endParaRPr lang="zh-CN" altLang="en-US" sz="2800" b="1" dirty="0">
              <a:solidFill>
                <a:srgbClr val="FFFFFF"/>
              </a:solidFill>
              <a:latin typeface="Times New Roman" pitchFamily="18" charset="0"/>
              <a:ea typeface="黑体" pitchFamily="49" charset="-122"/>
              <a:cs typeface="Times New Roman" pitchFamily="18" charset="0"/>
            </a:endParaRPr>
          </a:p>
        </p:txBody>
      </p:sp>
      <p:sp>
        <p:nvSpPr>
          <p:cNvPr id="3" name="TextBox 2"/>
          <p:cNvSpPr txBox="1"/>
          <p:nvPr/>
        </p:nvSpPr>
        <p:spPr>
          <a:xfrm>
            <a:off x="431540" y="1844824"/>
            <a:ext cx="8280920" cy="2464649"/>
          </a:xfrm>
          <a:prstGeom prst="rect">
            <a:avLst/>
          </a:prstGeom>
          <a:noFill/>
        </p:spPr>
        <p:txBody>
          <a:bodyPr wrap="square" rtlCol="0">
            <a:spAutoFit/>
          </a:bodyPr>
          <a:lstStyle/>
          <a:p>
            <a:pPr marL="342900" lvl="0" indent="-342900" algn="just" fontAlgn="base">
              <a:lnSpc>
                <a:spcPct val="150000"/>
              </a:lnSpc>
              <a:spcBef>
                <a:spcPct val="20000"/>
              </a:spcBef>
              <a:spcAft>
                <a:spcPct val="0"/>
              </a:spcAft>
              <a:buClr>
                <a:srgbClr val="5AD9F2"/>
              </a:buClr>
              <a:buFont typeface="Wingdings" pitchFamily="2" charset="2"/>
              <a:buChar char="v"/>
            </a:pPr>
            <a:r>
              <a:rPr lang="zh-CN" altLang="en-US" sz="2400" kern="0" dirty="0">
                <a:latin typeface="微软雅黑" pitchFamily="34" charset="-122"/>
                <a:ea typeface="微软雅黑" pitchFamily="34" charset="-122"/>
              </a:rPr>
              <a:t>感谢各位答辩委员和在场参加我答辩的所有老师和同学</a:t>
            </a:r>
          </a:p>
          <a:p>
            <a:pPr marL="342900" lvl="0" indent="-342900" algn="just" fontAlgn="base">
              <a:lnSpc>
                <a:spcPct val="150000"/>
              </a:lnSpc>
              <a:spcBef>
                <a:spcPct val="20000"/>
              </a:spcBef>
              <a:spcAft>
                <a:spcPct val="0"/>
              </a:spcAft>
              <a:buClr>
                <a:srgbClr val="5AD9F2"/>
              </a:buClr>
              <a:buFont typeface="Wingdings" pitchFamily="2" charset="2"/>
              <a:buChar char="v"/>
            </a:pPr>
            <a:r>
              <a:rPr lang="zh-CN" altLang="en-US" sz="2400" kern="0" dirty="0">
                <a:latin typeface="微软雅黑" pitchFamily="34" charset="-122"/>
                <a:ea typeface="微软雅黑" pitchFamily="34" charset="-122"/>
              </a:rPr>
              <a:t>感谢段会龙老师、吕旭东老师对我的教诲和指导</a:t>
            </a:r>
          </a:p>
          <a:p>
            <a:pPr marL="342900" lvl="0" indent="-342900" algn="just" fontAlgn="base">
              <a:lnSpc>
                <a:spcPct val="150000"/>
              </a:lnSpc>
              <a:spcBef>
                <a:spcPct val="20000"/>
              </a:spcBef>
              <a:spcAft>
                <a:spcPct val="0"/>
              </a:spcAft>
              <a:buClr>
                <a:srgbClr val="5AD9F2"/>
              </a:buClr>
              <a:buFont typeface="Wingdings" pitchFamily="2" charset="2"/>
              <a:buChar char="v"/>
            </a:pPr>
            <a:r>
              <a:rPr lang="zh-CN" altLang="en-US" sz="2400" kern="0" dirty="0">
                <a:latin typeface="微软雅黑" pitchFamily="34" charset="-122"/>
                <a:ea typeface="微软雅黑" pitchFamily="34" charset="-122"/>
              </a:rPr>
              <a:t>感谢</a:t>
            </a:r>
            <a:r>
              <a:rPr lang="zh-CN" altLang="en-US" sz="2400" kern="0" dirty="0">
                <a:latin typeface="微软雅黑" pitchFamily="34" charset="-122"/>
                <a:ea typeface="微软雅黑" pitchFamily="34" charset="-122"/>
              </a:rPr>
              <a:t>实验室所有老师、</a:t>
            </a:r>
            <a:r>
              <a:rPr lang="zh-CN" altLang="en-US" sz="2400" kern="0" dirty="0">
                <a:latin typeface="微软雅黑" pitchFamily="34" charset="-122"/>
                <a:ea typeface="微软雅黑" pitchFamily="34" charset="-122"/>
              </a:rPr>
              <a:t>同学对</a:t>
            </a:r>
            <a:r>
              <a:rPr lang="zh-CN" altLang="en-US" sz="2400" kern="0" dirty="0">
                <a:latin typeface="微软雅黑" pitchFamily="34" charset="-122"/>
                <a:ea typeface="微软雅黑" pitchFamily="34" charset="-122"/>
              </a:rPr>
              <a:t>我的帮助</a:t>
            </a:r>
            <a:endParaRPr lang="en-US" altLang="zh-CN" sz="2400" kern="0" dirty="0">
              <a:latin typeface="微软雅黑" pitchFamily="34" charset="-122"/>
              <a:ea typeface="微软雅黑" pitchFamily="34" charset="-122"/>
            </a:endParaRPr>
          </a:p>
          <a:p>
            <a:pPr marL="342900" lvl="0" indent="-342900" algn="just" fontAlgn="base">
              <a:lnSpc>
                <a:spcPct val="150000"/>
              </a:lnSpc>
              <a:spcBef>
                <a:spcPct val="20000"/>
              </a:spcBef>
              <a:spcAft>
                <a:spcPct val="0"/>
              </a:spcAft>
              <a:buClr>
                <a:srgbClr val="5AD9F2"/>
              </a:buClr>
              <a:buFont typeface="Wingdings" pitchFamily="2" charset="2"/>
              <a:buChar char="v"/>
            </a:pPr>
            <a:r>
              <a:rPr lang="zh-CN" altLang="en-US" sz="2400" kern="0" dirty="0">
                <a:latin typeface="微软雅黑" pitchFamily="34" charset="-122"/>
                <a:ea typeface="微软雅黑" pitchFamily="34" charset="-122"/>
              </a:rPr>
              <a:t>感谢家人、朋友对我的支持和鼓励</a:t>
            </a:r>
          </a:p>
        </p:txBody>
      </p:sp>
    </p:spTree>
    <p:extLst>
      <p:ext uri="{BB962C8B-B14F-4D97-AF65-F5344CB8AC3E}">
        <p14:creationId xmlns:p14="http://schemas.microsoft.com/office/powerpoint/2010/main" val="229778116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descr="D:\毕设\pictrute\imagesCAOCUNYB.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54613" y="4046146"/>
            <a:ext cx="1041616" cy="608609"/>
          </a:xfrm>
          <a:prstGeom prst="rect">
            <a:avLst/>
          </a:prstGeom>
          <a:noFill/>
          <a:extLst>
            <a:ext uri="{909E8E84-426E-40DD-AFC4-6F175D3DCCD1}">
              <a14:hiddenFill xmlns:a14="http://schemas.microsoft.com/office/drawing/2010/main">
                <a:solidFill>
                  <a:srgbClr val="FFFFFF"/>
                </a:solidFill>
              </a14:hiddenFill>
            </a:ext>
          </a:extLst>
        </p:spPr>
      </p:pic>
      <p:sp>
        <p:nvSpPr>
          <p:cNvPr id="57346" name="灯片编号占位符 1"/>
          <p:cNvSpPr>
            <a:spLocks noGrp="1"/>
          </p:cNvSpPr>
          <p:nvPr>
            <p:ph type="sldNum" sz="quarter" idx="12"/>
          </p:nvPr>
        </p:nvSpPr>
        <p:spPr>
          <a:xfrm>
            <a:off x="6783783" y="6237312"/>
            <a:ext cx="2133600"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E9DE5A85-2D30-4737-8208-EC70138A904D}" type="slidenum">
              <a:rPr lang="en-US" altLang="zh-CN" smtClean="0">
                <a:solidFill>
                  <a:srgbClr val="000000"/>
                </a:solidFill>
                <a:latin typeface="Arial" charset="0"/>
              </a:rPr>
              <a:pPr eaLnBrk="1" fontAlgn="base" hangingPunct="1">
                <a:spcBef>
                  <a:spcPct val="0"/>
                </a:spcBef>
                <a:spcAft>
                  <a:spcPct val="0"/>
                </a:spcAft>
              </a:pPr>
              <a:t>4</a:t>
            </a:fld>
            <a:endParaRPr lang="en-US" altLang="zh-CN" smtClean="0">
              <a:solidFill>
                <a:srgbClr val="000000"/>
              </a:solidFill>
              <a:latin typeface="Arial" charset="0"/>
            </a:endParaRPr>
          </a:p>
        </p:txBody>
      </p:sp>
      <p:sp>
        <p:nvSpPr>
          <p:cNvPr id="57348" name="标题 1"/>
          <p:cNvSpPr txBox="1">
            <a:spLocks/>
          </p:cNvSpPr>
          <p:nvPr/>
        </p:nvSpPr>
        <p:spPr bwMode="auto">
          <a:xfrm>
            <a:off x="457200" y="333375"/>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社区医疗面临的问题</a:t>
            </a:r>
            <a:endParaRPr lang="zh-CN" altLang="en-US" sz="2800" b="1" dirty="0">
              <a:solidFill>
                <a:srgbClr val="FFFFFF"/>
              </a:solidFill>
              <a:latin typeface="Times New Roman" pitchFamily="18" charset="0"/>
              <a:ea typeface="黑体" pitchFamily="49" charset="-122"/>
              <a:cs typeface="Times New Roman" pitchFamily="18" charset="0"/>
            </a:endParaRPr>
          </a:p>
        </p:txBody>
      </p:sp>
      <p:sp>
        <p:nvSpPr>
          <p:cNvPr id="11" name="椭圆 10"/>
          <p:cNvSpPr/>
          <p:nvPr/>
        </p:nvSpPr>
        <p:spPr bwMode="auto">
          <a:xfrm>
            <a:off x="1587801" y="3393564"/>
            <a:ext cx="1249368" cy="435129"/>
          </a:xfrm>
          <a:prstGeom prst="ellipse">
            <a:avLst/>
          </a:prstGeom>
          <a:solidFill>
            <a:schemeClr val="bg1">
              <a:lumMod val="95000"/>
            </a:schemeClr>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b="1">
              <a:latin typeface="Arial" charset="0"/>
              <a:ea typeface="宋体" charset="-122"/>
            </a:endParaRPr>
          </a:p>
        </p:txBody>
      </p:sp>
      <p:sp>
        <p:nvSpPr>
          <p:cNvPr id="12" name="圆角矩形 11"/>
          <p:cNvSpPr/>
          <p:nvPr/>
        </p:nvSpPr>
        <p:spPr bwMode="auto">
          <a:xfrm>
            <a:off x="1043608" y="1988840"/>
            <a:ext cx="2199969" cy="2700811"/>
          </a:xfrm>
          <a:prstGeom prst="roundRect">
            <a:avLst/>
          </a:prstGeom>
          <a:noFill/>
          <a:ln w="28575" cap="flat" cmpd="sng" algn="ctr">
            <a:solidFill>
              <a:schemeClr val="bg2">
                <a:lumMod val="60000"/>
                <a:lumOff val="4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13" name="椭圆 12"/>
          <p:cNvSpPr/>
          <p:nvPr/>
        </p:nvSpPr>
        <p:spPr bwMode="auto">
          <a:xfrm>
            <a:off x="5775649" y="3027046"/>
            <a:ext cx="1033600" cy="397937"/>
          </a:xfrm>
          <a:prstGeom prst="ellipse">
            <a:avLst/>
          </a:prstGeom>
          <a:solidFill>
            <a:schemeClr val="bg1">
              <a:lumMod val="95000"/>
            </a:schemeClr>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b="1">
              <a:latin typeface="Arial" charset="0"/>
              <a:ea typeface="宋体" charset="-122"/>
            </a:endParaRPr>
          </a:p>
        </p:txBody>
      </p:sp>
      <p:pic>
        <p:nvPicPr>
          <p:cNvPr id="14" name="Picture 6" descr="C:\Users\Vico\Desktop\20120927022313699_easyicon_cn_256.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873171" y="2939366"/>
            <a:ext cx="403666" cy="40366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descr="C:\Users\Vico\Desktop\Hospital.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967489" y="2097420"/>
            <a:ext cx="707932" cy="707932"/>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6" descr="C:\Users\Vico\Desktop\20120927022313699_easyicon_cn_256.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068861" y="2807561"/>
            <a:ext cx="447176" cy="447176"/>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6" descr="C:\Users\Vico\Desktop\20120927022313699_easyicon_cn_256.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313120" y="2931581"/>
            <a:ext cx="452569" cy="45256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6" descr="C:\Users\Vico\Desktop\20120927022313699_easyicon_cn_256.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212485" y="3102761"/>
            <a:ext cx="462936" cy="462936"/>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6" descr="C:\Users\Vico\Desktop\20120927022313699_easyicon_cn_256.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760691" y="3218185"/>
            <a:ext cx="413596" cy="413596"/>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6" descr="C:\Users\Vico\Desktop\20120927022313699_easyicon_cn_256.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921660" y="3253432"/>
            <a:ext cx="522293" cy="522293"/>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4" descr="C:\Users\Vico\Desktop\Hospital.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6740740" y="2089067"/>
            <a:ext cx="610416" cy="610416"/>
          </a:xfrm>
          <a:prstGeom prst="rect">
            <a:avLst/>
          </a:prstGeom>
          <a:noFill/>
          <a:extLst>
            <a:ext uri="{909E8E84-426E-40DD-AFC4-6F175D3DCCD1}">
              <a14:hiddenFill xmlns:a14="http://schemas.microsoft.com/office/drawing/2010/main">
                <a:solidFill>
                  <a:srgbClr val="FFFFFF"/>
                </a:solidFill>
              </a14:hiddenFill>
            </a:ext>
          </a:extLst>
        </p:spPr>
      </p:pic>
      <p:sp>
        <p:nvSpPr>
          <p:cNvPr id="26" name="圆角矩形 25"/>
          <p:cNvSpPr/>
          <p:nvPr/>
        </p:nvSpPr>
        <p:spPr bwMode="auto">
          <a:xfrm>
            <a:off x="5662103" y="2003362"/>
            <a:ext cx="2222265" cy="2715639"/>
          </a:xfrm>
          <a:prstGeom prst="roundRect">
            <a:avLst/>
          </a:prstGeom>
          <a:noFill/>
          <a:ln w="28575" cap="flat" cmpd="sng" algn="ctr">
            <a:solidFill>
              <a:schemeClr val="bg2">
                <a:lumMod val="60000"/>
                <a:lumOff val="4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27" name="TextBox 26"/>
          <p:cNvSpPr txBox="1"/>
          <p:nvPr/>
        </p:nvSpPr>
        <p:spPr>
          <a:xfrm>
            <a:off x="6365747" y="4842417"/>
            <a:ext cx="1162939" cy="369332"/>
          </a:xfrm>
          <a:prstGeom prst="rect">
            <a:avLst/>
          </a:prstGeom>
          <a:noFill/>
        </p:spPr>
        <p:txBody>
          <a:bodyPr wrap="square" rtlCol="0">
            <a:spAutoFit/>
          </a:bodyPr>
          <a:lstStyle/>
          <a:p>
            <a:r>
              <a:rPr lang="zh-CN" altLang="en-US" dirty="0" smtClean="0">
                <a:latin typeface="微软雅黑" pitchFamily="34" charset="-122"/>
                <a:ea typeface="微软雅黑" pitchFamily="34" charset="-122"/>
              </a:rPr>
              <a:t>医疗现状</a:t>
            </a:r>
            <a:endParaRPr lang="zh-CN" altLang="en-US" dirty="0">
              <a:latin typeface="微软雅黑" pitchFamily="34" charset="-122"/>
              <a:ea typeface="微软雅黑" pitchFamily="34" charset="-122"/>
            </a:endParaRPr>
          </a:p>
        </p:txBody>
      </p:sp>
      <p:pic>
        <p:nvPicPr>
          <p:cNvPr id="29" name="Picture 5"/>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259690" y="4003745"/>
            <a:ext cx="1042318" cy="6052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0" name="左箭头 29"/>
          <p:cNvSpPr/>
          <p:nvPr/>
        </p:nvSpPr>
        <p:spPr bwMode="auto">
          <a:xfrm rot="3171638">
            <a:off x="6427228" y="3741141"/>
            <a:ext cx="275518" cy="122730"/>
          </a:xfrm>
          <a:prstGeom prst="leftArrow">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31" name="左箭头 30"/>
          <p:cNvSpPr/>
          <p:nvPr/>
        </p:nvSpPr>
        <p:spPr bwMode="auto">
          <a:xfrm rot="8712266">
            <a:off x="6909789" y="3423029"/>
            <a:ext cx="464459" cy="317002"/>
          </a:xfrm>
          <a:prstGeom prst="leftArrow">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32" name="左箭头 31"/>
          <p:cNvSpPr/>
          <p:nvPr/>
        </p:nvSpPr>
        <p:spPr bwMode="auto">
          <a:xfrm rot="5094898">
            <a:off x="2020911" y="3858206"/>
            <a:ext cx="323791" cy="375880"/>
          </a:xfrm>
          <a:prstGeom prst="leftArrow">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33" name="左箭头 32"/>
          <p:cNvSpPr/>
          <p:nvPr/>
        </p:nvSpPr>
        <p:spPr bwMode="auto">
          <a:xfrm rot="3171638">
            <a:off x="1802655" y="3091739"/>
            <a:ext cx="250763" cy="116829"/>
          </a:xfrm>
          <a:prstGeom prst="leftArrow">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pic>
        <p:nvPicPr>
          <p:cNvPr id="35" name="Picture 7" descr="D:\毕设\pictrute\imagesCA1M51YD.jp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7187273" y="2856339"/>
            <a:ext cx="341413" cy="341413"/>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10" descr="D:\毕设\pictrute\person.png"/>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209727" y="3468368"/>
            <a:ext cx="182612" cy="365224"/>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10" descr="D:\毕设\pictrute\person.png"/>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853490" y="3410501"/>
            <a:ext cx="182612" cy="365224"/>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10" descr="D:\毕设\pictrute\person.png"/>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794974" y="2609481"/>
            <a:ext cx="182612" cy="365224"/>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10" descr="D:\毕设\pictrute\person.png"/>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081460" y="2645066"/>
            <a:ext cx="182612" cy="365224"/>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10" descr="D:\毕设\pictrute\person.png"/>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478518" y="2981948"/>
            <a:ext cx="182612" cy="36522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1307367" y="4832844"/>
            <a:ext cx="1810236" cy="369332"/>
          </a:xfrm>
          <a:prstGeom prst="rect">
            <a:avLst/>
          </a:prstGeom>
          <a:noFill/>
        </p:spPr>
        <p:txBody>
          <a:bodyPr wrap="square" rtlCol="0">
            <a:spAutoFit/>
          </a:bodyPr>
          <a:lstStyle/>
          <a:p>
            <a:r>
              <a:rPr lang="zh-CN" altLang="en-US" dirty="0" smtClean="0">
                <a:latin typeface="微软雅黑" pitchFamily="34" charset="-122"/>
                <a:ea typeface="微软雅黑" pitchFamily="34" charset="-122"/>
              </a:rPr>
              <a:t>理想医疗模式</a:t>
            </a:r>
            <a:endParaRPr lang="zh-CN" altLang="en-US" dirty="0">
              <a:latin typeface="微软雅黑" pitchFamily="34" charset="-122"/>
              <a:ea typeface="微软雅黑" pitchFamily="34" charset="-122"/>
            </a:endParaRPr>
          </a:p>
        </p:txBody>
      </p:sp>
      <p:sp>
        <p:nvSpPr>
          <p:cNvPr id="41" name="圆角矩形 40"/>
          <p:cNvSpPr/>
          <p:nvPr/>
        </p:nvSpPr>
        <p:spPr bwMode="auto">
          <a:xfrm>
            <a:off x="3703116" y="1696355"/>
            <a:ext cx="1512168" cy="3892885"/>
          </a:xfrm>
          <a:prstGeom prst="roundRect">
            <a:avLst/>
          </a:prstGeom>
          <a:solidFill>
            <a:schemeClr val="bg2">
              <a:lumMod val="20000"/>
              <a:lumOff val="80000"/>
            </a:schemeClr>
          </a:solidFill>
          <a:ln w="2857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6" name="TextBox 5"/>
          <p:cNvSpPr txBox="1"/>
          <p:nvPr/>
        </p:nvSpPr>
        <p:spPr>
          <a:xfrm>
            <a:off x="5643549" y="5310898"/>
            <a:ext cx="2875821" cy="923330"/>
          </a:xfrm>
          <a:prstGeom prst="rect">
            <a:avLst/>
          </a:prstGeom>
          <a:noFill/>
        </p:spPr>
        <p:txBody>
          <a:bodyPr wrap="square" rtlCol="0">
            <a:spAutoFit/>
          </a:bodyPr>
          <a:lstStyle>
            <a:defPPr>
              <a:defRPr lang="zh-CN"/>
            </a:defPPr>
          </a:lstStyle>
          <a:p>
            <a:r>
              <a:rPr lang="zh-CN" altLang="en-US" dirty="0">
                <a:latin typeface="微软雅黑" pitchFamily="34" charset="-122"/>
                <a:ea typeface="微软雅黑" pitchFamily="34" charset="-122"/>
              </a:rPr>
              <a:t>大医院医疗负担过重，超负荷运作</a:t>
            </a:r>
            <a:r>
              <a:rPr lang="en-US" altLang="zh-CN" dirty="0">
                <a:latin typeface="微软雅黑" pitchFamily="34" charset="-122"/>
                <a:ea typeface="微软雅黑" pitchFamily="34" charset="-122"/>
              </a:rPr>
              <a:t>,</a:t>
            </a:r>
            <a:r>
              <a:rPr lang="zh-CN" altLang="en-US" dirty="0">
                <a:latin typeface="微软雅黑" pitchFamily="34" charset="-122"/>
                <a:ea typeface="微软雅黑" pitchFamily="34" charset="-122"/>
              </a:rPr>
              <a:t>社区医疗资源闲置浪费</a:t>
            </a:r>
          </a:p>
        </p:txBody>
      </p:sp>
      <p:sp>
        <p:nvSpPr>
          <p:cNvPr id="57347" name="TextBox 57346"/>
          <p:cNvSpPr txBox="1"/>
          <p:nvPr/>
        </p:nvSpPr>
        <p:spPr>
          <a:xfrm>
            <a:off x="846661" y="5333700"/>
            <a:ext cx="2789235" cy="923330"/>
          </a:xfrm>
          <a:prstGeom prst="rect">
            <a:avLst/>
          </a:prstGeom>
          <a:noFill/>
        </p:spPr>
        <p:txBody>
          <a:bodyPr wrap="square" rtlCol="0">
            <a:spAutoFit/>
          </a:bodyPr>
          <a:lstStyle/>
          <a:p>
            <a:r>
              <a:rPr lang="zh-CN" altLang="en-US" dirty="0" smtClean="0">
                <a:latin typeface="微软雅黑" pitchFamily="34" charset="-122"/>
                <a:ea typeface="微软雅黑" pitchFamily="34" charset="-122"/>
              </a:rPr>
              <a:t>社区承担常见疾病的诊疗工作，中心医院专注于解决疑难杂症的诊疗问题</a:t>
            </a:r>
            <a:endParaRPr lang="zh-CN" altLang="en-US" dirty="0">
              <a:latin typeface="微软雅黑" pitchFamily="34" charset="-122"/>
              <a:ea typeface="微软雅黑" pitchFamily="34" charset="-122"/>
            </a:endParaRPr>
          </a:p>
        </p:txBody>
      </p:sp>
    </p:spTree>
    <p:extLst>
      <p:ext uri="{BB962C8B-B14F-4D97-AF65-F5344CB8AC3E}">
        <p14:creationId xmlns:p14="http://schemas.microsoft.com/office/powerpoint/2010/main" val="321362985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D2A91896-4F5D-4807-B8D8-2588A25F2E34}" type="slidenum">
              <a:rPr lang="en-US" altLang="zh-CN" smtClean="0"/>
              <a:pPr>
                <a:defRPr/>
              </a:pPr>
              <a:t>5</a:t>
            </a:fld>
            <a:endParaRPr lang="en-US" altLang="zh-CN" dirty="0"/>
          </a:p>
        </p:txBody>
      </p:sp>
      <p:sp>
        <p:nvSpPr>
          <p:cNvPr id="5" name="标题 1"/>
          <p:cNvSpPr txBox="1">
            <a:spLocks/>
          </p:cNvSpPr>
          <p:nvPr/>
        </p:nvSpPr>
        <p:spPr bwMode="auto">
          <a:xfrm>
            <a:off x="457200" y="333375"/>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临床决策支持系统</a:t>
            </a:r>
            <a:r>
              <a:rPr lang="zh-CN" altLang="en-US" sz="2400" b="1" dirty="0" smtClean="0">
                <a:solidFill>
                  <a:srgbClr val="FFFFFF"/>
                </a:solidFill>
                <a:latin typeface="Times New Roman" pitchFamily="18" charset="0"/>
                <a:ea typeface="黑体" pitchFamily="49" charset="-122"/>
                <a:cs typeface="Times New Roman" pitchFamily="18" charset="0"/>
              </a:rPr>
              <a:t>（</a:t>
            </a:r>
            <a:r>
              <a:rPr lang="en-US" altLang="zh-CN" sz="2400" b="1" dirty="0" smtClean="0">
                <a:solidFill>
                  <a:srgbClr val="FFFFFF"/>
                </a:solidFill>
                <a:latin typeface="Times New Roman" pitchFamily="18" charset="0"/>
                <a:ea typeface="黑体" pitchFamily="49" charset="-122"/>
                <a:cs typeface="Times New Roman" pitchFamily="18" charset="0"/>
              </a:rPr>
              <a:t>Clinical Decision Support System</a:t>
            </a:r>
            <a:r>
              <a:rPr lang="zh-CN" altLang="en-US" sz="2400" b="1" dirty="0" smtClean="0">
                <a:solidFill>
                  <a:srgbClr val="FFFFFF"/>
                </a:solidFill>
                <a:latin typeface="Times New Roman" pitchFamily="18" charset="0"/>
                <a:ea typeface="黑体" pitchFamily="49" charset="-122"/>
                <a:cs typeface="Times New Roman" pitchFamily="18" charset="0"/>
              </a:rPr>
              <a:t>）</a:t>
            </a:r>
            <a:endParaRPr lang="zh-CN" altLang="en-US" sz="2800" b="1" dirty="0">
              <a:solidFill>
                <a:srgbClr val="FFFFFF"/>
              </a:solidFill>
              <a:latin typeface="Times New Roman" pitchFamily="18" charset="0"/>
              <a:ea typeface="黑体" pitchFamily="49" charset="-122"/>
              <a:cs typeface="Times New Roman" pitchFamily="18" charset="0"/>
            </a:endParaRPr>
          </a:p>
        </p:txBody>
      </p:sp>
      <p:sp>
        <p:nvSpPr>
          <p:cNvPr id="11" name="椭圆 10"/>
          <p:cNvSpPr/>
          <p:nvPr/>
        </p:nvSpPr>
        <p:spPr bwMode="auto">
          <a:xfrm>
            <a:off x="817210" y="2568694"/>
            <a:ext cx="4680520" cy="1819148"/>
          </a:xfrm>
          <a:prstGeom prst="ellipse">
            <a:avLst/>
          </a:prstGeom>
          <a:solidFill>
            <a:schemeClr val="accent3">
              <a:lumMod val="85000"/>
            </a:schemeClr>
          </a:solidFill>
          <a:ln w="9525" cap="flat" cmpd="sng" algn="ctr">
            <a:solidFill>
              <a:schemeClr val="bg2">
                <a:lumMod val="20000"/>
                <a:lumOff val="80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14" name="矩形 13"/>
          <p:cNvSpPr/>
          <p:nvPr/>
        </p:nvSpPr>
        <p:spPr>
          <a:xfrm>
            <a:off x="468411" y="1179263"/>
            <a:ext cx="8373391" cy="1200329"/>
          </a:xfrm>
          <a:prstGeom prst="rect">
            <a:avLst/>
          </a:prstGeom>
        </p:spPr>
        <p:txBody>
          <a:bodyPr wrap="square">
            <a:spAutoFit/>
          </a:bodyPr>
          <a:lstStyle/>
          <a:p>
            <a:pPr algn="just"/>
            <a:r>
              <a:rPr lang="en-US" altLang="zh-CN" dirty="0"/>
              <a:t>Clinical decision support systems (CDSS) are computer systems designed to impact clinician decision making about individual patients at the point in time that these decisions are made.               </a:t>
            </a:r>
            <a:endParaRPr lang="en-US" altLang="zh-CN" dirty="0" smtClean="0"/>
          </a:p>
          <a:p>
            <a:r>
              <a:rPr lang="en-US" altLang="zh-CN" dirty="0"/>
              <a:t> </a:t>
            </a:r>
            <a:r>
              <a:rPr lang="en-US" altLang="zh-CN" dirty="0" smtClean="0"/>
              <a:t>              -----------------</a:t>
            </a:r>
            <a:r>
              <a:rPr lang="en-US" altLang="zh-CN" dirty="0"/>
              <a:t>Clinical Decision Support Systems: Theory and Practice</a:t>
            </a:r>
          </a:p>
        </p:txBody>
      </p:sp>
      <p:sp>
        <p:nvSpPr>
          <p:cNvPr id="18" name="矩形 17"/>
          <p:cNvSpPr/>
          <p:nvPr/>
        </p:nvSpPr>
        <p:spPr>
          <a:xfrm>
            <a:off x="894102" y="3179206"/>
            <a:ext cx="646331" cy="369332"/>
          </a:xfrm>
          <a:prstGeom prst="rect">
            <a:avLst/>
          </a:prstGeom>
          <a:effectLst>
            <a:outerShdw blurRad="50800" dist="38100" dir="16200000" rotWithShape="0">
              <a:prstClr val="black">
                <a:alpha val="40000"/>
              </a:prstClr>
            </a:outerShdw>
          </a:effectLst>
        </p:spPr>
        <p:txBody>
          <a:bodyPr wrap="none">
            <a:spAutoFit/>
          </a:bodyPr>
          <a:lstStyle/>
          <a:p>
            <a:r>
              <a:rPr lang="en-US" altLang="zh-CN"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mn-ea"/>
              </a:rPr>
              <a:t>D</a:t>
            </a:r>
            <a:r>
              <a:rPr lang="en-US" altLang="zh-CN"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mn-ea"/>
              </a:rPr>
              <a:t>EMS</a:t>
            </a:r>
            <a:endParaRPr lang="zh-CN" altLang="en-US"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mn-ea"/>
            </a:endParaRPr>
          </a:p>
        </p:txBody>
      </p:sp>
      <p:sp>
        <p:nvSpPr>
          <p:cNvPr id="3" name="矩形 2"/>
          <p:cNvSpPr/>
          <p:nvPr/>
        </p:nvSpPr>
        <p:spPr>
          <a:xfrm>
            <a:off x="2260486" y="3613515"/>
            <a:ext cx="1925385" cy="646331"/>
          </a:xfrm>
          <a:prstGeom prst="rect">
            <a:avLst/>
          </a:prstGeom>
          <a:effectLst>
            <a:outerShdw blurRad="50800" dist="38100" dir="16200000" rotWithShape="0">
              <a:prstClr val="black">
                <a:alpha val="40000"/>
              </a:prstClr>
            </a:outerShdw>
          </a:effectLst>
        </p:spPr>
        <p:txBody>
          <a:bodyPr wrap="square">
            <a:spAutoFit/>
          </a:bodyPr>
          <a:lstStyle/>
          <a:p>
            <a:r>
              <a:rPr lang="en-US" altLang="zh-CN" sz="16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mn-ea"/>
              </a:rPr>
              <a:t>Archimedes</a:t>
            </a:r>
            <a:r>
              <a:rPr lang="en-US" altLang="zh-CN"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mn-ea"/>
              </a:rPr>
              <a:t> </a:t>
            </a:r>
            <a:r>
              <a:rPr lang="en-US" altLang="zh-CN" dirty="0" err="1">
                <a:ln w="18415" cmpd="sng">
                  <a:solidFill>
                    <a:srgbClr val="FFFFFF"/>
                  </a:solidFill>
                  <a:prstDash val="solid"/>
                </a:ln>
                <a:solidFill>
                  <a:srgbClr val="FFFFFF"/>
                </a:solidFill>
                <a:effectLst>
                  <a:outerShdw blurRad="63500" dir="3600000" algn="tl" rotWithShape="0">
                    <a:srgbClr val="000000">
                      <a:alpha val="70000"/>
                    </a:srgbClr>
                  </a:outerShdw>
                </a:effectLst>
                <a:latin typeface="+mn-ea"/>
              </a:rPr>
              <a:t>IndiGO</a:t>
            </a:r>
            <a:endParaRPr lang="zh-CN" altLang="en-US"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mn-ea"/>
            </a:endParaRPr>
          </a:p>
        </p:txBody>
      </p:sp>
      <p:sp>
        <p:nvSpPr>
          <p:cNvPr id="6" name="矩形 5"/>
          <p:cNvSpPr/>
          <p:nvPr/>
        </p:nvSpPr>
        <p:spPr>
          <a:xfrm>
            <a:off x="1745617" y="3239912"/>
            <a:ext cx="1569660" cy="461665"/>
          </a:xfrm>
          <a:prstGeom prst="rect">
            <a:avLst/>
          </a:prstGeom>
          <a:effectLst>
            <a:outerShdw blurRad="50800" dist="38100" dir="16200000" rotWithShape="0">
              <a:prstClr val="black">
                <a:alpha val="40000"/>
              </a:prstClr>
            </a:outerShdw>
          </a:effectLst>
        </p:spPr>
        <p:txBody>
          <a:bodyPr wrap="none">
            <a:spAutoFit/>
          </a:bodyPr>
          <a:lstStyle/>
          <a:p>
            <a:r>
              <a:rPr lang="en-US" altLang="zh-CN" sz="2400" dirty="0" err="1">
                <a:ln w="18415" cmpd="sng">
                  <a:solidFill>
                    <a:srgbClr val="FFFFFF"/>
                  </a:solidFill>
                  <a:prstDash val="solid"/>
                </a:ln>
                <a:solidFill>
                  <a:srgbClr val="FFFFFF"/>
                </a:solidFill>
                <a:effectLst>
                  <a:outerShdw blurRad="63500" dir="3600000" algn="tl" rotWithShape="0">
                    <a:srgbClr val="000000">
                      <a:alpha val="70000"/>
                    </a:srgbClr>
                  </a:outerShdw>
                </a:effectLst>
                <a:latin typeface="+mn-ea"/>
              </a:rPr>
              <a:t>Auminence</a:t>
            </a:r>
            <a:endParaRPr lang="zh-CN" altLang="en-US" sz="24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mn-ea"/>
            </a:endParaRPr>
          </a:p>
        </p:txBody>
      </p:sp>
      <p:sp>
        <p:nvSpPr>
          <p:cNvPr id="15" name="矩形 14"/>
          <p:cNvSpPr/>
          <p:nvPr/>
        </p:nvSpPr>
        <p:spPr>
          <a:xfrm>
            <a:off x="1301365" y="3443152"/>
            <a:ext cx="992579" cy="369332"/>
          </a:xfrm>
          <a:prstGeom prst="rect">
            <a:avLst/>
          </a:prstGeom>
          <a:effectLst>
            <a:outerShdw blurRad="50800" dist="38100" dir="16200000" rotWithShape="0">
              <a:prstClr val="black">
                <a:alpha val="40000"/>
              </a:prstClr>
            </a:outerShdw>
          </a:effectLst>
        </p:spPr>
        <p:txBody>
          <a:bodyPr wrap="none">
            <a:spAutoFit/>
          </a:bodyPr>
          <a:lstStyle/>
          <a:p>
            <a:r>
              <a:rPr lang="en-US" altLang="zh-CN" dirty="0" err="1">
                <a:ln w="18415" cmpd="sng">
                  <a:solidFill>
                    <a:srgbClr val="FFFFFF"/>
                  </a:solidFill>
                  <a:prstDash val="solid"/>
                </a:ln>
                <a:solidFill>
                  <a:srgbClr val="FFFFFF"/>
                </a:solidFill>
                <a:effectLst>
                  <a:outerShdw blurRad="63500" dir="3600000" algn="tl" rotWithShape="0">
                    <a:srgbClr val="000000">
                      <a:alpha val="70000"/>
                    </a:srgbClr>
                  </a:outerShdw>
                </a:effectLst>
                <a:latin typeface="+mn-ea"/>
              </a:rPr>
              <a:t>Dxplain</a:t>
            </a:r>
            <a:endParaRPr lang="zh-CN" altLang="en-US"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mn-ea"/>
            </a:endParaRPr>
          </a:p>
        </p:txBody>
      </p:sp>
      <p:sp>
        <p:nvSpPr>
          <p:cNvPr id="17" name="矩形 16"/>
          <p:cNvSpPr/>
          <p:nvPr/>
        </p:nvSpPr>
        <p:spPr>
          <a:xfrm>
            <a:off x="4450645" y="3296003"/>
            <a:ext cx="877163" cy="369332"/>
          </a:xfrm>
          <a:prstGeom prst="rect">
            <a:avLst/>
          </a:prstGeom>
          <a:effectLst>
            <a:outerShdw blurRad="50800" dist="38100" dir="16200000" rotWithShape="0">
              <a:prstClr val="black">
                <a:alpha val="40000"/>
              </a:prstClr>
            </a:outerShdw>
          </a:effectLst>
        </p:spPr>
        <p:txBody>
          <a:bodyPr wrap="none">
            <a:spAutoFit/>
          </a:bodyPr>
          <a:lstStyle/>
          <a:p>
            <a:r>
              <a:rPr lang="en-US" altLang="zh-CN"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mn-ea"/>
              </a:rPr>
              <a:t>Isabel</a:t>
            </a:r>
            <a:endParaRPr lang="zh-CN" altLang="en-US"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mn-ea"/>
            </a:endParaRPr>
          </a:p>
        </p:txBody>
      </p:sp>
      <p:sp>
        <p:nvSpPr>
          <p:cNvPr id="19" name="矩形 18"/>
          <p:cNvSpPr/>
          <p:nvPr/>
        </p:nvSpPr>
        <p:spPr>
          <a:xfrm>
            <a:off x="3157470" y="2928601"/>
            <a:ext cx="1338828" cy="369332"/>
          </a:xfrm>
          <a:prstGeom prst="rect">
            <a:avLst/>
          </a:prstGeom>
          <a:effectLst>
            <a:outerShdw blurRad="50800" dist="38100" dir="16200000" rotWithShape="0">
              <a:prstClr val="black">
                <a:alpha val="40000"/>
              </a:prstClr>
            </a:outerShdw>
          </a:effectLst>
        </p:spPr>
        <p:txBody>
          <a:bodyPr wrap="none">
            <a:spAutoFit/>
          </a:bodyPr>
          <a:lstStyle/>
          <a:p>
            <a:r>
              <a:rPr lang="en-US" altLang="zh-CN"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mn-ea"/>
              </a:rPr>
              <a:t>Micromedex</a:t>
            </a:r>
            <a:endParaRPr lang="zh-CN" altLang="en-US"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mn-ea"/>
            </a:endParaRPr>
          </a:p>
        </p:txBody>
      </p:sp>
      <p:sp>
        <p:nvSpPr>
          <p:cNvPr id="26" name="矩形 25"/>
          <p:cNvSpPr/>
          <p:nvPr/>
        </p:nvSpPr>
        <p:spPr>
          <a:xfrm>
            <a:off x="1475656" y="2966028"/>
            <a:ext cx="1569660" cy="369332"/>
          </a:xfrm>
          <a:prstGeom prst="rect">
            <a:avLst/>
          </a:prstGeom>
          <a:effectLst>
            <a:outerShdw blurRad="50800" dist="38100" dir="16200000" rotWithShape="0">
              <a:prstClr val="black">
                <a:alpha val="40000"/>
              </a:prstClr>
            </a:outerShdw>
          </a:effectLst>
        </p:spPr>
        <p:txBody>
          <a:bodyPr wrap="none">
            <a:spAutoFit/>
          </a:bodyPr>
          <a:lstStyle/>
          <a:p>
            <a:r>
              <a:rPr lang="zh-CN" altLang="en-US"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mn-ea"/>
              </a:rPr>
              <a:t>利兹腹痛系统</a:t>
            </a:r>
          </a:p>
        </p:txBody>
      </p:sp>
      <p:sp>
        <p:nvSpPr>
          <p:cNvPr id="27" name="矩形 26"/>
          <p:cNvSpPr/>
          <p:nvPr/>
        </p:nvSpPr>
        <p:spPr>
          <a:xfrm>
            <a:off x="2039215" y="2662849"/>
            <a:ext cx="2236510" cy="338554"/>
          </a:xfrm>
          <a:prstGeom prst="rect">
            <a:avLst/>
          </a:prstGeom>
          <a:effectLst>
            <a:outerShdw blurRad="50800" dist="38100" dir="16200000" rotWithShape="0">
              <a:prstClr val="black">
                <a:alpha val="40000"/>
              </a:prstClr>
            </a:outerShdw>
          </a:effectLst>
        </p:spPr>
        <p:txBody>
          <a:bodyPr wrap="none">
            <a:spAutoFit/>
          </a:bodyPr>
          <a:lstStyle/>
          <a:p>
            <a:r>
              <a:rPr lang="zh-CN" altLang="en-US" sz="160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mn-ea"/>
              </a:rPr>
              <a:t>神经外科决策支持系统</a:t>
            </a:r>
            <a:endParaRPr lang="zh-CN" altLang="en-US" sz="16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mn-ea"/>
            </a:endParaRPr>
          </a:p>
        </p:txBody>
      </p:sp>
      <p:sp>
        <p:nvSpPr>
          <p:cNvPr id="28" name="矩形 27"/>
          <p:cNvSpPr/>
          <p:nvPr/>
        </p:nvSpPr>
        <p:spPr>
          <a:xfrm>
            <a:off x="3167844" y="3665335"/>
            <a:ext cx="2031325" cy="338554"/>
          </a:xfrm>
          <a:prstGeom prst="rect">
            <a:avLst/>
          </a:prstGeom>
          <a:effectLst>
            <a:outerShdw blurRad="50800" dist="38100" dir="16200000" rotWithShape="0">
              <a:prstClr val="black">
                <a:alpha val="40000"/>
              </a:prstClr>
            </a:outerShdw>
          </a:effectLst>
        </p:spPr>
        <p:txBody>
          <a:bodyPr wrap="none">
            <a:spAutoFit/>
          </a:bodyPr>
          <a:lstStyle/>
          <a:p>
            <a:r>
              <a:rPr lang="zh-CN" altLang="en-US" sz="160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mn-ea"/>
              </a:rPr>
              <a:t>心脏病决策支持系统</a:t>
            </a:r>
            <a:endParaRPr lang="zh-CN" altLang="en-US"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mn-ea"/>
            </a:endParaRPr>
          </a:p>
        </p:txBody>
      </p:sp>
      <p:sp>
        <p:nvSpPr>
          <p:cNvPr id="29" name="矩形 28"/>
          <p:cNvSpPr/>
          <p:nvPr/>
        </p:nvSpPr>
        <p:spPr>
          <a:xfrm>
            <a:off x="3427761" y="3201024"/>
            <a:ext cx="989373" cy="461665"/>
          </a:xfrm>
          <a:prstGeom prst="rect">
            <a:avLst/>
          </a:prstGeom>
          <a:effectLst>
            <a:outerShdw blurRad="50800" dist="38100" dir="16200000" rotWithShape="0">
              <a:prstClr val="black">
                <a:alpha val="40000"/>
              </a:prstClr>
            </a:outerShdw>
          </a:effectLst>
        </p:spPr>
        <p:txBody>
          <a:bodyPr wrap="none">
            <a:spAutoFit/>
          </a:bodyPr>
          <a:lstStyle/>
          <a:p>
            <a:r>
              <a:rPr lang="en-US" altLang="zh-CN" sz="2400" dirty="0" err="1"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mn-ea"/>
              </a:rPr>
              <a:t>Mycin</a:t>
            </a:r>
            <a:endParaRPr lang="zh-CN" altLang="en-US" sz="24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mn-ea"/>
            </a:endParaRPr>
          </a:p>
        </p:txBody>
      </p:sp>
      <p:sp>
        <p:nvSpPr>
          <p:cNvPr id="30" name="矩形 29"/>
          <p:cNvSpPr/>
          <p:nvPr/>
        </p:nvSpPr>
        <p:spPr>
          <a:xfrm>
            <a:off x="4448382" y="3017235"/>
            <a:ext cx="1107996" cy="338554"/>
          </a:xfrm>
          <a:prstGeom prst="rect">
            <a:avLst/>
          </a:prstGeom>
          <a:effectLst>
            <a:outerShdw blurRad="50800" dist="38100" dir="16200000" rotWithShape="0">
              <a:prstClr val="black">
                <a:alpha val="40000"/>
              </a:prstClr>
            </a:outerShdw>
          </a:effectLst>
        </p:spPr>
        <p:txBody>
          <a:bodyPr wrap="none">
            <a:spAutoFit/>
          </a:bodyPr>
          <a:lstStyle/>
          <a:p>
            <a:r>
              <a:rPr lang="en-US" altLang="zh-CN" sz="160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mn-ea"/>
              </a:rPr>
              <a:t>Internist</a:t>
            </a:r>
            <a:endParaRPr lang="zh-CN" altLang="en-US"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mn-ea"/>
            </a:endParaRPr>
          </a:p>
        </p:txBody>
      </p:sp>
      <p:sp>
        <p:nvSpPr>
          <p:cNvPr id="7" name="下箭头 6"/>
          <p:cNvSpPr/>
          <p:nvPr/>
        </p:nvSpPr>
        <p:spPr bwMode="auto">
          <a:xfrm>
            <a:off x="2334214" y="4695619"/>
            <a:ext cx="4641787" cy="1130390"/>
          </a:xfrm>
          <a:prstGeom prst="downArrow">
            <a:avLst/>
          </a:prstGeom>
          <a:solidFill>
            <a:schemeClr val="accent1"/>
          </a:solidFill>
          <a:ln w="9525" cap="flat" cmpd="sng" algn="ctr">
            <a:solidFill>
              <a:schemeClr val="bg2">
                <a:lumMod val="20000"/>
                <a:lumOff val="8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8" name="TextBox 7"/>
          <p:cNvSpPr txBox="1"/>
          <p:nvPr/>
        </p:nvSpPr>
        <p:spPr>
          <a:xfrm>
            <a:off x="1889622" y="5737741"/>
            <a:ext cx="5778722" cy="707886"/>
          </a:xfrm>
          <a:prstGeom prst="rect">
            <a:avLst/>
          </a:prstGeom>
          <a:noFill/>
        </p:spPr>
        <p:txBody>
          <a:bodyPr wrap="square" rtlCol="0">
            <a:spAutoFit/>
          </a:bodyPr>
          <a:lstStyle/>
          <a:p>
            <a:pPr algn="just"/>
            <a:r>
              <a:rPr lang="zh-CN" altLang="en-US" sz="20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微软雅黑" pitchFamily="34" charset="-122"/>
                <a:ea typeface="微软雅黑" pitchFamily="34" charset="-122"/>
              </a:rPr>
              <a:t>临床决策支持系统作为一种已被广泛验证过的成熟方案，可以解决社区医疗水平低下的问题</a:t>
            </a:r>
            <a:endParaRPr lang="zh-CN" altLang="en-US" sz="20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微软雅黑" pitchFamily="34" charset="-122"/>
              <a:ea typeface="微软雅黑" pitchFamily="34" charset="-122"/>
            </a:endParaRPr>
          </a:p>
        </p:txBody>
      </p:sp>
      <p:sp>
        <p:nvSpPr>
          <p:cNvPr id="24" name="Freeform 296"/>
          <p:cNvSpPr>
            <a:spLocks/>
          </p:cNvSpPr>
          <p:nvPr/>
        </p:nvSpPr>
        <p:spPr bwMode="auto">
          <a:xfrm rot="5400000">
            <a:off x="5064862" y="3054468"/>
            <a:ext cx="2170934" cy="852403"/>
          </a:xfrm>
          <a:custGeom>
            <a:avLst/>
            <a:gdLst>
              <a:gd name="T0" fmla="*/ 2147483647 w 5034"/>
              <a:gd name="T1" fmla="*/ 0 h 1908"/>
              <a:gd name="T2" fmla="*/ 2147483647 w 5034"/>
              <a:gd name="T3" fmla="*/ 2147483647 h 1908"/>
              <a:gd name="T4" fmla="*/ 2147483647 w 5034"/>
              <a:gd name="T5" fmla="*/ 2147483647 h 1908"/>
              <a:gd name="T6" fmla="*/ 0 w 5034"/>
              <a:gd name="T7" fmla="*/ 2147483647 h 1908"/>
              <a:gd name="T8" fmla="*/ 2147483647 w 5034"/>
              <a:gd name="T9" fmla="*/ 2147483647 h 1908"/>
              <a:gd name="T10" fmla="*/ 2147483647 w 5034"/>
              <a:gd name="T11" fmla="*/ 2147483647 h 1908"/>
              <a:gd name="T12" fmla="*/ 2147483647 w 5034"/>
              <a:gd name="T13" fmla="*/ 2147483647 h 1908"/>
              <a:gd name="T14" fmla="*/ 2147483647 w 5034"/>
              <a:gd name="T15" fmla="*/ 0 h 1908"/>
              <a:gd name="T16" fmla="*/ 0 60000 65536"/>
              <a:gd name="T17" fmla="*/ 0 60000 65536"/>
              <a:gd name="T18" fmla="*/ 0 60000 65536"/>
              <a:gd name="T19" fmla="*/ 0 60000 65536"/>
              <a:gd name="T20" fmla="*/ 0 60000 65536"/>
              <a:gd name="T21" fmla="*/ 0 60000 65536"/>
              <a:gd name="T22" fmla="*/ 0 60000 65536"/>
              <a:gd name="T23" fmla="*/ 0 60000 65536"/>
              <a:gd name="T24" fmla="*/ 0 w 5034"/>
              <a:gd name="T25" fmla="*/ 0 h 1908"/>
              <a:gd name="T26" fmla="*/ 5034 w 5034"/>
              <a:gd name="T27" fmla="*/ 1908 h 190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034" h="1908">
                <a:moveTo>
                  <a:pt x="2502" y="0"/>
                </a:moveTo>
                <a:lnTo>
                  <a:pt x="1465" y="383"/>
                </a:lnTo>
                <a:lnTo>
                  <a:pt x="1783" y="383"/>
                </a:lnTo>
                <a:lnTo>
                  <a:pt x="0" y="1908"/>
                </a:lnTo>
                <a:lnTo>
                  <a:pt x="5034" y="1908"/>
                </a:lnTo>
                <a:lnTo>
                  <a:pt x="3229" y="383"/>
                </a:lnTo>
                <a:lnTo>
                  <a:pt x="3613" y="395"/>
                </a:lnTo>
                <a:lnTo>
                  <a:pt x="2502" y="0"/>
                </a:lnTo>
                <a:close/>
              </a:path>
            </a:pathLst>
          </a:custGeom>
          <a:gradFill rotWithShape="1">
            <a:gsLst>
              <a:gs pos="0">
                <a:srgbClr val="FFFFFF">
                  <a:lumMod val="65000"/>
                </a:srgbClr>
              </a:gs>
              <a:gs pos="100000">
                <a:srgbClr val="FFFFFF">
                  <a:alpha val="0"/>
                </a:srgbClr>
              </a:gs>
            </a:gsLst>
            <a:lin ang="5400000" scaled="1"/>
          </a:gradFill>
          <a:ln w="9525">
            <a:noFill/>
            <a:round/>
            <a:headEnd/>
            <a:tailEnd/>
          </a:ln>
        </p:spPr>
        <p:txBody>
          <a:bodyPr wrap="none" anchor="ctr"/>
          <a:lstStyle>
            <a:defPPr>
              <a:defRPr lang="en-US"/>
            </a:defPPr>
            <a:lvl1pPr algn="ctr" rtl="0" fontAlgn="base">
              <a:spcBef>
                <a:spcPct val="0"/>
              </a:spcBef>
              <a:spcAft>
                <a:spcPct val="0"/>
              </a:spcAft>
              <a:defRPr sz="2400" kern="1200">
                <a:solidFill>
                  <a:schemeClr val="tx1"/>
                </a:solidFill>
                <a:latin typeface="Arial" charset="0"/>
                <a:ea typeface="+mn-ea"/>
                <a:cs typeface="+mn-cs"/>
              </a:defRPr>
            </a:lvl1pPr>
            <a:lvl2pPr marL="457200" algn="ctr" rtl="0" fontAlgn="base">
              <a:spcBef>
                <a:spcPct val="0"/>
              </a:spcBef>
              <a:spcAft>
                <a:spcPct val="0"/>
              </a:spcAft>
              <a:defRPr sz="2400" kern="1200">
                <a:solidFill>
                  <a:schemeClr val="tx1"/>
                </a:solidFill>
                <a:latin typeface="Arial" charset="0"/>
                <a:ea typeface="+mn-ea"/>
                <a:cs typeface="+mn-cs"/>
              </a:defRPr>
            </a:lvl2pPr>
            <a:lvl3pPr marL="914400" algn="ctr" rtl="0" fontAlgn="base">
              <a:spcBef>
                <a:spcPct val="0"/>
              </a:spcBef>
              <a:spcAft>
                <a:spcPct val="0"/>
              </a:spcAft>
              <a:defRPr sz="2400" kern="1200">
                <a:solidFill>
                  <a:schemeClr val="tx1"/>
                </a:solidFill>
                <a:latin typeface="Arial" charset="0"/>
                <a:ea typeface="+mn-ea"/>
                <a:cs typeface="+mn-cs"/>
              </a:defRPr>
            </a:lvl3pPr>
            <a:lvl4pPr marL="1371600" algn="ctr" rtl="0" fontAlgn="base">
              <a:spcBef>
                <a:spcPct val="0"/>
              </a:spcBef>
              <a:spcAft>
                <a:spcPct val="0"/>
              </a:spcAft>
              <a:defRPr sz="2400" kern="1200">
                <a:solidFill>
                  <a:schemeClr val="tx1"/>
                </a:solidFill>
                <a:latin typeface="Arial" charset="0"/>
                <a:ea typeface="+mn-ea"/>
                <a:cs typeface="+mn-cs"/>
              </a:defRPr>
            </a:lvl4pPr>
            <a:lvl5pPr marL="1828800" algn="ctr" rtl="0" fontAlgn="base">
              <a:spcBef>
                <a:spcPct val="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charset="0"/>
              <a:ea typeface="宋体" charset="-122"/>
              <a:cs typeface="+mn-cs"/>
            </a:endParaRPr>
          </a:p>
        </p:txBody>
      </p:sp>
      <p:pic>
        <p:nvPicPr>
          <p:cNvPr id="25" name="Picture 4" descr="C:\Users\Nan Shan\AppData\Local\Microsoft\Windows\Temporary Internet Files\Content.IE5\1YNOCN14\MC900056985[1].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86870" y="2442683"/>
            <a:ext cx="687057" cy="778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93" name="Picture 121" descr="C:\Users\FGJ\AppData\Roaming\Tencent\Users\794460205\QQ\WinTemp\RichOle\XD3@4H5A]DC[HVC0Z1SQS%4.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37392" y="3431856"/>
            <a:ext cx="1123950" cy="1009650"/>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24"/>
          <p:cNvSpPr txBox="1">
            <a:spLocks noChangeArrowheads="1"/>
          </p:cNvSpPr>
          <p:nvPr/>
        </p:nvSpPr>
        <p:spPr bwMode="auto">
          <a:xfrm>
            <a:off x="7099457" y="3179402"/>
            <a:ext cx="126188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나눔고딕"/>
                <a:cs typeface="나눔고딕"/>
              </a:defRPr>
            </a:lvl1pPr>
            <a:lvl2pPr marL="742950" indent="-285750" eaLnBrk="0" hangingPunct="0">
              <a:defRPr>
                <a:solidFill>
                  <a:schemeClr val="tx1"/>
                </a:solidFill>
                <a:latin typeface="Arial" pitchFamily="34" charset="0"/>
                <a:ea typeface="나눔고딕"/>
                <a:cs typeface="나눔고딕"/>
              </a:defRPr>
            </a:lvl2pPr>
            <a:lvl3pPr marL="1143000" indent="-228600" eaLnBrk="0" hangingPunct="0">
              <a:defRPr>
                <a:solidFill>
                  <a:schemeClr val="tx1"/>
                </a:solidFill>
                <a:latin typeface="Arial" pitchFamily="34" charset="0"/>
                <a:ea typeface="나눔고딕"/>
                <a:cs typeface="나눔고딕"/>
              </a:defRPr>
            </a:lvl3pPr>
            <a:lvl4pPr marL="1600200" indent="-228600" eaLnBrk="0" hangingPunct="0">
              <a:defRPr>
                <a:solidFill>
                  <a:schemeClr val="tx1"/>
                </a:solidFill>
                <a:latin typeface="Arial" pitchFamily="34" charset="0"/>
                <a:ea typeface="나눔고딕"/>
                <a:cs typeface="나눔고딕"/>
              </a:defRPr>
            </a:lvl4pPr>
            <a:lvl5pPr marL="2057400" indent="-228600" eaLnBrk="0" hangingPunct="0">
              <a:defRPr>
                <a:solidFill>
                  <a:schemeClr val="tx1"/>
                </a:solidFill>
                <a:latin typeface="Arial" pitchFamily="34" charset="0"/>
                <a:ea typeface="나눔고딕"/>
                <a:cs typeface="나눔고딕"/>
              </a:defRPr>
            </a:lvl5pPr>
            <a:lvl6pPr marL="2514600" indent="-228600" eaLnBrk="0" fontAlgn="base" latinLnBrk="1" hangingPunct="0">
              <a:spcBef>
                <a:spcPct val="0"/>
              </a:spcBef>
              <a:spcAft>
                <a:spcPct val="0"/>
              </a:spcAft>
              <a:defRPr>
                <a:solidFill>
                  <a:schemeClr val="tx1"/>
                </a:solidFill>
                <a:latin typeface="Arial" pitchFamily="34" charset="0"/>
                <a:ea typeface="나눔고딕"/>
                <a:cs typeface="나눔고딕"/>
              </a:defRPr>
            </a:lvl6pPr>
            <a:lvl7pPr marL="2971800" indent="-228600" eaLnBrk="0" fontAlgn="base" latinLnBrk="1" hangingPunct="0">
              <a:spcBef>
                <a:spcPct val="0"/>
              </a:spcBef>
              <a:spcAft>
                <a:spcPct val="0"/>
              </a:spcAft>
              <a:defRPr>
                <a:solidFill>
                  <a:schemeClr val="tx1"/>
                </a:solidFill>
                <a:latin typeface="Arial" pitchFamily="34" charset="0"/>
                <a:ea typeface="나눔고딕"/>
                <a:cs typeface="나눔고딕"/>
              </a:defRPr>
            </a:lvl7pPr>
            <a:lvl8pPr marL="3429000" indent="-228600" eaLnBrk="0" fontAlgn="base" latinLnBrk="1" hangingPunct="0">
              <a:spcBef>
                <a:spcPct val="0"/>
              </a:spcBef>
              <a:spcAft>
                <a:spcPct val="0"/>
              </a:spcAft>
              <a:defRPr>
                <a:solidFill>
                  <a:schemeClr val="tx1"/>
                </a:solidFill>
                <a:latin typeface="Arial" pitchFamily="34" charset="0"/>
                <a:ea typeface="나눔고딕"/>
                <a:cs typeface="나눔고딕"/>
              </a:defRPr>
            </a:lvl8pPr>
            <a:lvl9pPr marL="3886200" indent="-228600" eaLnBrk="0" fontAlgn="base" latinLnBrk="1" hangingPunct="0">
              <a:spcBef>
                <a:spcPct val="0"/>
              </a:spcBef>
              <a:spcAft>
                <a:spcPct val="0"/>
              </a:spcAft>
              <a:defRPr>
                <a:solidFill>
                  <a:schemeClr val="tx1"/>
                </a:solidFill>
                <a:latin typeface="Arial" pitchFamily="34" charset="0"/>
                <a:ea typeface="나눔고딕"/>
                <a:cs typeface="나눔고딕"/>
              </a:defRPr>
            </a:lvl9pPr>
          </a:lstStyle>
          <a:p>
            <a:pPr algn="ctr" eaLnBrk="1" hangingPunct="1"/>
            <a:r>
              <a:rPr lang="zh-CN" altLang="en-US" sz="1400" dirty="0" smtClean="0">
                <a:solidFill>
                  <a:srgbClr val="C00000"/>
                </a:solidFill>
                <a:ea typeface="宋体" pitchFamily="2" charset="-122"/>
              </a:rPr>
              <a:t>提高医疗</a:t>
            </a:r>
            <a:r>
              <a:rPr lang="zh-CN" altLang="en-US" sz="1400" dirty="0">
                <a:solidFill>
                  <a:srgbClr val="C00000"/>
                </a:solidFill>
                <a:ea typeface="宋体" pitchFamily="2" charset="-122"/>
              </a:rPr>
              <a:t>质量</a:t>
            </a:r>
          </a:p>
        </p:txBody>
      </p:sp>
      <p:sp>
        <p:nvSpPr>
          <p:cNvPr id="32" name="TextBox 25"/>
          <p:cNvSpPr txBox="1">
            <a:spLocks noChangeArrowheads="1"/>
          </p:cNvSpPr>
          <p:nvPr/>
        </p:nvSpPr>
        <p:spPr bwMode="auto">
          <a:xfrm>
            <a:off x="7099457" y="4387842"/>
            <a:ext cx="126188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나눔고딕"/>
                <a:cs typeface="나눔고딕"/>
              </a:defRPr>
            </a:lvl1pPr>
            <a:lvl2pPr marL="742950" indent="-285750" eaLnBrk="0" hangingPunct="0">
              <a:defRPr>
                <a:solidFill>
                  <a:schemeClr val="tx1"/>
                </a:solidFill>
                <a:latin typeface="Arial" pitchFamily="34" charset="0"/>
                <a:ea typeface="나눔고딕"/>
                <a:cs typeface="나눔고딕"/>
              </a:defRPr>
            </a:lvl2pPr>
            <a:lvl3pPr marL="1143000" indent="-228600" eaLnBrk="0" hangingPunct="0">
              <a:defRPr>
                <a:solidFill>
                  <a:schemeClr val="tx1"/>
                </a:solidFill>
                <a:latin typeface="Arial" pitchFamily="34" charset="0"/>
                <a:ea typeface="나눔고딕"/>
                <a:cs typeface="나눔고딕"/>
              </a:defRPr>
            </a:lvl3pPr>
            <a:lvl4pPr marL="1600200" indent="-228600" eaLnBrk="0" hangingPunct="0">
              <a:defRPr>
                <a:solidFill>
                  <a:schemeClr val="tx1"/>
                </a:solidFill>
                <a:latin typeface="Arial" pitchFamily="34" charset="0"/>
                <a:ea typeface="나눔고딕"/>
                <a:cs typeface="나눔고딕"/>
              </a:defRPr>
            </a:lvl4pPr>
            <a:lvl5pPr marL="2057400" indent="-228600" eaLnBrk="0" hangingPunct="0">
              <a:defRPr>
                <a:solidFill>
                  <a:schemeClr val="tx1"/>
                </a:solidFill>
                <a:latin typeface="Arial" pitchFamily="34" charset="0"/>
                <a:ea typeface="나눔고딕"/>
                <a:cs typeface="나눔고딕"/>
              </a:defRPr>
            </a:lvl5pPr>
            <a:lvl6pPr marL="2514600" indent="-228600" eaLnBrk="0" fontAlgn="base" latinLnBrk="1" hangingPunct="0">
              <a:spcBef>
                <a:spcPct val="0"/>
              </a:spcBef>
              <a:spcAft>
                <a:spcPct val="0"/>
              </a:spcAft>
              <a:defRPr>
                <a:solidFill>
                  <a:schemeClr val="tx1"/>
                </a:solidFill>
                <a:latin typeface="Arial" pitchFamily="34" charset="0"/>
                <a:ea typeface="나눔고딕"/>
                <a:cs typeface="나눔고딕"/>
              </a:defRPr>
            </a:lvl6pPr>
            <a:lvl7pPr marL="2971800" indent="-228600" eaLnBrk="0" fontAlgn="base" latinLnBrk="1" hangingPunct="0">
              <a:spcBef>
                <a:spcPct val="0"/>
              </a:spcBef>
              <a:spcAft>
                <a:spcPct val="0"/>
              </a:spcAft>
              <a:defRPr>
                <a:solidFill>
                  <a:schemeClr val="tx1"/>
                </a:solidFill>
                <a:latin typeface="Arial" pitchFamily="34" charset="0"/>
                <a:ea typeface="나눔고딕"/>
                <a:cs typeface="나눔고딕"/>
              </a:defRPr>
            </a:lvl7pPr>
            <a:lvl8pPr marL="3429000" indent="-228600" eaLnBrk="0" fontAlgn="base" latinLnBrk="1" hangingPunct="0">
              <a:spcBef>
                <a:spcPct val="0"/>
              </a:spcBef>
              <a:spcAft>
                <a:spcPct val="0"/>
              </a:spcAft>
              <a:defRPr>
                <a:solidFill>
                  <a:schemeClr val="tx1"/>
                </a:solidFill>
                <a:latin typeface="Arial" pitchFamily="34" charset="0"/>
                <a:ea typeface="나눔고딕"/>
                <a:cs typeface="나눔고딕"/>
              </a:defRPr>
            </a:lvl8pPr>
            <a:lvl9pPr marL="3886200" indent="-228600" eaLnBrk="0" fontAlgn="base" latinLnBrk="1" hangingPunct="0">
              <a:spcBef>
                <a:spcPct val="0"/>
              </a:spcBef>
              <a:spcAft>
                <a:spcPct val="0"/>
              </a:spcAft>
              <a:defRPr>
                <a:solidFill>
                  <a:schemeClr val="tx1"/>
                </a:solidFill>
                <a:latin typeface="Arial" pitchFamily="34" charset="0"/>
                <a:ea typeface="나눔고딕"/>
                <a:cs typeface="나눔고딕"/>
              </a:defRPr>
            </a:lvl9pPr>
          </a:lstStyle>
          <a:p>
            <a:pPr algn="ctr" eaLnBrk="1" hangingPunct="1"/>
            <a:r>
              <a:rPr lang="zh-CN" altLang="en-US" sz="1400" dirty="0" smtClean="0">
                <a:solidFill>
                  <a:srgbClr val="C00000"/>
                </a:solidFill>
                <a:ea typeface="宋体" pitchFamily="2" charset="-122"/>
              </a:rPr>
              <a:t>降低医疗费</a:t>
            </a:r>
            <a:r>
              <a:rPr lang="zh-CN" altLang="en-US" sz="1400" dirty="0">
                <a:solidFill>
                  <a:srgbClr val="C00000"/>
                </a:solidFill>
                <a:ea typeface="宋体" pitchFamily="2" charset="-122"/>
              </a:rPr>
              <a:t>用</a:t>
            </a:r>
          </a:p>
        </p:txBody>
      </p:sp>
    </p:spTree>
    <p:extLst>
      <p:ext uri="{BB962C8B-B14F-4D97-AF65-F5344CB8AC3E}">
        <p14:creationId xmlns:p14="http://schemas.microsoft.com/office/powerpoint/2010/main" val="158127740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灯片编号占位符 1"/>
          <p:cNvSpPr>
            <a:spLocks noGrp="1"/>
          </p:cNvSpPr>
          <p:nvPr>
            <p:ph type="sldNum" sz="quarter" idx="12"/>
          </p:nvPr>
        </p:nvSpPr>
        <p:spPr>
          <a:xfrm>
            <a:off x="6561193" y="6237312"/>
            <a:ext cx="2133600"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E9DE5A85-2D30-4737-8208-EC70138A904D}" type="slidenum">
              <a:rPr lang="en-US" altLang="zh-CN" smtClean="0">
                <a:solidFill>
                  <a:srgbClr val="000000"/>
                </a:solidFill>
                <a:latin typeface="Arial" charset="0"/>
              </a:rPr>
              <a:pPr eaLnBrk="1" fontAlgn="base" hangingPunct="1">
                <a:spcBef>
                  <a:spcPct val="0"/>
                </a:spcBef>
                <a:spcAft>
                  <a:spcPct val="0"/>
                </a:spcAft>
              </a:pPr>
              <a:t>6</a:t>
            </a:fld>
            <a:endParaRPr lang="en-US" altLang="zh-CN" dirty="0" smtClean="0">
              <a:solidFill>
                <a:srgbClr val="000000"/>
              </a:solidFill>
              <a:latin typeface="Arial" charset="0"/>
            </a:endParaRPr>
          </a:p>
        </p:txBody>
      </p:sp>
      <p:sp>
        <p:nvSpPr>
          <p:cNvPr id="57348" name="标题 1"/>
          <p:cNvSpPr txBox="1">
            <a:spLocks/>
          </p:cNvSpPr>
          <p:nvPr/>
        </p:nvSpPr>
        <p:spPr bwMode="auto">
          <a:xfrm>
            <a:off x="457200" y="333375"/>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社区临床决策支持需求分析</a:t>
            </a:r>
            <a:endParaRPr lang="zh-CN" altLang="en-US" sz="2800" b="1" dirty="0">
              <a:solidFill>
                <a:srgbClr val="FFFFFF"/>
              </a:solidFill>
              <a:latin typeface="Times New Roman" pitchFamily="18" charset="0"/>
              <a:ea typeface="黑体" pitchFamily="49" charset="-122"/>
              <a:cs typeface="Times New Roman" pitchFamily="18" charset="0"/>
            </a:endParaRPr>
          </a:p>
        </p:txBody>
      </p:sp>
      <p:sp>
        <p:nvSpPr>
          <p:cNvPr id="21" name="下箭头 20"/>
          <p:cNvSpPr/>
          <p:nvPr/>
        </p:nvSpPr>
        <p:spPr bwMode="auto">
          <a:xfrm>
            <a:off x="590577" y="4298832"/>
            <a:ext cx="576064" cy="972610"/>
          </a:xfrm>
          <a:prstGeom prst="downArrow">
            <a:avLst/>
          </a:prstGeom>
          <a:solidFill>
            <a:schemeClr val="accent3">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24" name="TextBox 23"/>
          <p:cNvSpPr txBox="1"/>
          <p:nvPr/>
        </p:nvSpPr>
        <p:spPr>
          <a:xfrm>
            <a:off x="4283117" y="5254993"/>
            <a:ext cx="1214906" cy="738664"/>
          </a:xfrm>
          <a:prstGeom prst="rect">
            <a:avLst/>
          </a:prstGeom>
          <a:noFill/>
        </p:spPr>
        <p:txBody>
          <a:bodyPr wrap="square" rtlCol="0">
            <a:spAutoFit/>
          </a:bodyPr>
          <a:lstStyle/>
          <a:p>
            <a:r>
              <a:rPr lang="zh-CN" altLang="en-US" sz="1400" dirty="0" smtClean="0"/>
              <a:t>获取最新临床知识，提高医疗水平</a:t>
            </a:r>
            <a:endParaRPr lang="zh-CN" altLang="en-US" sz="1400" dirty="0"/>
          </a:p>
        </p:txBody>
      </p:sp>
      <p:sp>
        <p:nvSpPr>
          <p:cNvPr id="25" name="TextBox 24"/>
          <p:cNvSpPr txBox="1"/>
          <p:nvPr/>
        </p:nvSpPr>
        <p:spPr>
          <a:xfrm>
            <a:off x="1509433" y="4932888"/>
            <a:ext cx="1034130" cy="338554"/>
          </a:xfrm>
          <a:prstGeom prst="rect">
            <a:avLst/>
          </a:prstGeom>
          <a:noFill/>
        </p:spPr>
        <p:txBody>
          <a:bodyPr wrap="square" rtlCol="0">
            <a:spAutoFit/>
          </a:bodyPr>
          <a:lstStyle/>
          <a:p>
            <a:r>
              <a:rPr lang="zh-CN" altLang="en-US" sz="1600" dirty="0" smtClean="0"/>
              <a:t>领域专家</a:t>
            </a:r>
            <a:endParaRPr lang="en-US" altLang="zh-CN" sz="1600" dirty="0"/>
          </a:p>
        </p:txBody>
      </p:sp>
      <p:pic>
        <p:nvPicPr>
          <p:cNvPr id="26" name="Picture 2" descr="C:\Users\Vico\Desktop\us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91526" y="3782664"/>
            <a:ext cx="902965" cy="1032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Freeform 3"/>
          <p:cNvSpPr>
            <a:spLocks/>
          </p:cNvSpPr>
          <p:nvPr/>
        </p:nvSpPr>
        <p:spPr bwMode="gray">
          <a:xfrm rot="4845318" flipV="1">
            <a:off x="3049614" y="3208703"/>
            <a:ext cx="554028" cy="1561172"/>
          </a:xfrm>
          <a:custGeom>
            <a:avLst/>
            <a:gdLst>
              <a:gd name="T0" fmla="*/ 415215134 w 501"/>
              <a:gd name="T1" fmla="*/ 1248269996 h 1198"/>
              <a:gd name="T2" fmla="*/ 330514655 w 501"/>
              <a:gd name="T3" fmla="*/ 1155566102 h 1198"/>
              <a:gd name="T4" fmla="*/ 258703233 w 501"/>
              <a:gd name="T5" fmla="*/ 1059628073 h 1198"/>
              <a:gd name="T6" fmla="*/ 199781828 w 501"/>
              <a:gd name="T7" fmla="*/ 965846480 h 1198"/>
              <a:gd name="T8" fmla="*/ 153749480 w 501"/>
              <a:gd name="T9" fmla="*/ 877454419 h 1198"/>
              <a:gd name="T10" fmla="*/ 118763937 w 501"/>
              <a:gd name="T11" fmla="*/ 800919120 h 1198"/>
              <a:gd name="T12" fmla="*/ 96668410 w 501"/>
              <a:gd name="T13" fmla="*/ 742709892 h 1198"/>
              <a:gd name="T14" fmla="*/ 84700479 w 501"/>
              <a:gd name="T15" fmla="*/ 704981092 h 1198"/>
              <a:gd name="T16" fmla="*/ 51556229 w 501"/>
              <a:gd name="T17" fmla="*/ 558379802 h 1198"/>
              <a:gd name="T18" fmla="*/ 35905711 w 501"/>
              <a:gd name="T19" fmla="*/ 426869409 h 1198"/>
              <a:gd name="T20" fmla="*/ 33143290 w 501"/>
              <a:gd name="T21" fmla="*/ 316918182 h 1198"/>
              <a:gd name="T22" fmla="*/ 37747005 w 501"/>
              <a:gd name="T23" fmla="*/ 228526120 h 1198"/>
              <a:gd name="T24" fmla="*/ 47873642 w 501"/>
              <a:gd name="T25" fmla="*/ 162770924 h 1198"/>
              <a:gd name="T26" fmla="*/ 56159944 w 501"/>
              <a:gd name="T27" fmla="*/ 122886727 h 1198"/>
              <a:gd name="T28" fmla="*/ 60762699 w 501"/>
              <a:gd name="T29" fmla="*/ 108873528 h 1198"/>
              <a:gd name="T30" fmla="*/ 221877355 w 501"/>
              <a:gd name="T31" fmla="*/ 0 h 1198"/>
              <a:gd name="T32" fmla="*/ 211750718 w 501"/>
              <a:gd name="T33" fmla="*/ 215590621 h 1198"/>
              <a:gd name="T34" fmla="*/ 208068130 w 501"/>
              <a:gd name="T35" fmla="*/ 224214287 h 1198"/>
              <a:gd name="T36" fmla="*/ 198861661 w 501"/>
              <a:gd name="T37" fmla="*/ 249007588 h 1198"/>
              <a:gd name="T38" fmla="*/ 186892771 w 501"/>
              <a:gd name="T39" fmla="*/ 293203618 h 1198"/>
              <a:gd name="T40" fmla="*/ 176765175 w 501"/>
              <a:gd name="T41" fmla="*/ 357880078 h 1198"/>
              <a:gd name="T42" fmla="*/ 172162419 w 501"/>
              <a:gd name="T43" fmla="*/ 445194440 h 1198"/>
              <a:gd name="T44" fmla="*/ 175845007 w 501"/>
              <a:gd name="T45" fmla="*/ 556224404 h 1198"/>
              <a:gd name="T46" fmla="*/ 192416652 w 501"/>
              <a:gd name="T47" fmla="*/ 687734797 h 1198"/>
              <a:gd name="T48" fmla="*/ 220036061 w 501"/>
              <a:gd name="T49" fmla="*/ 809542787 h 1198"/>
              <a:gd name="T50" fmla="*/ 255941772 w 501"/>
              <a:gd name="T51" fmla="*/ 920572751 h 1198"/>
              <a:gd name="T52" fmla="*/ 297371365 w 501"/>
              <a:gd name="T53" fmla="*/ 1019743876 h 1198"/>
              <a:gd name="T54" fmla="*/ 339721124 w 501"/>
              <a:gd name="T55" fmla="*/ 1104902841 h 1198"/>
              <a:gd name="T56" fmla="*/ 381150717 w 501"/>
              <a:gd name="T57" fmla="*/ 1176047569 h 1198"/>
              <a:gd name="T58" fmla="*/ 417056428 w 501"/>
              <a:gd name="T59" fmla="*/ 1231022664 h 1198"/>
              <a:gd name="T60" fmla="*/ 444675837 w 501"/>
              <a:gd name="T61" fmla="*/ 1269829162 h 1198"/>
              <a:gd name="T62" fmla="*/ 460326355 w 501"/>
              <a:gd name="T63" fmla="*/ 1289232931 h 119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501" h="1198">
                <a:moveTo>
                  <a:pt x="501" y="1198"/>
                </a:moveTo>
                <a:lnTo>
                  <a:pt x="451" y="1158"/>
                </a:lnTo>
                <a:lnTo>
                  <a:pt x="403" y="1115"/>
                </a:lnTo>
                <a:lnTo>
                  <a:pt x="359" y="1072"/>
                </a:lnTo>
                <a:lnTo>
                  <a:pt x="318" y="1027"/>
                </a:lnTo>
                <a:lnTo>
                  <a:pt x="281" y="983"/>
                </a:lnTo>
                <a:lnTo>
                  <a:pt x="248" y="938"/>
                </a:lnTo>
                <a:lnTo>
                  <a:pt x="217" y="896"/>
                </a:lnTo>
                <a:lnTo>
                  <a:pt x="190" y="853"/>
                </a:lnTo>
                <a:lnTo>
                  <a:pt x="167" y="814"/>
                </a:lnTo>
                <a:lnTo>
                  <a:pt x="147" y="777"/>
                </a:lnTo>
                <a:lnTo>
                  <a:pt x="129" y="743"/>
                </a:lnTo>
                <a:lnTo>
                  <a:pt x="115" y="714"/>
                </a:lnTo>
                <a:lnTo>
                  <a:pt x="105" y="689"/>
                </a:lnTo>
                <a:lnTo>
                  <a:pt x="97" y="669"/>
                </a:lnTo>
                <a:lnTo>
                  <a:pt x="92" y="654"/>
                </a:lnTo>
                <a:lnTo>
                  <a:pt x="71" y="583"/>
                </a:lnTo>
                <a:lnTo>
                  <a:pt x="56" y="518"/>
                </a:lnTo>
                <a:lnTo>
                  <a:pt x="45" y="454"/>
                </a:lnTo>
                <a:lnTo>
                  <a:pt x="39" y="396"/>
                </a:lnTo>
                <a:lnTo>
                  <a:pt x="36" y="343"/>
                </a:lnTo>
                <a:lnTo>
                  <a:pt x="36" y="294"/>
                </a:lnTo>
                <a:lnTo>
                  <a:pt x="37" y="251"/>
                </a:lnTo>
                <a:lnTo>
                  <a:pt x="41" y="212"/>
                </a:lnTo>
                <a:lnTo>
                  <a:pt x="46" y="180"/>
                </a:lnTo>
                <a:lnTo>
                  <a:pt x="52" y="151"/>
                </a:lnTo>
                <a:lnTo>
                  <a:pt x="57" y="129"/>
                </a:lnTo>
                <a:lnTo>
                  <a:pt x="61" y="114"/>
                </a:lnTo>
                <a:lnTo>
                  <a:pt x="65" y="105"/>
                </a:lnTo>
                <a:lnTo>
                  <a:pt x="66" y="101"/>
                </a:lnTo>
                <a:lnTo>
                  <a:pt x="0" y="63"/>
                </a:lnTo>
                <a:lnTo>
                  <a:pt x="241" y="0"/>
                </a:lnTo>
                <a:lnTo>
                  <a:pt x="306" y="245"/>
                </a:lnTo>
                <a:lnTo>
                  <a:pt x="230" y="200"/>
                </a:lnTo>
                <a:lnTo>
                  <a:pt x="229" y="203"/>
                </a:lnTo>
                <a:lnTo>
                  <a:pt x="226" y="208"/>
                </a:lnTo>
                <a:lnTo>
                  <a:pt x="221" y="217"/>
                </a:lnTo>
                <a:lnTo>
                  <a:pt x="216" y="231"/>
                </a:lnTo>
                <a:lnTo>
                  <a:pt x="209" y="249"/>
                </a:lnTo>
                <a:lnTo>
                  <a:pt x="203" y="272"/>
                </a:lnTo>
                <a:lnTo>
                  <a:pt x="196" y="300"/>
                </a:lnTo>
                <a:lnTo>
                  <a:pt x="192" y="332"/>
                </a:lnTo>
                <a:lnTo>
                  <a:pt x="189" y="369"/>
                </a:lnTo>
                <a:lnTo>
                  <a:pt x="187" y="413"/>
                </a:lnTo>
                <a:lnTo>
                  <a:pt x="187" y="462"/>
                </a:lnTo>
                <a:lnTo>
                  <a:pt x="191" y="516"/>
                </a:lnTo>
                <a:lnTo>
                  <a:pt x="199" y="578"/>
                </a:lnTo>
                <a:lnTo>
                  <a:pt x="209" y="638"/>
                </a:lnTo>
                <a:lnTo>
                  <a:pt x="222" y="696"/>
                </a:lnTo>
                <a:lnTo>
                  <a:pt x="239" y="751"/>
                </a:lnTo>
                <a:lnTo>
                  <a:pt x="257" y="804"/>
                </a:lnTo>
                <a:lnTo>
                  <a:pt x="278" y="854"/>
                </a:lnTo>
                <a:lnTo>
                  <a:pt x="300" y="901"/>
                </a:lnTo>
                <a:lnTo>
                  <a:pt x="323" y="946"/>
                </a:lnTo>
                <a:lnTo>
                  <a:pt x="346" y="987"/>
                </a:lnTo>
                <a:lnTo>
                  <a:pt x="369" y="1025"/>
                </a:lnTo>
                <a:lnTo>
                  <a:pt x="392" y="1060"/>
                </a:lnTo>
                <a:lnTo>
                  <a:pt x="414" y="1091"/>
                </a:lnTo>
                <a:lnTo>
                  <a:pt x="434" y="1119"/>
                </a:lnTo>
                <a:lnTo>
                  <a:pt x="453" y="1142"/>
                </a:lnTo>
                <a:lnTo>
                  <a:pt x="469" y="1161"/>
                </a:lnTo>
                <a:lnTo>
                  <a:pt x="483" y="1178"/>
                </a:lnTo>
                <a:lnTo>
                  <a:pt x="493" y="1189"/>
                </a:lnTo>
                <a:lnTo>
                  <a:pt x="500" y="1196"/>
                </a:lnTo>
                <a:lnTo>
                  <a:pt x="501" y="1198"/>
                </a:lnTo>
                <a:close/>
              </a:path>
            </a:pathLst>
          </a:custGeom>
          <a:gradFill rotWithShape="1">
            <a:gsLst>
              <a:gs pos="0">
                <a:srgbClr val="53E1B8">
                  <a:alpha val="70000"/>
                </a:srgbClr>
              </a:gs>
              <a:gs pos="100000">
                <a:srgbClr val="008080"/>
              </a:gs>
            </a:gsLst>
            <a:lin ang="5400000" scaled="1"/>
          </a:gradFill>
          <a:ln>
            <a:noFill/>
          </a:ln>
          <a:effectLst>
            <a:outerShdw dist="107763" dir="2700000" algn="ctr" rotWithShape="0">
              <a:srgbClr val="000000">
                <a:alpha val="50000"/>
              </a:srgbClr>
            </a:outerShdw>
          </a:effectLst>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pic>
        <p:nvPicPr>
          <p:cNvPr id="28" name="Picture 2" descr="C:\Users\Vico\Pictures\11023.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00016" y="3868600"/>
            <a:ext cx="998538" cy="998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TextBox 29"/>
          <p:cNvSpPr txBox="1"/>
          <p:nvPr/>
        </p:nvSpPr>
        <p:spPr>
          <a:xfrm>
            <a:off x="4332695" y="4867137"/>
            <a:ext cx="1115751" cy="338554"/>
          </a:xfrm>
          <a:prstGeom prst="rect">
            <a:avLst/>
          </a:prstGeom>
          <a:noFill/>
        </p:spPr>
        <p:txBody>
          <a:bodyPr wrap="square" rtlCol="0">
            <a:spAutoFit/>
          </a:bodyPr>
          <a:lstStyle/>
          <a:p>
            <a:r>
              <a:rPr lang="zh-CN" altLang="en-US" sz="1600" dirty="0" smtClean="0"/>
              <a:t>社区医生</a:t>
            </a:r>
            <a:endParaRPr lang="zh-CN" altLang="en-US" sz="1600" dirty="0"/>
          </a:p>
        </p:txBody>
      </p:sp>
      <p:sp>
        <p:nvSpPr>
          <p:cNvPr id="31" name="Freeform 3"/>
          <p:cNvSpPr>
            <a:spLocks/>
          </p:cNvSpPr>
          <p:nvPr/>
        </p:nvSpPr>
        <p:spPr bwMode="gray">
          <a:xfrm rot="4752713" flipV="1">
            <a:off x="5927158" y="3175580"/>
            <a:ext cx="554028" cy="1647480"/>
          </a:xfrm>
          <a:custGeom>
            <a:avLst/>
            <a:gdLst>
              <a:gd name="T0" fmla="*/ 415215134 w 501"/>
              <a:gd name="T1" fmla="*/ 1248269996 h 1198"/>
              <a:gd name="T2" fmla="*/ 330514655 w 501"/>
              <a:gd name="T3" fmla="*/ 1155566102 h 1198"/>
              <a:gd name="T4" fmla="*/ 258703233 w 501"/>
              <a:gd name="T5" fmla="*/ 1059628073 h 1198"/>
              <a:gd name="T6" fmla="*/ 199781828 w 501"/>
              <a:gd name="T7" fmla="*/ 965846480 h 1198"/>
              <a:gd name="T8" fmla="*/ 153749480 w 501"/>
              <a:gd name="T9" fmla="*/ 877454419 h 1198"/>
              <a:gd name="T10" fmla="*/ 118763937 w 501"/>
              <a:gd name="T11" fmla="*/ 800919120 h 1198"/>
              <a:gd name="T12" fmla="*/ 96668410 w 501"/>
              <a:gd name="T13" fmla="*/ 742709892 h 1198"/>
              <a:gd name="T14" fmla="*/ 84700479 w 501"/>
              <a:gd name="T15" fmla="*/ 704981092 h 1198"/>
              <a:gd name="T16" fmla="*/ 51556229 w 501"/>
              <a:gd name="T17" fmla="*/ 558379802 h 1198"/>
              <a:gd name="T18" fmla="*/ 35905711 w 501"/>
              <a:gd name="T19" fmla="*/ 426869409 h 1198"/>
              <a:gd name="T20" fmla="*/ 33143290 w 501"/>
              <a:gd name="T21" fmla="*/ 316918182 h 1198"/>
              <a:gd name="T22" fmla="*/ 37747005 w 501"/>
              <a:gd name="T23" fmla="*/ 228526120 h 1198"/>
              <a:gd name="T24" fmla="*/ 47873642 w 501"/>
              <a:gd name="T25" fmla="*/ 162770924 h 1198"/>
              <a:gd name="T26" fmla="*/ 56159944 w 501"/>
              <a:gd name="T27" fmla="*/ 122886727 h 1198"/>
              <a:gd name="T28" fmla="*/ 60762699 w 501"/>
              <a:gd name="T29" fmla="*/ 108873528 h 1198"/>
              <a:gd name="T30" fmla="*/ 221877355 w 501"/>
              <a:gd name="T31" fmla="*/ 0 h 1198"/>
              <a:gd name="T32" fmla="*/ 211750718 w 501"/>
              <a:gd name="T33" fmla="*/ 215590621 h 1198"/>
              <a:gd name="T34" fmla="*/ 208068130 w 501"/>
              <a:gd name="T35" fmla="*/ 224214287 h 1198"/>
              <a:gd name="T36" fmla="*/ 198861661 w 501"/>
              <a:gd name="T37" fmla="*/ 249007588 h 1198"/>
              <a:gd name="T38" fmla="*/ 186892771 w 501"/>
              <a:gd name="T39" fmla="*/ 293203618 h 1198"/>
              <a:gd name="T40" fmla="*/ 176765175 w 501"/>
              <a:gd name="T41" fmla="*/ 357880078 h 1198"/>
              <a:gd name="T42" fmla="*/ 172162419 w 501"/>
              <a:gd name="T43" fmla="*/ 445194440 h 1198"/>
              <a:gd name="T44" fmla="*/ 175845007 w 501"/>
              <a:gd name="T45" fmla="*/ 556224404 h 1198"/>
              <a:gd name="T46" fmla="*/ 192416652 w 501"/>
              <a:gd name="T47" fmla="*/ 687734797 h 1198"/>
              <a:gd name="T48" fmla="*/ 220036061 w 501"/>
              <a:gd name="T49" fmla="*/ 809542787 h 1198"/>
              <a:gd name="T50" fmla="*/ 255941772 w 501"/>
              <a:gd name="T51" fmla="*/ 920572751 h 1198"/>
              <a:gd name="T52" fmla="*/ 297371365 w 501"/>
              <a:gd name="T53" fmla="*/ 1019743876 h 1198"/>
              <a:gd name="T54" fmla="*/ 339721124 w 501"/>
              <a:gd name="T55" fmla="*/ 1104902841 h 1198"/>
              <a:gd name="T56" fmla="*/ 381150717 w 501"/>
              <a:gd name="T57" fmla="*/ 1176047569 h 1198"/>
              <a:gd name="T58" fmla="*/ 417056428 w 501"/>
              <a:gd name="T59" fmla="*/ 1231022664 h 1198"/>
              <a:gd name="T60" fmla="*/ 444675837 w 501"/>
              <a:gd name="T61" fmla="*/ 1269829162 h 1198"/>
              <a:gd name="T62" fmla="*/ 460326355 w 501"/>
              <a:gd name="T63" fmla="*/ 1289232931 h 119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501" h="1198">
                <a:moveTo>
                  <a:pt x="501" y="1198"/>
                </a:moveTo>
                <a:lnTo>
                  <a:pt x="451" y="1158"/>
                </a:lnTo>
                <a:lnTo>
                  <a:pt x="403" y="1115"/>
                </a:lnTo>
                <a:lnTo>
                  <a:pt x="359" y="1072"/>
                </a:lnTo>
                <a:lnTo>
                  <a:pt x="318" y="1027"/>
                </a:lnTo>
                <a:lnTo>
                  <a:pt x="281" y="983"/>
                </a:lnTo>
                <a:lnTo>
                  <a:pt x="248" y="938"/>
                </a:lnTo>
                <a:lnTo>
                  <a:pt x="217" y="896"/>
                </a:lnTo>
                <a:lnTo>
                  <a:pt x="190" y="853"/>
                </a:lnTo>
                <a:lnTo>
                  <a:pt x="167" y="814"/>
                </a:lnTo>
                <a:lnTo>
                  <a:pt x="147" y="777"/>
                </a:lnTo>
                <a:lnTo>
                  <a:pt x="129" y="743"/>
                </a:lnTo>
                <a:lnTo>
                  <a:pt x="115" y="714"/>
                </a:lnTo>
                <a:lnTo>
                  <a:pt x="105" y="689"/>
                </a:lnTo>
                <a:lnTo>
                  <a:pt x="97" y="669"/>
                </a:lnTo>
                <a:lnTo>
                  <a:pt x="92" y="654"/>
                </a:lnTo>
                <a:lnTo>
                  <a:pt x="71" y="583"/>
                </a:lnTo>
                <a:lnTo>
                  <a:pt x="56" y="518"/>
                </a:lnTo>
                <a:lnTo>
                  <a:pt x="45" y="454"/>
                </a:lnTo>
                <a:lnTo>
                  <a:pt x="39" y="396"/>
                </a:lnTo>
                <a:lnTo>
                  <a:pt x="36" y="343"/>
                </a:lnTo>
                <a:lnTo>
                  <a:pt x="36" y="294"/>
                </a:lnTo>
                <a:lnTo>
                  <a:pt x="37" y="251"/>
                </a:lnTo>
                <a:lnTo>
                  <a:pt x="41" y="212"/>
                </a:lnTo>
                <a:lnTo>
                  <a:pt x="46" y="180"/>
                </a:lnTo>
                <a:lnTo>
                  <a:pt x="52" y="151"/>
                </a:lnTo>
                <a:lnTo>
                  <a:pt x="57" y="129"/>
                </a:lnTo>
                <a:lnTo>
                  <a:pt x="61" y="114"/>
                </a:lnTo>
                <a:lnTo>
                  <a:pt x="65" y="105"/>
                </a:lnTo>
                <a:lnTo>
                  <a:pt x="66" y="101"/>
                </a:lnTo>
                <a:lnTo>
                  <a:pt x="0" y="63"/>
                </a:lnTo>
                <a:lnTo>
                  <a:pt x="241" y="0"/>
                </a:lnTo>
                <a:lnTo>
                  <a:pt x="306" y="245"/>
                </a:lnTo>
                <a:lnTo>
                  <a:pt x="230" y="200"/>
                </a:lnTo>
                <a:lnTo>
                  <a:pt x="229" y="203"/>
                </a:lnTo>
                <a:lnTo>
                  <a:pt x="226" y="208"/>
                </a:lnTo>
                <a:lnTo>
                  <a:pt x="221" y="217"/>
                </a:lnTo>
                <a:lnTo>
                  <a:pt x="216" y="231"/>
                </a:lnTo>
                <a:lnTo>
                  <a:pt x="209" y="249"/>
                </a:lnTo>
                <a:lnTo>
                  <a:pt x="203" y="272"/>
                </a:lnTo>
                <a:lnTo>
                  <a:pt x="196" y="300"/>
                </a:lnTo>
                <a:lnTo>
                  <a:pt x="192" y="332"/>
                </a:lnTo>
                <a:lnTo>
                  <a:pt x="189" y="369"/>
                </a:lnTo>
                <a:lnTo>
                  <a:pt x="187" y="413"/>
                </a:lnTo>
                <a:lnTo>
                  <a:pt x="187" y="462"/>
                </a:lnTo>
                <a:lnTo>
                  <a:pt x="191" y="516"/>
                </a:lnTo>
                <a:lnTo>
                  <a:pt x="199" y="578"/>
                </a:lnTo>
                <a:lnTo>
                  <a:pt x="209" y="638"/>
                </a:lnTo>
                <a:lnTo>
                  <a:pt x="222" y="696"/>
                </a:lnTo>
                <a:lnTo>
                  <a:pt x="239" y="751"/>
                </a:lnTo>
                <a:lnTo>
                  <a:pt x="257" y="804"/>
                </a:lnTo>
                <a:lnTo>
                  <a:pt x="278" y="854"/>
                </a:lnTo>
                <a:lnTo>
                  <a:pt x="300" y="901"/>
                </a:lnTo>
                <a:lnTo>
                  <a:pt x="323" y="946"/>
                </a:lnTo>
                <a:lnTo>
                  <a:pt x="346" y="987"/>
                </a:lnTo>
                <a:lnTo>
                  <a:pt x="369" y="1025"/>
                </a:lnTo>
                <a:lnTo>
                  <a:pt x="392" y="1060"/>
                </a:lnTo>
                <a:lnTo>
                  <a:pt x="414" y="1091"/>
                </a:lnTo>
                <a:lnTo>
                  <a:pt x="434" y="1119"/>
                </a:lnTo>
                <a:lnTo>
                  <a:pt x="453" y="1142"/>
                </a:lnTo>
                <a:lnTo>
                  <a:pt x="469" y="1161"/>
                </a:lnTo>
                <a:lnTo>
                  <a:pt x="483" y="1178"/>
                </a:lnTo>
                <a:lnTo>
                  <a:pt x="493" y="1189"/>
                </a:lnTo>
                <a:lnTo>
                  <a:pt x="500" y="1196"/>
                </a:lnTo>
                <a:lnTo>
                  <a:pt x="501" y="1198"/>
                </a:lnTo>
                <a:close/>
              </a:path>
            </a:pathLst>
          </a:custGeom>
          <a:gradFill rotWithShape="1">
            <a:gsLst>
              <a:gs pos="0">
                <a:srgbClr val="53E1B8">
                  <a:alpha val="70000"/>
                </a:srgbClr>
              </a:gs>
              <a:gs pos="100000">
                <a:srgbClr val="008080"/>
              </a:gs>
            </a:gsLst>
            <a:lin ang="5400000" scaled="1"/>
          </a:gradFill>
          <a:ln>
            <a:noFill/>
          </a:ln>
          <a:effectLst>
            <a:outerShdw dist="107763" dir="2700000" algn="ctr" rotWithShape="0">
              <a:srgbClr val="000000">
                <a:alpha val="50000"/>
              </a:srgbClr>
            </a:outerShdw>
          </a:effectLst>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pic>
        <p:nvPicPr>
          <p:cNvPr id="32" name="Picture 4" descr="C:\Users\FGJ\Pictures\doctor.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67018" y="3987952"/>
            <a:ext cx="944660" cy="944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TextBox 32"/>
          <p:cNvSpPr txBox="1"/>
          <p:nvPr/>
        </p:nvSpPr>
        <p:spPr>
          <a:xfrm>
            <a:off x="201548" y="5209028"/>
            <a:ext cx="1475423" cy="307777"/>
          </a:xfrm>
          <a:prstGeom prst="rect">
            <a:avLst/>
          </a:prstGeom>
          <a:noFill/>
        </p:spPr>
        <p:txBody>
          <a:bodyPr wrap="square" rtlCol="0">
            <a:spAutoFit/>
          </a:bodyPr>
          <a:lstStyle/>
          <a:p>
            <a:r>
              <a:rPr lang="zh-CN" altLang="en-US" sz="1400" dirty="0" smtClean="0"/>
              <a:t>知识的传播应用</a:t>
            </a:r>
            <a:endParaRPr lang="zh-CN" altLang="en-US" sz="1400" dirty="0"/>
          </a:p>
        </p:txBody>
      </p:sp>
      <p:sp>
        <p:nvSpPr>
          <p:cNvPr id="34" name="TextBox 33"/>
          <p:cNvSpPr txBox="1"/>
          <p:nvPr/>
        </p:nvSpPr>
        <p:spPr>
          <a:xfrm>
            <a:off x="7291526" y="5274068"/>
            <a:ext cx="1395274" cy="738664"/>
          </a:xfrm>
          <a:prstGeom prst="rect">
            <a:avLst/>
          </a:prstGeom>
          <a:noFill/>
        </p:spPr>
        <p:txBody>
          <a:bodyPr wrap="square" rtlCol="0">
            <a:spAutoFit/>
          </a:bodyPr>
          <a:lstStyle/>
          <a:p>
            <a:r>
              <a:rPr lang="zh-CN" altLang="en-US" sz="1400" dirty="0" smtClean="0"/>
              <a:t>满足常见病诊疗需求的高质量的医疗服务</a:t>
            </a:r>
            <a:endParaRPr lang="zh-CN" altLang="en-US" sz="1400" dirty="0"/>
          </a:p>
        </p:txBody>
      </p:sp>
      <p:sp>
        <p:nvSpPr>
          <p:cNvPr id="35" name="TextBox 34"/>
          <p:cNvSpPr txBox="1"/>
          <p:nvPr/>
        </p:nvSpPr>
        <p:spPr>
          <a:xfrm>
            <a:off x="127654" y="4006795"/>
            <a:ext cx="1747084" cy="307777"/>
          </a:xfrm>
          <a:prstGeom prst="rect">
            <a:avLst/>
          </a:prstGeom>
          <a:noFill/>
        </p:spPr>
        <p:txBody>
          <a:bodyPr wrap="square" rtlCol="0">
            <a:spAutoFit/>
          </a:bodyPr>
          <a:lstStyle/>
          <a:p>
            <a:r>
              <a:rPr lang="zh-CN" altLang="en-US" sz="1400" dirty="0" smtClean="0"/>
              <a:t>临床数据获取利用</a:t>
            </a:r>
            <a:endParaRPr lang="zh-CN" altLang="en-US" sz="1400" dirty="0"/>
          </a:p>
        </p:txBody>
      </p:sp>
      <p:sp>
        <p:nvSpPr>
          <p:cNvPr id="36" name="Freeform 5"/>
          <p:cNvSpPr>
            <a:spLocks/>
          </p:cNvSpPr>
          <p:nvPr/>
        </p:nvSpPr>
        <p:spPr bwMode="gray">
          <a:xfrm rot="9488641" flipV="1">
            <a:off x="2696581" y="4745642"/>
            <a:ext cx="1181157" cy="729873"/>
          </a:xfrm>
          <a:custGeom>
            <a:avLst/>
            <a:gdLst>
              <a:gd name="T0" fmla="*/ 0 w 952"/>
              <a:gd name="T1" fmla="*/ 526266145 h 947"/>
              <a:gd name="T2" fmla="*/ 345884087 w 952"/>
              <a:gd name="T3" fmla="*/ 411407017 h 947"/>
              <a:gd name="T4" fmla="*/ 344072774 w 952"/>
              <a:gd name="T5" fmla="*/ 467792407 h 947"/>
              <a:gd name="T6" fmla="*/ 351316681 w 952"/>
              <a:gd name="T7" fmla="*/ 467792407 h 947"/>
              <a:gd name="T8" fmla="*/ 371237087 w 952"/>
              <a:gd name="T9" fmla="*/ 467792407 h 947"/>
              <a:gd name="T10" fmla="*/ 407455274 w 952"/>
              <a:gd name="T11" fmla="*/ 467096569 h 947"/>
              <a:gd name="T12" fmla="*/ 452727335 w 952"/>
              <a:gd name="T13" fmla="*/ 464311549 h 947"/>
              <a:gd name="T14" fmla="*/ 508865928 w 952"/>
              <a:gd name="T15" fmla="*/ 460831526 h 947"/>
              <a:gd name="T16" fmla="*/ 572247082 w 952"/>
              <a:gd name="T17" fmla="*/ 454566483 h 947"/>
              <a:gd name="T18" fmla="*/ 644683455 w 952"/>
              <a:gd name="T19" fmla="*/ 446213092 h 947"/>
              <a:gd name="T20" fmla="*/ 722553768 w 952"/>
              <a:gd name="T21" fmla="*/ 435771353 h 947"/>
              <a:gd name="T22" fmla="*/ 804044015 w 952"/>
              <a:gd name="T23" fmla="*/ 421152084 h 947"/>
              <a:gd name="T24" fmla="*/ 890968202 w 952"/>
              <a:gd name="T25" fmla="*/ 402356954 h 947"/>
              <a:gd name="T26" fmla="*/ 977891043 w 952"/>
              <a:gd name="T27" fmla="*/ 380777638 h 947"/>
              <a:gd name="T28" fmla="*/ 1063003916 w 952"/>
              <a:gd name="T29" fmla="*/ 353629117 h 947"/>
              <a:gd name="T30" fmla="*/ 1149928103 w 952"/>
              <a:gd name="T31" fmla="*/ 322303066 h 947"/>
              <a:gd name="T32" fmla="*/ 1247717476 w 952"/>
              <a:gd name="T33" fmla="*/ 281928620 h 947"/>
              <a:gd name="T34" fmla="*/ 1334640317 w 952"/>
              <a:gd name="T35" fmla="*/ 243641688 h 947"/>
              <a:gd name="T36" fmla="*/ 1412509284 w 952"/>
              <a:gd name="T37" fmla="*/ 207443937 h 947"/>
              <a:gd name="T38" fmla="*/ 1477703096 w 952"/>
              <a:gd name="T39" fmla="*/ 173333701 h 947"/>
              <a:gd name="T40" fmla="*/ 1533840344 w 952"/>
              <a:gd name="T41" fmla="*/ 142008484 h 947"/>
              <a:gd name="T42" fmla="*/ 1580925063 w 952"/>
              <a:gd name="T43" fmla="*/ 114163290 h 947"/>
              <a:gd name="T44" fmla="*/ 1620764530 w 952"/>
              <a:gd name="T45" fmla="*/ 87711441 h 947"/>
              <a:gd name="T46" fmla="*/ 1653361437 w 952"/>
              <a:gd name="T47" fmla="*/ 65435454 h 947"/>
              <a:gd name="T48" fmla="*/ 1676903124 w 952"/>
              <a:gd name="T49" fmla="*/ 45943651 h 947"/>
              <a:gd name="T50" fmla="*/ 1695012217 w 952"/>
              <a:gd name="T51" fmla="*/ 29236869 h 947"/>
              <a:gd name="T52" fmla="*/ 1709498684 w 952"/>
              <a:gd name="T53" fmla="*/ 16706782 h 947"/>
              <a:gd name="T54" fmla="*/ 1718553904 w 952"/>
              <a:gd name="T55" fmla="*/ 8353391 h 947"/>
              <a:gd name="T56" fmla="*/ 1723986497 w 952"/>
              <a:gd name="T57" fmla="*/ 1392510 h 947"/>
              <a:gd name="T58" fmla="*/ 1723986497 w 952"/>
              <a:gd name="T59" fmla="*/ 0 h 947"/>
              <a:gd name="T60" fmla="*/ 1723986497 w 952"/>
              <a:gd name="T61" fmla="*/ 2784186 h 947"/>
              <a:gd name="T62" fmla="*/ 1720365217 w 952"/>
              <a:gd name="T63" fmla="*/ 11834249 h 947"/>
              <a:gd name="T64" fmla="*/ 1716742591 w 952"/>
              <a:gd name="T65" fmla="*/ 25060173 h 947"/>
              <a:gd name="T66" fmla="*/ 1705877404 w 952"/>
              <a:gd name="T67" fmla="*/ 43159466 h 947"/>
              <a:gd name="T68" fmla="*/ 1695012217 w 952"/>
              <a:gd name="T69" fmla="*/ 64738781 h 947"/>
              <a:gd name="T70" fmla="*/ 1678713091 w 952"/>
              <a:gd name="T71" fmla="*/ 90495627 h 947"/>
              <a:gd name="T72" fmla="*/ 1655171404 w 952"/>
              <a:gd name="T73" fmla="*/ 119732496 h 947"/>
              <a:gd name="T74" fmla="*/ 1628008437 w 952"/>
              <a:gd name="T75" fmla="*/ 151057713 h 947"/>
              <a:gd name="T76" fmla="*/ 1595411531 w 952"/>
              <a:gd name="T77" fmla="*/ 183775440 h 947"/>
              <a:gd name="T78" fmla="*/ 1551949437 w 952"/>
              <a:gd name="T79" fmla="*/ 219277352 h 947"/>
              <a:gd name="T80" fmla="*/ 1503056096 w 952"/>
              <a:gd name="T81" fmla="*/ 256171774 h 947"/>
              <a:gd name="T82" fmla="*/ 1445106190 w 952"/>
              <a:gd name="T83" fmla="*/ 293066197 h 947"/>
              <a:gd name="T84" fmla="*/ 1379913723 w 952"/>
              <a:gd name="T85" fmla="*/ 330657291 h 947"/>
              <a:gd name="T86" fmla="*/ 1302044756 w 952"/>
              <a:gd name="T87" fmla="*/ 368247551 h 947"/>
              <a:gd name="T88" fmla="*/ 1215120570 w 952"/>
              <a:gd name="T89" fmla="*/ 405141974 h 947"/>
              <a:gd name="T90" fmla="*/ 1110087290 w 952"/>
              <a:gd name="T91" fmla="*/ 443428072 h 947"/>
              <a:gd name="T92" fmla="*/ 1005055356 w 952"/>
              <a:gd name="T93" fmla="*/ 476841636 h 947"/>
              <a:gd name="T94" fmla="*/ 905454669 w 952"/>
              <a:gd name="T95" fmla="*/ 505382667 h 947"/>
              <a:gd name="T96" fmla="*/ 809476609 w 952"/>
              <a:gd name="T97" fmla="*/ 529747003 h 947"/>
              <a:gd name="T98" fmla="*/ 717119829 w 952"/>
              <a:gd name="T99" fmla="*/ 549934643 h 947"/>
              <a:gd name="T100" fmla="*/ 633818268 w 952"/>
              <a:gd name="T101" fmla="*/ 565945588 h 947"/>
              <a:gd name="T102" fmla="*/ 555949301 w 952"/>
              <a:gd name="T103" fmla="*/ 578475674 h 947"/>
              <a:gd name="T104" fmla="*/ 488945521 w 952"/>
              <a:gd name="T105" fmla="*/ 588221575 h 947"/>
              <a:gd name="T106" fmla="*/ 430996961 w 952"/>
              <a:gd name="T107" fmla="*/ 595182457 h 947"/>
              <a:gd name="T108" fmla="*/ 383913587 w 952"/>
              <a:gd name="T109" fmla="*/ 600054990 h 947"/>
              <a:gd name="T110" fmla="*/ 347695400 w 952"/>
              <a:gd name="T111" fmla="*/ 602840010 h 947"/>
              <a:gd name="T112" fmla="*/ 327774994 w 952"/>
              <a:gd name="T113" fmla="*/ 604231686 h 947"/>
              <a:gd name="T114" fmla="*/ 318719774 w 952"/>
              <a:gd name="T115" fmla="*/ 604231686 h 947"/>
              <a:gd name="T116" fmla="*/ 302421994 w 952"/>
              <a:gd name="T117" fmla="*/ 659225400 h 947"/>
              <a:gd name="T118" fmla="*/ 0 w 952"/>
              <a:gd name="T119" fmla="*/ 526266145 h 947"/>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952" h="947">
                <a:moveTo>
                  <a:pt x="0" y="756"/>
                </a:moveTo>
                <a:lnTo>
                  <a:pt x="191" y="591"/>
                </a:lnTo>
                <a:lnTo>
                  <a:pt x="190" y="672"/>
                </a:lnTo>
                <a:lnTo>
                  <a:pt x="194" y="672"/>
                </a:lnTo>
                <a:lnTo>
                  <a:pt x="205" y="672"/>
                </a:lnTo>
                <a:lnTo>
                  <a:pt x="225" y="671"/>
                </a:lnTo>
                <a:lnTo>
                  <a:pt x="250" y="667"/>
                </a:lnTo>
                <a:lnTo>
                  <a:pt x="281" y="662"/>
                </a:lnTo>
                <a:lnTo>
                  <a:pt x="316" y="653"/>
                </a:lnTo>
                <a:lnTo>
                  <a:pt x="356" y="641"/>
                </a:lnTo>
                <a:lnTo>
                  <a:pt x="399" y="626"/>
                </a:lnTo>
                <a:lnTo>
                  <a:pt x="444" y="605"/>
                </a:lnTo>
                <a:lnTo>
                  <a:pt x="492" y="578"/>
                </a:lnTo>
                <a:lnTo>
                  <a:pt x="540" y="547"/>
                </a:lnTo>
                <a:lnTo>
                  <a:pt x="587" y="508"/>
                </a:lnTo>
                <a:lnTo>
                  <a:pt x="635" y="463"/>
                </a:lnTo>
                <a:lnTo>
                  <a:pt x="689" y="405"/>
                </a:lnTo>
                <a:lnTo>
                  <a:pt x="737" y="350"/>
                </a:lnTo>
                <a:lnTo>
                  <a:pt x="780" y="298"/>
                </a:lnTo>
                <a:lnTo>
                  <a:pt x="816" y="249"/>
                </a:lnTo>
                <a:lnTo>
                  <a:pt x="847" y="204"/>
                </a:lnTo>
                <a:lnTo>
                  <a:pt x="873" y="164"/>
                </a:lnTo>
                <a:lnTo>
                  <a:pt x="895" y="126"/>
                </a:lnTo>
                <a:lnTo>
                  <a:pt x="913" y="94"/>
                </a:lnTo>
                <a:lnTo>
                  <a:pt x="926" y="66"/>
                </a:lnTo>
                <a:lnTo>
                  <a:pt x="936" y="42"/>
                </a:lnTo>
                <a:lnTo>
                  <a:pt x="944" y="24"/>
                </a:lnTo>
                <a:lnTo>
                  <a:pt x="949" y="12"/>
                </a:lnTo>
                <a:lnTo>
                  <a:pt x="952" y="2"/>
                </a:lnTo>
                <a:lnTo>
                  <a:pt x="952" y="0"/>
                </a:lnTo>
                <a:lnTo>
                  <a:pt x="952" y="4"/>
                </a:lnTo>
                <a:lnTo>
                  <a:pt x="950" y="17"/>
                </a:lnTo>
                <a:lnTo>
                  <a:pt x="948" y="36"/>
                </a:lnTo>
                <a:lnTo>
                  <a:pt x="942" y="62"/>
                </a:lnTo>
                <a:lnTo>
                  <a:pt x="936" y="93"/>
                </a:lnTo>
                <a:lnTo>
                  <a:pt x="927" y="130"/>
                </a:lnTo>
                <a:lnTo>
                  <a:pt x="914" y="172"/>
                </a:lnTo>
                <a:lnTo>
                  <a:pt x="899" y="217"/>
                </a:lnTo>
                <a:lnTo>
                  <a:pt x="881" y="264"/>
                </a:lnTo>
                <a:lnTo>
                  <a:pt x="857" y="315"/>
                </a:lnTo>
                <a:lnTo>
                  <a:pt x="830" y="368"/>
                </a:lnTo>
                <a:lnTo>
                  <a:pt x="798" y="421"/>
                </a:lnTo>
                <a:lnTo>
                  <a:pt x="762" y="475"/>
                </a:lnTo>
                <a:lnTo>
                  <a:pt x="719" y="529"/>
                </a:lnTo>
                <a:lnTo>
                  <a:pt x="671" y="582"/>
                </a:lnTo>
                <a:lnTo>
                  <a:pt x="613" y="637"/>
                </a:lnTo>
                <a:lnTo>
                  <a:pt x="555" y="685"/>
                </a:lnTo>
                <a:lnTo>
                  <a:pt x="500" y="726"/>
                </a:lnTo>
                <a:lnTo>
                  <a:pt x="447" y="761"/>
                </a:lnTo>
                <a:lnTo>
                  <a:pt x="396" y="790"/>
                </a:lnTo>
                <a:lnTo>
                  <a:pt x="350" y="813"/>
                </a:lnTo>
                <a:lnTo>
                  <a:pt x="307" y="831"/>
                </a:lnTo>
                <a:lnTo>
                  <a:pt x="270" y="845"/>
                </a:lnTo>
                <a:lnTo>
                  <a:pt x="238" y="855"/>
                </a:lnTo>
                <a:lnTo>
                  <a:pt x="212" y="862"/>
                </a:lnTo>
                <a:lnTo>
                  <a:pt x="192" y="866"/>
                </a:lnTo>
                <a:lnTo>
                  <a:pt x="181" y="868"/>
                </a:lnTo>
                <a:lnTo>
                  <a:pt x="176" y="868"/>
                </a:lnTo>
                <a:lnTo>
                  <a:pt x="167" y="947"/>
                </a:lnTo>
                <a:lnTo>
                  <a:pt x="0" y="756"/>
                </a:lnTo>
                <a:close/>
              </a:path>
            </a:pathLst>
          </a:custGeom>
          <a:gradFill rotWithShape="1">
            <a:gsLst>
              <a:gs pos="0">
                <a:srgbClr val="66CCFF">
                  <a:alpha val="70000"/>
                </a:srgbClr>
              </a:gs>
              <a:gs pos="100000">
                <a:srgbClr val="3366FF"/>
              </a:gs>
            </a:gsLst>
            <a:lin ang="0" scaled="1"/>
          </a:gradFill>
          <a:ln>
            <a:noFill/>
          </a:ln>
          <a:effectLst>
            <a:outerShdw dist="107763" dir="2700000" algn="ctr" rotWithShape="0">
              <a:srgbClr val="000000">
                <a:alpha val="50000"/>
              </a:srgbClr>
            </a:outerShdw>
          </a:effectLst>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sp>
        <p:nvSpPr>
          <p:cNvPr id="37" name="Freeform 5"/>
          <p:cNvSpPr>
            <a:spLocks/>
          </p:cNvSpPr>
          <p:nvPr/>
        </p:nvSpPr>
        <p:spPr bwMode="gray">
          <a:xfrm rot="9488641" flipV="1">
            <a:off x="5628972" y="4724827"/>
            <a:ext cx="1181157" cy="729873"/>
          </a:xfrm>
          <a:custGeom>
            <a:avLst/>
            <a:gdLst>
              <a:gd name="T0" fmla="*/ 0 w 952"/>
              <a:gd name="T1" fmla="*/ 526266145 h 947"/>
              <a:gd name="T2" fmla="*/ 345884087 w 952"/>
              <a:gd name="T3" fmla="*/ 411407017 h 947"/>
              <a:gd name="T4" fmla="*/ 344072774 w 952"/>
              <a:gd name="T5" fmla="*/ 467792407 h 947"/>
              <a:gd name="T6" fmla="*/ 351316681 w 952"/>
              <a:gd name="T7" fmla="*/ 467792407 h 947"/>
              <a:gd name="T8" fmla="*/ 371237087 w 952"/>
              <a:gd name="T9" fmla="*/ 467792407 h 947"/>
              <a:gd name="T10" fmla="*/ 407455274 w 952"/>
              <a:gd name="T11" fmla="*/ 467096569 h 947"/>
              <a:gd name="T12" fmla="*/ 452727335 w 952"/>
              <a:gd name="T13" fmla="*/ 464311549 h 947"/>
              <a:gd name="T14" fmla="*/ 508865928 w 952"/>
              <a:gd name="T15" fmla="*/ 460831526 h 947"/>
              <a:gd name="T16" fmla="*/ 572247082 w 952"/>
              <a:gd name="T17" fmla="*/ 454566483 h 947"/>
              <a:gd name="T18" fmla="*/ 644683455 w 952"/>
              <a:gd name="T19" fmla="*/ 446213092 h 947"/>
              <a:gd name="T20" fmla="*/ 722553768 w 952"/>
              <a:gd name="T21" fmla="*/ 435771353 h 947"/>
              <a:gd name="T22" fmla="*/ 804044015 w 952"/>
              <a:gd name="T23" fmla="*/ 421152084 h 947"/>
              <a:gd name="T24" fmla="*/ 890968202 w 952"/>
              <a:gd name="T25" fmla="*/ 402356954 h 947"/>
              <a:gd name="T26" fmla="*/ 977891043 w 952"/>
              <a:gd name="T27" fmla="*/ 380777638 h 947"/>
              <a:gd name="T28" fmla="*/ 1063003916 w 952"/>
              <a:gd name="T29" fmla="*/ 353629117 h 947"/>
              <a:gd name="T30" fmla="*/ 1149928103 w 952"/>
              <a:gd name="T31" fmla="*/ 322303066 h 947"/>
              <a:gd name="T32" fmla="*/ 1247717476 w 952"/>
              <a:gd name="T33" fmla="*/ 281928620 h 947"/>
              <a:gd name="T34" fmla="*/ 1334640317 w 952"/>
              <a:gd name="T35" fmla="*/ 243641688 h 947"/>
              <a:gd name="T36" fmla="*/ 1412509284 w 952"/>
              <a:gd name="T37" fmla="*/ 207443937 h 947"/>
              <a:gd name="T38" fmla="*/ 1477703096 w 952"/>
              <a:gd name="T39" fmla="*/ 173333701 h 947"/>
              <a:gd name="T40" fmla="*/ 1533840344 w 952"/>
              <a:gd name="T41" fmla="*/ 142008484 h 947"/>
              <a:gd name="T42" fmla="*/ 1580925063 w 952"/>
              <a:gd name="T43" fmla="*/ 114163290 h 947"/>
              <a:gd name="T44" fmla="*/ 1620764530 w 952"/>
              <a:gd name="T45" fmla="*/ 87711441 h 947"/>
              <a:gd name="T46" fmla="*/ 1653361437 w 952"/>
              <a:gd name="T47" fmla="*/ 65435454 h 947"/>
              <a:gd name="T48" fmla="*/ 1676903124 w 952"/>
              <a:gd name="T49" fmla="*/ 45943651 h 947"/>
              <a:gd name="T50" fmla="*/ 1695012217 w 952"/>
              <a:gd name="T51" fmla="*/ 29236869 h 947"/>
              <a:gd name="T52" fmla="*/ 1709498684 w 952"/>
              <a:gd name="T53" fmla="*/ 16706782 h 947"/>
              <a:gd name="T54" fmla="*/ 1718553904 w 952"/>
              <a:gd name="T55" fmla="*/ 8353391 h 947"/>
              <a:gd name="T56" fmla="*/ 1723986497 w 952"/>
              <a:gd name="T57" fmla="*/ 1392510 h 947"/>
              <a:gd name="T58" fmla="*/ 1723986497 w 952"/>
              <a:gd name="T59" fmla="*/ 0 h 947"/>
              <a:gd name="T60" fmla="*/ 1723986497 w 952"/>
              <a:gd name="T61" fmla="*/ 2784186 h 947"/>
              <a:gd name="T62" fmla="*/ 1720365217 w 952"/>
              <a:gd name="T63" fmla="*/ 11834249 h 947"/>
              <a:gd name="T64" fmla="*/ 1716742591 w 952"/>
              <a:gd name="T65" fmla="*/ 25060173 h 947"/>
              <a:gd name="T66" fmla="*/ 1705877404 w 952"/>
              <a:gd name="T67" fmla="*/ 43159466 h 947"/>
              <a:gd name="T68" fmla="*/ 1695012217 w 952"/>
              <a:gd name="T69" fmla="*/ 64738781 h 947"/>
              <a:gd name="T70" fmla="*/ 1678713091 w 952"/>
              <a:gd name="T71" fmla="*/ 90495627 h 947"/>
              <a:gd name="T72" fmla="*/ 1655171404 w 952"/>
              <a:gd name="T73" fmla="*/ 119732496 h 947"/>
              <a:gd name="T74" fmla="*/ 1628008437 w 952"/>
              <a:gd name="T75" fmla="*/ 151057713 h 947"/>
              <a:gd name="T76" fmla="*/ 1595411531 w 952"/>
              <a:gd name="T77" fmla="*/ 183775440 h 947"/>
              <a:gd name="T78" fmla="*/ 1551949437 w 952"/>
              <a:gd name="T79" fmla="*/ 219277352 h 947"/>
              <a:gd name="T80" fmla="*/ 1503056096 w 952"/>
              <a:gd name="T81" fmla="*/ 256171774 h 947"/>
              <a:gd name="T82" fmla="*/ 1445106190 w 952"/>
              <a:gd name="T83" fmla="*/ 293066197 h 947"/>
              <a:gd name="T84" fmla="*/ 1379913723 w 952"/>
              <a:gd name="T85" fmla="*/ 330657291 h 947"/>
              <a:gd name="T86" fmla="*/ 1302044756 w 952"/>
              <a:gd name="T87" fmla="*/ 368247551 h 947"/>
              <a:gd name="T88" fmla="*/ 1215120570 w 952"/>
              <a:gd name="T89" fmla="*/ 405141974 h 947"/>
              <a:gd name="T90" fmla="*/ 1110087290 w 952"/>
              <a:gd name="T91" fmla="*/ 443428072 h 947"/>
              <a:gd name="T92" fmla="*/ 1005055356 w 952"/>
              <a:gd name="T93" fmla="*/ 476841636 h 947"/>
              <a:gd name="T94" fmla="*/ 905454669 w 952"/>
              <a:gd name="T95" fmla="*/ 505382667 h 947"/>
              <a:gd name="T96" fmla="*/ 809476609 w 952"/>
              <a:gd name="T97" fmla="*/ 529747003 h 947"/>
              <a:gd name="T98" fmla="*/ 717119829 w 952"/>
              <a:gd name="T99" fmla="*/ 549934643 h 947"/>
              <a:gd name="T100" fmla="*/ 633818268 w 952"/>
              <a:gd name="T101" fmla="*/ 565945588 h 947"/>
              <a:gd name="T102" fmla="*/ 555949301 w 952"/>
              <a:gd name="T103" fmla="*/ 578475674 h 947"/>
              <a:gd name="T104" fmla="*/ 488945521 w 952"/>
              <a:gd name="T105" fmla="*/ 588221575 h 947"/>
              <a:gd name="T106" fmla="*/ 430996961 w 952"/>
              <a:gd name="T107" fmla="*/ 595182457 h 947"/>
              <a:gd name="T108" fmla="*/ 383913587 w 952"/>
              <a:gd name="T109" fmla="*/ 600054990 h 947"/>
              <a:gd name="T110" fmla="*/ 347695400 w 952"/>
              <a:gd name="T111" fmla="*/ 602840010 h 947"/>
              <a:gd name="T112" fmla="*/ 327774994 w 952"/>
              <a:gd name="T113" fmla="*/ 604231686 h 947"/>
              <a:gd name="T114" fmla="*/ 318719774 w 952"/>
              <a:gd name="T115" fmla="*/ 604231686 h 947"/>
              <a:gd name="T116" fmla="*/ 302421994 w 952"/>
              <a:gd name="T117" fmla="*/ 659225400 h 947"/>
              <a:gd name="T118" fmla="*/ 0 w 952"/>
              <a:gd name="T119" fmla="*/ 526266145 h 947"/>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952" h="947">
                <a:moveTo>
                  <a:pt x="0" y="756"/>
                </a:moveTo>
                <a:lnTo>
                  <a:pt x="191" y="591"/>
                </a:lnTo>
                <a:lnTo>
                  <a:pt x="190" y="672"/>
                </a:lnTo>
                <a:lnTo>
                  <a:pt x="194" y="672"/>
                </a:lnTo>
                <a:lnTo>
                  <a:pt x="205" y="672"/>
                </a:lnTo>
                <a:lnTo>
                  <a:pt x="225" y="671"/>
                </a:lnTo>
                <a:lnTo>
                  <a:pt x="250" y="667"/>
                </a:lnTo>
                <a:lnTo>
                  <a:pt x="281" y="662"/>
                </a:lnTo>
                <a:lnTo>
                  <a:pt x="316" y="653"/>
                </a:lnTo>
                <a:lnTo>
                  <a:pt x="356" y="641"/>
                </a:lnTo>
                <a:lnTo>
                  <a:pt x="399" y="626"/>
                </a:lnTo>
                <a:lnTo>
                  <a:pt x="444" y="605"/>
                </a:lnTo>
                <a:lnTo>
                  <a:pt x="492" y="578"/>
                </a:lnTo>
                <a:lnTo>
                  <a:pt x="540" y="547"/>
                </a:lnTo>
                <a:lnTo>
                  <a:pt x="587" y="508"/>
                </a:lnTo>
                <a:lnTo>
                  <a:pt x="635" y="463"/>
                </a:lnTo>
                <a:lnTo>
                  <a:pt x="689" y="405"/>
                </a:lnTo>
                <a:lnTo>
                  <a:pt x="737" y="350"/>
                </a:lnTo>
                <a:lnTo>
                  <a:pt x="780" y="298"/>
                </a:lnTo>
                <a:lnTo>
                  <a:pt x="816" y="249"/>
                </a:lnTo>
                <a:lnTo>
                  <a:pt x="847" y="204"/>
                </a:lnTo>
                <a:lnTo>
                  <a:pt x="873" y="164"/>
                </a:lnTo>
                <a:lnTo>
                  <a:pt x="895" y="126"/>
                </a:lnTo>
                <a:lnTo>
                  <a:pt x="913" y="94"/>
                </a:lnTo>
                <a:lnTo>
                  <a:pt x="926" y="66"/>
                </a:lnTo>
                <a:lnTo>
                  <a:pt x="936" y="42"/>
                </a:lnTo>
                <a:lnTo>
                  <a:pt x="944" y="24"/>
                </a:lnTo>
                <a:lnTo>
                  <a:pt x="949" y="12"/>
                </a:lnTo>
                <a:lnTo>
                  <a:pt x="952" y="2"/>
                </a:lnTo>
                <a:lnTo>
                  <a:pt x="952" y="0"/>
                </a:lnTo>
                <a:lnTo>
                  <a:pt x="952" y="4"/>
                </a:lnTo>
                <a:lnTo>
                  <a:pt x="950" y="17"/>
                </a:lnTo>
                <a:lnTo>
                  <a:pt x="948" y="36"/>
                </a:lnTo>
                <a:lnTo>
                  <a:pt x="942" y="62"/>
                </a:lnTo>
                <a:lnTo>
                  <a:pt x="936" y="93"/>
                </a:lnTo>
                <a:lnTo>
                  <a:pt x="927" y="130"/>
                </a:lnTo>
                <a:lnTo>
                  <a:pt x="914" y="172"/>
                </a:lnTo>
                <a:lnTo>
                  <a:pt x="899" y="217"/>
                </a:lnTo>
                <a:lnTo>
                  <a:pt x="881" y="264"/>
                </a:lnTo>
                <a:lnTo>
                  <a:pt x="857" y="315"/>
                </a:lnTo>
                <a:lnTo>
                  <a:pt x="830" y="368"/>
                </a:lnTo>
                <a:lnTo>
                  <a:pt x="798" y="421"/>
                </a:lnTo>
                <a:lnTo>
                  <a:pt x="762" y="475"/>
                </a:lnTo>
                <a:lnTo>
                  <a:pt x="719" y="529"/>
                </a:lnTo>
                <a:lnTo>
                  <a:pt x="671" y="582"/>
                </a:lnTo>
                <a:lnTo>
                  <a:pt x="613" y="637"/>
                </a:lnTo>
                <a:lnTo>
                  <a:pt x="555" y="685"/>
                </a:lnTo>
                <a:lnTo>
                  <a:pt x="500" y="726"/>
                </a:lnTo>
                <a:lnTo>
                  <a:pt x="447" y="761"/>
                </a:lnTo>
                <a:lnTo>
                  <a:pt x="396" y="790"/>
                </a:lnTo>
                <a:lnTo>
                  <a:pt x="350" y="813"/>
                </a:lnTo>
                <a:lnTo>
                  <a:pt x="307" y="831"/>
                </a:lnTo>
                <a:lnTo>
                  <a:pt x="270" y="845"/>
                </a:lnTo>
                <a:lnTo>
                  <a:pt x="238" y="855"/>
                </a:lnTo>
                <a:lnTo>
                  <a:pt x="212" y="862"/>
                </a:lnTo>
                <a:lnTo>
                  <a:pt x="192" y="866"/>
                </a:lnTo>
                <a:lnTo>
                  <a:pt x="181" y="868"/>
                </a:lnTo>
                <a:lnTo>
                  <a:pt x="176" y="868"/>
                </a:lnTo>
                <a:lnTo>
                  <a:pt x="167" y="947"/>
                </a:lnTo>
                <a:lnTo>
                  <a:pt x="0" y="756"/>
                </a:lnTo>
                <a:close/>
              </a:path>
            </a:pathLst>
          </a:custGeom>
          <a:gradFill rotWithShape="1">
            <a:gsLst>
              <a:gs pos="0">
                <a:srgbClr val="66CCFF">
                  <a:alpha val="70000"/>
                </a:srgbClr>
              </a:gs>
              <a:gs pos="100000">
                <a:srgbClr val="3366FF"/>
              </a:gs>
            </a:gsLst>
            <a:lin ang="0" scaled="1"/>
          </a:gradFill>
          <a:ln>
            <a:noFill/>
          </a:ln>
          <a:effectLst>
            <a:outerShdw dist="107763" dir="2700000" algn="ctr" rotWithShape="0">
              <a:srgbClr val="000000">
                <a:alpha val="50000"/>
              </a:srgbClr>
            </a:outerShdw>
          </a:effectLst>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sp>
        <p:nvSpPr>
          <p:cNvPr id="38" name="TextBox 37"/>
          <p:cNvSpPr txBox="1"/>
          <p:nvPr/>
        </p:nvSpPr>
        <p:spPr>
          <a:xfrm>
            <a:off x="7449728" y="4824675"/>
            <a:ext cx="758949" cy="338554"/>
          </a:xfrm>
          <a:prstGeom prst="rect">
            <a:avLst/>
          </a:prstGeom>
          <a:noFill/>
        </p:spPr>
        <p:txBody>
          <a:bodyPr wrap="square" rtlCol="0">
            <a:spAutoFit/>
          </a:bodyPr>
          <a:lstStyle/>
          <a:p>
            <a:r>
              <a:rPr lang="zh-CN" altLang="en-US" sz="1600" dirty="0" smtClean="0"/>
              <a:t>患者</a:t>
            </a:r>
            <a:endParaRPr lang="zh-CN" altLang="en-US" sz="1600" dirty="0"/>
          </a:p>
        </p:txBody>
      </p:sp>
      <p:sp>
        <p:nvSpPr>
          <p:cNvPr id="39" name="TextBox 38"/>
          <p:cNvSpPr txBox="1"/>
          <p:nvPr/>
        </p:nvSpPr>
        <p:spPr>
          <a:xfrm>
            <a:off x="409160" y="4575830"/>
            <a:ext cx="1184072" cy="307777"/>
          </a:xfrm>
          <a:prstGeom prst="rect">
            <a:avLst/>
          </a:prstGeom>
          <a:noFill/>
        </p:spPr>
        <p:txBody>
          <a:bodyPr wrap="square" rtlCol="0">
            <a:spAutoFit/>
          </a:bodyPr>
          <a:lstStyle/>
          <a:p>
            <a:r>
              <a:rPr lang="zh-CN" altLang="en-US" sz="1400" dirty="0" smtClean="0"/>
              <a:t>知识更新</a:t>
            </a:r>
            <a:endParaRPr lang="zh-CN" altLang="en-US" sz="1400" dirty="0"/>
          </a:p>
        </p:txBody>
      </p:sp>
      <p:sp>
        <p:nvSpPr>
          <p:cNvPr id="3" name="圆角矩形 2"/>
          <p:cNvSpPr/>
          <p:nvPr/>
        </p:nvSpPr>
        <p:spPr bwMode="auto">
          <a:xfrm>
            <a:off x="2049705" y="2228689"/>
            <a:ext cx="4680520" cy="576064"/>
          </a:xfrm>
          <a:prstGeom prst="roundRec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4" name="圆角矩形 3"/>
          <p:cNvSpPr/>
          <p:nvPr/>
        </p:nvSpPr>
        <p:spPr bwMode="auto">
          <a:xfrm>
            <a:off x="775361" y="1294547"/>
            <a:ext cx="2502273" cy="879977"/>
          </a:xfrm>
          <a:prstGeom prst="roundRec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b="1">
              <a:latin typeface="Arial" charset="0"/>
              <a:ea typeface="宋体" charset="-122"/>
            </a:endParaRPr>
          </a:p>
        </p:txBody>
      </p:sp>
      <p:sp>
        <p:nvSpPr>
          <p:cNvPr id="41" name="圆角矩形 40"/>
          <p:cNvSpPr/>
          <p:nvPr/>
        </p:nvSpPr>
        <p:spPr bwMode="auto">
          <a:xfrm>
            <a:off x="3287159" y="1294548"/>
            <a:ext cx="2502273" cy="879976"/>
          </a:xfrm>
          <a:prstGeom prst="roundRec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b="1">
              <a:solidFill>
                <a:schemeClr val="lt1"/>
              </a:solidFill>
              <a:latin typeface="Arial" charset="0"/>
              <a:ea typeface="宋体" charset="-122"/>
            </a:endParaRPr>
          </a:p>
        </p:txBody>
      </p:sp>
      <p:sp>
        <p:nvSpPr>
          <p:cNvPr id="42" name="圆角矩形 41"/>
          <p:cNvSpPr/>
          <p:nvPr/>
        </p:nvSpPr>
        <p:spPr bwMode="auto">
          <a:xfrm>
            <a:off x="5789432" y="1294546"/>
            <a:ext cx="2502273" cy="879976"/>
          </a:xfrm>
          <a:prstGeom prst="roundRec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b="1">
              <a:solidFill>
                <a:schemeClr val="lt1"/>
              </a:solidFill>
              <a:latin typeface="Arial" charset="0"/>
              <a:ea typeface="宋体" charset="-122"/>
            </a:endParaRPr>
          </a:p>
        </p:txBody>
      </p:sp>
      <p:sp>
        <p:nvSpPr>
          <p:cNvPr id="5" name="TextBox 4"/>
          <p:cNvSpPr txBox="1"/>
          <p:nvPr/>
        </p:nvSpPr>
        <p:spPr>
          <a:xfrm>
            <a:off x="2049705" y="2332055"/>
            <a:ext cx="4934775" cy="369332"/>
          </a:xfrm>
          <a:prstGeom prst="rect">
            <a:avLst/>
          </a:prstGeom>
          <a:noFill/>
        </p:spPr>
        <p:txBody>
          <a:bodyPr wrap="square" rtlCol="0">
            <a:spAutoFit/>
          </a:bodyPr>
          <a:lstStyle/>
          <a:p>
            <a:r>
              <a:rPr lang="en-US" altLang="zh-CN" dirty="0"/>
              <a:t>Three pillars for realizing the promise of CDS</a:t>
            </a:r>
          </a:p>
        </p:txBody>
      </p:sp>
      <p:sp>
        <p:nvSpPr>
          <p:cNvPr id="6" name="TextBox 5"/>
          <p:cNvSpPr txBox="1"/>
          <p:nvPr/>
        </p:nvSpPr>
        <p:spPr>
          <a:xfrm>
            <a:off x="878609" y="1305359"/>
            <a:ext cx="2253232" cy="923330"/>
          </a:xfrm>
          <a:prstGeom prst="rect">
            <a:avLst/>
          </a:prstGeom>
          <a:noFill/>
        </p:spPr>
        <p:txBody>
          <a:bodyPr wrap="square" rtlCol="0">
            <a:spAutoFit/>
          </a:bodyPr>
          <a:lstStyle/>
          <a:p>
            <a:r>
              <a:rPr lang="en-US" altLang="zh-CN" dirty="0"/>
              <a:t>1.Best Knowledge Available when needed</a:t>
            </a:r>
          </a:p>
        </p:txBody>
      </p:sp>
      <p:sp>
        <p:nvSpPr>
          <p:cNvPr id="9" name="TextBox 8"/>
          <p:cNvSpPr txBox="1"/>
          <p:nvPr/>
        </p:nvSpPr>
        <p:spPr>
          <a:xfrm>
            <a:off x="3397181" y="1411369"/>
            <a:ext cx="2277630" cy="646331"/>
          </a:xfrm>
          <a:prstGeom prst="rect">
            <a:avLst/>
          </a:prstGeom>
          <a:noFill/>
        </p:spPr>
        <p:txBody>
          <a:bodyPr wrap="square" rtlCol="0">
            <a:spAutoFit/>
          </a:bodyPr>
          <a:lstStyle/>
          <a:p>
            <a:r>
              <a:rPr lang="en-US" altLang="zh-CN" dirty="0"/>
              <a:t>2.High Adoption and Effective use </a:t>
            </a:r>
          </a:p>
        </p:txBody>
      </p:sp>
      <p:sp>
        <p:nvSpPr>
          <p:cNvPr id="10" name="TextBox 9"/>
          <p:cNvSpPr txBox="1"/>
          <p:nvPr/>
        </p:nvSpPr>
        <p:spPr>
          <a:xfrm>
            <a:off x="5919849" y="1305359"/>
            <a:ext cx="2494096" cy="923330"/>
          </a:xfrm>
          <a:prstGeom prst="rect">
            <a:avLst/>
          </a:prstGeom>
          <a:noFill/>
        </p:spPr>
        <p:txBody>
          <a:bodyPr wrap="square" rtlCol="0">
            <a:spAutoFit/>
          </a:bodyPr>
          <a:lstStyle/>
          <a:p>
            <a:r>
              <a:rPr lang="en-US" altLang="zh-CN" dirty="0"/>
              <a:t>3.Continuous Improvement of knowledge and CDS</a:t>
            </a:r>
          </a:p>
        </p:txBody>
      </p:sp>
      <p:sp>
        <p:nvSpPr>
          <p:cNvPr id="11" name="TextBox 10"/>
          <p:cNvSpPr txBox="1"/>
          <p:nvPr/>
        </p:nvSpPr>
        <p:spPr>
          <a:xfrm>
            <a:off x="2855111" y="5369791"/>
            <a:ext cx="864096" cy="276999"/>
          </a:xfrm>
          <a:prstGeom prst="rect">
            <a:avLst/>
          </a:prstGeom>
          <a:noFill/>
        </p:spPr>
        <p:txBody>
          <a:bodyPr wrap="square" rtlCol="0">
            <a:spAutoFit/>
          </a:bodyPr>
          <a:lstStyle/>
          <a:p>
            <a:r>
              <a:rPr lang="zh-CN" altLang="en-US" sz="1200" dirty="0" smtClean="0"/>
              <a:t>医学知识</a:t>
            </a:r>
            <a:endParaRPr lang="zh-CN" altLang="en-US" sz="1200" dirty="0"/>
          </a:p>
        </p:txBody>
      </p:sp>
      <p:sp>
        <p:nvSpPr>
          <p:cNvPr id="12" name="TextBox 11"/>
          <p:cNvSpPr txBox="1"/>
          <p:nvPr/>
        </p:nvSpPr>
        <p:spPr>
          <a:xfrm>
            <a:off x="2911184" y="3573016"/>
            <a:ext cx="924801" cy="276999"/>
          </a:xfrm>
          <a:prstGeom prst="rect">
            <a:avLst/>
          </a:prstGeom>
          <a:noFill/>
        </p:spPr>
        <p:txBody>
          <a:bodyPr wrap="square" rtlCol="0">
            <a:spAutoFit/>
          </a:bodyPr>
          <a:lstStyle>
            <a:defPPr>
              <a:defRPr lang="zh-CN"/>
            </a:defPPr>
            <a:lvl1pPr>
              <a:defRPr sz="1200"/>
            </a:lvl1pPr>
          </a:lstStyle>
          <a:p>
            <a:r>
              <a:rPr lang="zh-CN" altLang="en-US" dirty="0"/>
              <a:t>临床数据</a:t>
            </a:r>
          </a:p>
        </p:txBody>
      </p:sp>
      <p:sp>
        <p:nvSpPr>
          <p:cNvPr id="40" name="TextBox 39"/>
          <p:cNvSpPr txBox="1"/>
          <p:nvPr/>
        </p:nvSpPr>
        <p:spPr>
          <a:xfrm>
            <a:off x="5919849" y="5394747"/>
            <a:ext cx="864096" cy="276999"/>
          </a:xfrm>
          <a:prstGeom prst="rect">
            <a:avLst/>
          </a:prstGeom>
          <a:noFill/>
        </p:spPr>
        <p:txBody>
          <a:bodyPr wrap="square" rtlCol="0">
            <a:spAutoFit/>
          </a:bodyPr>
          <a:lstStyle/>
          <a:p>
            <a:r>
              <a:rPr lang="zh-CN" altLang="en-US" sz="1200" dirty="0" smtClean="0"/>
              <a:t>医疗服务</a:t>
            </a:r>
            <a:endParaRPr lang="zh-CN" altLang="en-US" sz="1200" dirty="0"/>
          </a:p>
        </p:txBody>
      </p:sp>
      <p:sp>
        <p:nvSpPr>
          <p:cNvPr id="43" name="TextBox 42"/>
          <p:cNvSpPr txBox="1"/>
          <p:nvPr/>
        </p:nvSpPr>
        <p:spPr>
          <a:xfrm>
            <a:off x="5759432" y="3562002"/>
            <a:ext cx="864096" cy="276999"/>
          </a:xfrm>
          <a:prstGeom prst="rect">
            <a:avLst/>
          </a:prstGeom>
          <a:noFill/>
        </p:spPr>
        <p:txBody>
          <a:bodyPr wrap="square" rtlCol="0">
            <a:spAutoFit/>
          </a:bodyPr>
          <a:lstStyle/>
          <a:p>
            <a:r>
              <a:rPr lang="zh-CN" altLang="en-US" sz="1200" dirty="0" smtClean="0"/>
              <a:t>患者数据</a:t>
            </a:r>
            <a:endParaRPr lang="zh-CN" altLang="en-US" sz="1200" dirty="0"/>
          </a:p>
        </p:txBody>
      </p:sp>
    </p:spTree>
    <p:extLst>
      <p:ext uri="{BB962C8B-B14F-4D97-AF65-F5344CB8AC3E}">
        <p14:creationId xmlns:p14="http://schemas.microsoft.com/office/powerpoint/2010/main" val="290513493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灯片编号占位符 1"/>
          <p:cNvSpPr>
            <a:spLocks noGrp="1"/>
          </p:cNvSpPr>
          <p:nvPr>
            <p:ph type="sldNum" sz="quarter" idx="12"/>
          </p:nvPr>
        </p:nvSpPr>
        <p:spPr>
          <a:xfrm>
            <a:off x="6561193" y="6237312"/>
            <a:ext cx="2133600"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E9DE5A85-2D30-4737-8208-EC70138A904D}" type="slidenum">
              <a:rPr lang="en-US" altLang="zh-CN" smtClean="0">
                <a:solidFill>
                  <a:srgbClr val="000000"/>
                </a:solidFill>
                <a:latin typeface="Arial" charset="0"/>
              </a:rPr>
              <a:pPr eaLnBrk="1" fontAlgn="base" hangingPunct="1">
                <a:spcBef>
                  <a:spcPct val="0"/>
                </a:spcBef>
                <a:spcAft>
                  <a:spcPct val="0"/>
                </a:spcAft>
              </a:pPr>
              <a:t>7</a:t>
            </a:fld>
            <a:endParaRPr lang="en-US" altLang="zh-CN" dirty="0" smtClean="0">
              <a:solidFill>
                <a:srgbClr val="000000"/>
              </a:solidFill>
              <a:latin typeface="Arial" charset="0"/>
            </a:endParaRPr>
          </a:p>
        </p:txBody>
      </p:sp>
      <p:sp>
        <p:nvSpPr>
          <p:cNvPr id="57348" name="标题 1"/>
          <p:cNvSpPr txBox="1">
            <a:spLocks/>
          </p:cNvSpPr>
          <p:nvPr/>
        </p:nvSpPr>
        <p:spPr bwMode="auto">
          <a:xfrm>
            <a:off x="457200" y="333375"/>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社区临床决策支持服务模式</a:t>
            </a:r>
            <a:endParaRPr lang="zh-CN" altLang="en-US" sz="2800" b="1" dirty="0">
              <a:solidFill>
                <a:srgbClr val="FFFFFF"/>
              </a:solidFill>
              <a:latin typeface="Times New Roman" pitchFamily="18" charset="0"/>
              <a:ea typeface="黑体" pitchFamily="49" charset="-122"/>
              <a:cs typeface="Times New Roman" pitchFamily="18" charset="0"/>
            </a:endParaRPr>
          </a:p>
        </p:txBody>
      </p:sp>
      <p:pic>
        <p:nvPicPr>
          <p:cNvPr id="25" name="Picture 6" descr="C:\Users\Vico\Desktop\20120927022313699_easyicon_cn_256.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22058" y="3431435"/>
            <a:ext cx="1014413"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Picture 6" descr="C:\Users\Vico\Desktop\20120927022313699_easyicon_cn_256.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12375" y="3412805"/>
            <a:ext cx="1016000"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Picture 2" descr="C:\Users\Vico\Desktop\us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17605" y="4894607"/>
            <a:ext cx="776288" cy="88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Picture 3" descr="C:\Users\FGJ\AppData\Roaming\SogouExplorer\Download\1351402053_Person_Undefined_Female_Light.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99763" y="4747037"/>
            <a:ext cx="952500"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燕尾形箭头 31"/>
          <p:cNvSpPr/>
          <p:nvPr/>
        </p:nvSpPr>
        <p:spPr>
          <a:xfrm rot="9587891">
            <a:off x="3230761" y="3891187"/>
            <a:ext cx="530225" cy="338137"/>
          </a:xfrm>
          <a:prstGeom prst="notchedRightArrow">
            <a:avLst/>
          </a:prstGeom>
          <a:gradFill flip="none" rotWithShape="1">
            <a:gsLst>
              <a:gs pos="0">
                <a:srgbClr val="5B9BD5">
                  <a:tint val="66000"/>
                  <a:satMod val="160000"/>
                </a:srgbClr>
              </a:gs>
              <a:gs pos="50000">
                <a:srgbClr val="5B9BD5">
                  <a:tint val="44500"/>
                  <a:satMod val="160000"/>
                </a:srgbClr>
              </a:gs>
              <a:gs pos="100000">
                <a:srgbClr val="5B9BD5">
                  <a:tint val="23500"/>
                  <a:satMod val="160000"/>
                </a:srgbClr>
              </a:gs>
            </a:gsLst>
            <a:lin ang="10800000" scaled="1"/>
            <a:tileRect/>
          </a:gradFill>
          <a:ln w="25400" cap="flat" cmpd="sng" algn="ctr">
            <a:noFill/>
            <a:prstDash val="solid"/>
          </a:ln>
          <a:effectLst>
            <a:outerShdw blurRad="76200" dir="18900000" sy="23000" kx="-1200000" algn="bl" rotWithShape="0">
              <a:prstClr val="black">
                <a:alpha val="20000"/>
              </a:prst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微软雅黑" pitchFamily="34" charset="-122"/>
              <a:ea typeface="微软雅黑" pitchFamily="34" charset="-122"/>
            </a:endParaRPr>
          </a:p>
        </p:txBody>
      </p:sp>
      <p:sp>
        <p:nvSpPr>
          <p:cNvPr id="33" name="燕尾形箭头 32"/>
          <p:cNvSpPr/>
          <p:nvPr/>
        </p:nvSpPr>
        <p:spPr>
          <a:xfrm rot="1724213">
            <a:off x="5141453" y="3872878"/>
            <a:ext cx="531812" cy="338138"/>
          </a:xfrm>
          <a:prstGeom prst="notchedRightArrow">
            <a:avLst/>
          </a:prstGeom>
          <a:gradFill flip="none" rotWithShape="1">
            <a:gsLst>
              <a:gs pos="0">
                <a:srgbClr val="5B9BD5">
                  <a:tint val="66000"/>
                  <a:satMod val="160000"/>
                </a:srgbClr>
              </a:gs>
              <a:gs pos="50000">
                <a:srgbClr val="5B9BD5">
                  <a:tint val="44500"/>
                  <a:satMod val="160000"/>
                </a:srgbClr>
              </a:gs>
              <a:gs pos="100000">
                <a:srgbClr val="5B9BD5">
                  <a:tint val="23500"/>
                  <a:satMod val="160000"/>
                </a:srgbClr>
              </a:gs>
            </a:gsLst>
            <a:lin ang="10800000" scaled="1"/>
            <a:tileRect/>
          </a:gradFill>
          <a:ln w="25400" cap="flat" cmpd="sng" algn="ctr">
            <a:noFill/>
            <a:prstDash val="solid"/>
          </a:ln>
          <a:effectLst>
            <a:outerShdw blurRad="76200" dir="18900000" sy="23000" kx="-1200000" algn="bl" rotWithShape="0">
              <a:prstClr val="black">
                <a:alpha val="20000"/>
              </a:prst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微软雅黑" pitchFamily="34" charset="-122"/>
              <a:ea typeface="微软雅黑" pitchFamily="34" charset="-122"/>
            </a:endParaRPr>
          </a:p>
        </p:txBody>
      </p:sp>
      <p:sp>
        <p:nvSpPr>
          <p:cNvPr id="34" name="上箭头 33"/>
          <p:cNvSpPr>
            <a:spLocks noChangeArrowheads="1"/>
          </p:cNvSpPr>
          <p:nvPr/>
        </p:nvSpPr>
        <p:spPr bwMode="auto">
          <a:xfrm>
            <a:off x="2812765" y="4371010"/>
            <a:ext cx="265113" cy="425450"/>
          </a:xfrm>
          <a:prstGeom prst="upArrow">
            <a:avLst>
              <a:gd name="adj1" fmla="val 50000"/>
              <a:gd name="adj2" fmla="val 50209"/>
            </a:avLst>
          </a:prstGeom>
          <a:gradFill rotWithShape="1">
            <a:gsLst>
              <a:gs pos="0">
                <a:srgbClr val="53E1B8">
                  <a:alpha val="70000"/>
                </a:srgbClr>
              </a:gs>
              <a:gs pos="100000">
                <a:srgbClr val="008080"/>
              </a:gs>
            </a:gsLst>
            <a:lin ang="5400000" scaled="1"/>
          </a:gradFill>
          <a:ln>
            <a:noFill/>
          </a:ln>
          <a:effectLst>
            <a:outerShdw dist="107763" dir="2700000" algn="ctr" rotWithShape="0">
              <a:srgbClr val="000000">
                <a:alpha val="50000"/>
              </a:srgbClr>
            </a:outerShdw>
          </a:effectLst>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a:latin typeface="微软雅黑" pitchFamily="34" charset="-122"/>
              <a:ea typeface="微软雅黑" pitchFamily="34" charset="-122"/>
            </a:endParaRPr>
          </a:p>
        </p:txBody>
      </p:sp>
      <p:sp>
        <p:nvSpPr>
          <p:cNvPr id="35" name="下箭头 34"/>
          <p:cNvSpPr/>
          <p:nvPr/>
        </p:nvSpPr>
        <p:spPr>
          <a:xfrm>
            <a:off x="2118594" y="4433455"/>
            <a:ext cx="290512" cy="458787"/>
          </a:xfrm>
          <a:prstGeom prst="downArrow">
            <a:avLst/>
          </a:prstGeom>
          <a:gradFill flip="none" rotWithShape="1">
            <a:gsLst>
              <a:gs pos="0">
                <a:srgbClr val="5B9BD5">
                  <a:tint val="66000"/>
                  <a:satMod val="160000"/>
                </a:srgbClr>
              </a:gs>
              <a:gs pos="50000">
                <a:srgbClr val="5B9BD5">
                  <a:tint val="44500"/>
                  <a:satMod val="160000"/>
                </a:srgbClr>
              </a:gs>
              <a:gs pos="100000">
                <a:srgbClr val="5B9BD5">
                  <a:tint val="23500"/>
                  <a:satMod val="160000"/>
                </a:srgbClr>
              </a:gs>
            </a:gsLst>
            <a:lin ang="10800000" scaled="1"/>
            <a:tileRect/>
          </a:gradFill>
          <a:ln w="25400" cap="flat" cmpd="sng" algn="ctr">
            <a:noFill/>
            <a:prstDash val="solid"/>
          </a:ln>
          <a:effectLst>
            <a:outerShdw blurRad="76200" dir="18900000" sy="23000" kx="-1200000" algn="bl" rotWithShape="0">
              <a:prstClr val="black">
                <a:alpha val="20000"/>
              </a:prst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微软雅黑" pitchFamily="34" charset="-122"/>
              <a:ea typeface="微软雅黑" pitchFamily="34" charset="-122"/>
            </a:endParaRPr>
          </a:p>
        </p:txBody>
      </p:sp>
      <p:sp>
        <p:nvSpPr>
          <p:cNvPr id="36" name="上箭头 35"/>
          <p:cNvSpPr>
            <a:spLocks noChangeArrowheads="1"/>
          </p:cNvSpPr>
          <p:nvPr/>
        </p:nvSpPr>
        <p:spPr bwMode="auto">
          <a:xfrm>
            <a:off x="6283082" y="4348187"/>
            <a:ext cx="233363" cy="425450"/>
          </a:xfrm>
          <a:prstGeom prst="upArrow">
            <a:avLst>
              <a:gd name="adj1" fmla="val 50000"/>
              <a:gd name="adj2" fmla="val 49857"/>
            </a:avLst>
          </a:prstGeom>
          <a:gradFill rotWithShape="1">
            <a:gsLst>
              <a:gs pos="0">
                <a:srgbClr val="53E1B8">
                  <a:alpha val="70000"/>
                </a:srgbClr>
              </a:gs>
              <a:gs pos="100000">
                <a:srgbClr val="008080"/>
              </a:gs>
            </a:gsLst>
            <a:lin ang="5400000" scaled="1"/>
          </a:gradFill>
          <a:ln>
            <a:noFill/>
          </a:ln>
          <a:effectLst>
            <a:outerShdw dist="107763" dir="2700000" algn="ctr" rotWithShape="0">
              <a:srgbClr val="000000">
                <a:alpha val="50000"/>
              </a:srgbClr>
            </a:outerShdw>
          </a:effectLst>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a:latin typeface="微软雅黑" pitchFamily="34" charset="-122"/>
              <a:ea typeface="微软雅黑" pitchFamily="34" charset="-122"/>
            </a:endParaRPr>
          </a:p>
        </p:txBody>
      </p:sp>
      <p:sp>
        <p:nvSpPr>
          <p:cNvPr id="37" name="下箭头 36"/>
          <p:cNvSpPr/>
          <p:nvPr/>
        </p:nvSpPr>
        <p:spPr>
          <a:xfrm>
            <a:off x="7028395" y="4382879"/>
            <a:ext cx="238125" cy="458787"/>
          </a:xfrm>
          <a:prstGeom prst="downArrow">
            <a:avLst/>
          </a:prstGeom>
          <a:gradFill flip="none" rotWithShape="1">
            <a:gsLst>
              <a:gs pos="0">
                <a:srgbClr val="5B9BD5">
                  <a:tint val="66000"/>
                  <a:satMod val="160000"/>
                </a:srgbClr>
              </a:gs>
              <a:gs pos="50000">
                <a:srgbClr val="5B9BD5">
                  <a:tint val="44500"/>
                  <a:satMod val="160000"/>
                </a:srgbClr>
              </a:gs>
              <a:gs pos="100000">
                <a:srgbClr val="5B9BD5">
                  <a:tint val="23500"/>
                  <a:satMod val="160000"/>
                </a:srgbClr>
              </a:gs>
            </a:gsLst>
            <a:lin ang="10800000" scaled="1"/>
            <a:tileRect/>
          </a:gradFill>
          <a:ln w="25400" cap="flat" cmpd="sng" algn="ctr">
            <a:noFill/>
            <a:prstDash val="solid"/>
          </a:ln>
          <a:effectLst>
            <a:outerShdw blurRad="76200" dir="18900000" sy="23000" kx="-1200000" algn="bl" rotWithShape="0">
              <a:prstClr val="black">
                <a:alpha val="20000"/>
              </a:prst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微软雅黑" pitchFamily="34" charset="-122"/>
              <a:ea typeface="微软雅黑" pitchFamily="34" charset="-122"/>
            </a:endParaRPr>
          </a:p>
        </p:txBody>
      </p:sp>
      <p:sp>
        <p:nvSpPr>
          <p:cNvPr id="38" name="右箭头 24"/>
          <p:cNvSpPr>
            <a:spLocks/>
          </p:cNvSpPr>
          <p:nvPr/>
        </p:nvSpPr>
        <p:spPr bwMode="auto">
          <a:xfrm rot="16200000">
            <a:off x="4444547" y="3315607"/>
            <a:ext cx="417512" cy="469900"/>
          </a:xfrm>
          <a:custGeom>
            <a:avLst/>
            <a:gdLst>
              <a:gd name="T0" fmla="*/ 0 w 834488"/>
              <a:gd name="T1" fmla="*/ 0 h 439714"/>
              <a:gd name="T2" fmla="*/ 658692 w 834488"/>
              <a:gd name="T3" fmla="*/ 177600 h 439714"/>
              <a:gd name="T4" fmla="*/ 658692 w 834488"/>
              <a:gd name="T5" fmla="*/ 62145 h 439714"/>
              <a:gd name="T6" fmla="*/ 836100 w 834488"/>
              <a:gd name="T7" fmla="*/ 293057 h 439714"/>
              <a:gd name="T8" fmla="*/ 658692 w 834488"/>
              <a:gd name="T9" fmla="*/ 523969 h 439714"/>
              <a:gd name="T10" fmla="*/ 658692 w 834488"/>
              <a:gd name="T11" fmla="*/ 408513 h 439714"/>
              <a:gd name="T12" fmla="*/ 19494 w 834488"/>
              <a:gd name="T13" fmla="*/ 573432 h 439714"/>
              <a:gd name="T14" fmla="*/ 0 w 834488"/>
              <a:gd name="T15" fmla="*/ 0 h 43971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834488" h="439714">
                <a:moveTo>
                  <a:pt x="0" y="0"/>
                </a:moveTo>
                <a:lnTo>
                  <a:pt x="657422" y="136186"/>
                </a:lnTo>
                <a:lnTo>
                  <a:pt x="657422" y="47653"/>
                </a:lnTo>
                <a:lnTo>
                  <a:pt x="834488" y="224719"/>
                </a:lnTo>
                <a:lnTo>
                  <a:pt x="657422" y="401785"/>
                </a:lnTo>
                <a:lnTo>
                  <a:pt x="657422" y="313252"/>
                </a:lnTo>
                <a:lnTo>
                  <a:pt x="19455" y="439714"/>
                </a:lnTo>
                <a:lnTo>
                  <a:pt x="0" y="0"/>
                </a:lnTo>
                <a:close/>
              </a:path>
            </a:pathLst>
          </a:custGeom>
          <a:gradFill rotWithShape="1">
            <a:gsLst>
              <a:gs pos="0">
                <a:srgbClr val="53E1B8">
                  <a:alpha val="70000"/>
                </a:srgbClr>
              </a:gs>
              <a:gs pos="100000">
                <a:srgbClr val="008080"/>
              </a:gs>
            </a:gsLst>
            <a:lin ang="5400000" scaled="1"/>
          </a:gradFill>
          <a:ln>
            <a:noFill/>
          </a:ln>
          <a:effectLst>
            <a:outerShdw dist="107763" dir="2700000" algn="ctr" rotWithShape="0">
              <a:srgbClr val="000000">
                <a:alpha val="50000"/>
              </a:srgbClr>
            </a:outerShdw>
          </a:effectLst>
          <a:extLst>
            <a:ext uri="{91240B29-F687-4F45-9708-019B960494DF}">
              <a14:hiddenLine xmlns:a14="http://schemas.microsoft.com/office/drawing/2010/main" w="0">
                <a:solidFill>
                  <a:srgbClr val="000000"/>
                </a:solidFill>
                <a:prstDash val="solid"/>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39" name="下箭头 38"/>
          <p:cNvSpPr/>
          <p:nvPr/>
        </p:nvSpPr>
        <p:spPr>
          <a:xfrm>
            <a:off x="4265496" y="2363788"/>
            <a:ext cx="368300" cy="430212"/>
          </a:xfrm>
          <a:prstGeom prst="downArrow">
            <a:avLst/>
          </a:prstGeom>
          <a:gradFill flip="none" rotWithShape="1">
            <a:gsLst>
              <a:gs pos="0">
                <a:srgbClr val="5B9BD5">
                  <a:tint val="66000"/>
                  <a:satMod val="160000"/>
                </a:srgbClr>
              </a:gs>
              <a:gs pos="50000">
                <a:srgbClr val="5B9BD5">
                  <a:tint val="44500"/>
                  <a:satMod val="160000"/>
                </a:srgbClr>
              </a:gs>
              <a:gs pos="100000">
                <a:srgbClr val="5B9BD5">
                  <a:tint val="23500"/>
                  <a:satMod val="160000"/>
                </a:srgbClr>
              </a:gs>
            </a:gsLst>
            <a:lin ang="10800000" scaled="1"/>
            <a:tileRect/>
          </a:gradFill>
          <a:ln w="25400" cap="flat" cmpd="sng" algn="ctr">
            <a:noFill/>
            <a:prstDash val="solid"/>
          </a:ln>
          <a:effectLst>
            <a:outerShdw blurRad="76200" dir="18900000" sy="23000" kx="-1200000" algn="bl" rotWithShape="0">
              <a:prstClr val="black">
                <a:alpha val="20000"/>
              </a:prst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微软雅黑" pitchFamily="34" charset="-122"/>
              <a:ea typeface="微软雅黑" pitchFamily="34" charset="-122"/>
            </a:endParaRPr>
          </a:p>
        </p:txBody>
      </p:sp>
      <p:pic>
        <p:nvPicPr>
          <p:cNvPr id="40" name="Picture 2" descr="C:\Users\FGJ\Desktop\1349921491_data-center-px-png.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11083" y="2794000"/>
            <a:ext cx="573581" cy="490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TextBox 40"/>
          <p:cNvSpPr txBox="1"/>
          <p:nvPr/>
        </p:nvSpPr>
        <p:spPr>
          <a:xfrm>
            <a:off x="1475656" y="4370430"/>
            <a:ext cx="642938" cy="646331"/>
          </a:xfrm>
          <a:prstGeom prst="rect">
            <a:avLst/>
          </a:prstGeom>
          <a:noFill/>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smtClean="0">
                <a:ln>
                  <a:noFill/>
                </a:ln>
                <a:solidFill>
                  <a:srgbClr val="5B9BD5">
                    <a:lumMod val="50000"/>
                  </a:srgbClr>
                </a:solidFill>
                <a:effectLst/>
                <a:uLnTx/>
                <a:uFillTx/>
                <a:latin typeface="微软雅黑" pitchFamily="34" charset="-122"/>
                <a:ea typeface="微软雅黑" pitchFamily="34" charset="-122"/>
              </a:rPr>
              <a:t>诊疗服务</a:t>
            </a:r>
            <a:endParaRPr kumimoji="0" lang="zh-CN" altLang="en-US" sz="1800" b="0" i="0" u="none" strike="noStrike" kern="0" cap="none" spc="0" normalizeH="0" baseline="0" noProof="0" dirty="0">
              <a:ln>
                <a:noFill/>
              </a:ln>
              <a:solidFill>
                <a:srgbClr val="5B9BD5">
                  <a:lumMod val="50000"/>
                </a:srgbClr>
              </a:solidFill>
              <a:effectLst/>
              <a:uLnTx/>
              <a:uFillTx/>
              <a:latin typeface="微软雅黑" pitchFamily="34" charset="-122"/>
              <a:ea typeface="微软雅黑" pitchFamily="34" charset="-122"/>
            </a:endParaRPr>
          </a:p>
        </p:txBody>
      </p:sp>
      <p:sp>
        <p:nvSpPr>
          <p:cNvPr id="43" name="TextBox 42"/>
          <p:cNvSpPr txBox="1"/>
          <p:nvPr/>
        </p:nvSpPr>
        <p:spPr>
          <a:xfrm>
            <a:off x="4759118" y="2854443"/>
            <a:ext cx="1184783" cy="369332"/>
          </a:xfrm>
          <a:prstGeom prst="rect">
            <a:avLst/>
          </a:prstGeom>
          <a:noFill/>
        </p:spPr>
        <p:txBody>
          <a:bodyPr wrap="square" rtlCol="0">
            <a:spAutoFit/>
          </a:bodyPr>
          <a:lstStyle>
            <a:defPPr>
              <a:defRPr lang="zh-CN"/>
            </a:defPPr>
          </a:lstStyle>
          <a:p>
            <a:r>
              <a:rPr lang="zh-CN" altLang="en-US" dirty="0">
                <a:latin typeface="微软雅黑" pitchFamily="34" charset="-122"/>
                <a:ea typeface="微软雅黑" pitchFamily="34" charset="-122"/>
              </a:rPr>
              <a:t>知识库</a:t>
            </a:r>
          </a:p>
        </p:txBody>
      </p:sp>
      <p:sp>
        <p:nvSpPr>
          <p:cNvPr id="44" name="TextBox 43"/>
          <p:cNvSpPr txBox="1"/>
          <p:nvPr/>
        </p:nvSpPr>
        <p:spPr>
          <a:xfrm>
            <a:off x="5573945" y="4411445"/>
            <a:ext cx="825818" cy="646331"/>
          </a:xfrm>
          <a:prstGeom prst="rect">
            <a:avLst/>
          </a:prstGeom>
          <a:noFill/>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zh-CN" altLang="en-US" kern="0" dirty="0" smtClean="0">
                <a:solidFill>
                  <a:schemeClr val="accent5">
                    <a:lumMod val="25000"/>
                  </a:schemeClr>
                </a:solidFill>
                <a:latin typeface="微软雅黑" pitchFamily="34" charset="-122"/>
                <a:ea typeface="微软雅黑" pitchFamily="34" charset="-122"/>
              </a:rPr>
              <a:t>临床</a:t>
            </a:r>
            <a:endParaRPr lang="en-US" altLang="zh-CN" kern="0" dirty="0" smtClean="0">
              <a:solidFill>
                <a:schemeClr val="accent5">
                  <a:lumMod val="25000"/>
                </a:schemeClr>
              </a:solidFill>
              <a:latin typeface="微软雅黑" pitchFamily="34" charset="-122"/>
              <a:ea typeface="微软雅黑" pitchFamily="34" charset="-122"/>
            </a:endParaRPr>
          </a:p>
          <a:p>
            <a:pPr marL="0" marR="0" lvl="0" indent="0" defTabSz="914400" eaLnBrk="1" fontAlgn="auto" latinLnBrk="0" hangingPunct="1">
              <a:lnSpc>
                <a:spcPct val="100000"/>
              </a:lnSpc>
              <a:spcBef>
                <a:spcPts val="0"/>
              </a:spcBef>
              <a:spcAft>
                <a:spcPts val="0"/>
              </a:spcAft>
              <a:buClrTx/>
              <a:buSzTx/>
              <a:buFontTx/>
              <a:buNone/>
              <a:tabLst/>
              <a:defRPr/>
            </a:pPr>
            <a:r>
              <a:rPr lang="zh-CN" altLang="en-US" kern="0" dirty="0" smtClean="0">
                <a:solidFill>
                  <a:schemeClr val="accent5">
                    <a:lumMod val="25000"/>
                  </a:schemeClr>
                </a:solidFill>
                <a:latin typeface="微软雅黑" pitchFamily="34" charset="-122"/>
                <a:ea typeface="微软雅黑" pitchFamily="34" charset="-122"/>
              </a:rPr>
              <a:t>数据</a:t>
            </a:r>
            <a:endParaRPr kumimoji="0" lang="zh-CN" altLang="en-US" sz="1800" b="0" i="0" u="none" strike="noStrike" kern="0" cap="none" spc="0" normalizeH="0" baseline="0" noProof="0" dirty="0">
              <a:ln>
                <a:noFill/>
              </a:ln>
              <a:solidFill>
                <a:schemeClr val="accent5">
                  <a:lumMod val="25000"/>
                </a:schemeClr>
              </a:solidFill>
              <a:effectLst/>
              <a:uLnTx/>
              <a:uFillTx/>
              <a:latin typeface="微软雅黑" pitchFamily="34" charset="-122"/>
              <a:ea typeface="微软雅黑" pitchFamily="34" charset="-122"/>
            </a:endParaRPr>
          </a:p>
        </p:txBody>
      </p:sp>
      <p:pic>
        <p:nvPicPr>
          <p:cNvPr id="45" name="Picture 4" descr="C:\Users\Vico\Desktop\Hospital.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15184" y="1107281"/>
            <a:ext cx="1317625" cy="1255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 name="Picture 2" descr="C:\Users\FGJ\Pictures\imagesCAULZMLR.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038359" y="3679632"/>
            <a:ext cx="960686" cy="9606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燕尾形箭头 23"/>
          <p:cNvSpPr/>
          <p:nvPr/>
        </p:nvSpPr>
        <p:spPr>
          <a:xfrm rot="5628515">
            <a:off x="4121855" y="3317613"/>
            <a:ext cx="406182" cy="338138"/>
          </a:xfrm>
          <a:prstGeom prst="notchedRightArrow">
            <a:avLst/>
          </a:prstGeom>
          <a:gradFill flip="none" rotWithShape="1">
            <a:gsLst>
              <a:gs pos="0">
                <a:srgbClr val="5B9BD5">
                  <a:tint val="66000"/>
                  <a:satMod val="160000"/>
                </a:srgbClr>
              </a:gs>
              <a:gs pos="50000">
                <a:srgbClr val="5B9BD5">
                  <a:tint val="44500"/>
                  <a:satMod val="160000"/>
                </a:srgbClr>
              </a:gs>
              <a:gs pos="100000">
                <a:srgbClr val="5B9BD5">
                  <a:tint val="23500"/>
                  <a:satMod val="160000"/>
                </a:srgbClr>
              </a:gs>
            </a:gsLst>
            <a:lin ang="10800000" scaled="1"/>
            <a:tileRect/>
          </a:gradFill>
          <a:ln w="25400" cap="flat" cmpd="sng" algn="ctr">
            <a:noFill/>
            <a:prstDash val="solid"/>
          </a:ln>
          <a:effectLst>
            <a:outerShdw blurRad="76200" dir="18900000" sy="23000" kx="-1200000" algn="bl" rotWithShape="0">
              <a:prstClr val="black">
                <a:alpha val="20000"/>
              </a:prst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微软雅黑" pitchFamily="34" charset="-122"/>
              <a:ea typeface="微软雅黑" pitchFamily="34" charset="-122"/>
            </a:endParaRPr>
          </a:p>
        </p:txBody>
      </p:sp>
      <p:sp>
        <p:nvSpPr>
          <p:cNvPr id="30" name="TextBox 29"/>
          <p:cNvSpPr txBox="1"/>
          <p:nvPr/>
        </p:nvSpPr>
        <p:spPr>
          <a:xfrm>
            <a:off x="3495874" y="4521785"/>
            <a:ext cx="2156246" cy="369332"/>
          </a:xfrm>
          <a:prstGeom prst="rect">
            <a:avLst/>
          </a:prstGeom>
          <a:noFill/>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zh-CN" altLang="en-US" dirty="0">
                <a:latin typeface="微软雅黑" pitchFamily="34" charset="-122"/>
                <a:ea typeface="微软雅黑" pitchFamily="34" charset="-122"/>
              </a:rPr>
              <a:t>临床决策支持系统</a:t>
            </a:r>
          </a:p>
        </p:txBody>
      </p:sp>
      <p:pic>
        <p:nvPicPr>
          <p:cNvPr id="31" name="Picture 3" descr="C:\Users\Vico\Desktop\iphone512.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439757" y="4509682"/>
            <a:ext cx="331983" cy="331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 name="Picture 3" descr="C:\Users\Vico\Desktop\iphone512.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663553" y="4447435"/>
            <a:ext cx="295272" cy="295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5276287" y="1550471"/>
            <a:ext cx="1335076" cy="369332"/>
          </a:xfrm>
          <a:prstGeom prst="rect">
            <a:avLst/>
          </a:prstGeom>
          <a:noFill/>
        </p:spPr>
        <p:txBody>
          <a:bodyPr wrap="square" rtlCol="0">
            <a:spAutoFit/>
          </a:bodyPr>
          <a:lstStyle/>
          <a:p>
            <a:r>
              <a:rPr lang="zh-CN" altLang="en-US" dirty="0" smtClean="0">
                <a:latin typeface="微软雅黑" pitchFamily="34" charset="-122"/>
                <a:ea typeface="微软雅黑" pitchFamily="34" charset="-122"/>
              </a:rPr>
              <a:t>中心医院</a:t>
            </a:r>
            <a:endParaRPr lang="zh-CN" altLang="en-US" dirty="0">
              <a:latin typeface="微软雅黑" pitchFamily="34" charset="-122"/>
              <a:ea typeface="微软雅黑" pitchFamily="34" charset="-122"/>
            </a:endParaRPr>
          </a:p>
        </p:txBody>
      </p:sp>
      <p:sp>
        <p:nvSpPr>
          <p:cNvPr id="48" name="TextBox 47"/>
          <p:cNvSpPr txBox="1"/>
          <p:nvPr/>
        </p:nvSpPr>
        <p:spPr>
          <a:xfrm>
            <a:off x="6909332" y="3708873"/>
            <a:ext cx="1335076" cy="369332"/>
          </a:xfrm>
          <a:prstGeom prst="rect">
            <a:avLst/>
          </a:prstGeom>
          <a:noFill/>
        </p:spPr>
        <p:txBody>
          <a:bodyPr wrap="square" rtlCol="0">
            <a:spAutoFit/>
          </a:bodyPr>
          <a:lstStyle/>
          <a:p>
            <a:r>
              <a:rPr lang="zh-CN" altLang="en-US" dirty="0" smtClean="0">
                <a:latin typeface="微软雅黑" pitchFamily="34" charset="-122"/>
                <a:ea typeface="微软雅黑" pitchFamily="34" charset="-122"/>
              </a:rPr>
              <a:t>社区医院</a:t>
            </a:r>
            <a:endParaRPr lang="zh-CN" altLang="en-US" dirty="0">
              <a:latin typeface="微软雅黑" pitchFamily="34" charset="-122"/>
              <a:ea typeface="微软雅黑" pitchFamily="34" charset="-122"/>
            </a:endParaRPr>
          </a:p>
        </p:txBody>
      </p:sp>
      <p:sp>
        <p:nvSpPr>
          <p:cNvPr id="3" name="TextBox 2"/>
          <p:cNvSpPr txBox="1"/>
          <p:nvPr/>
        </p:nvSpPr>
        <p:spPr>
          <a:xfrm>
            <a:off x="7304595" y="5270392"/>
            <a:ext cx="936104" cy="369332"/>
          </a:xfrm>
          <a:prstGeom prst="rect">
            <a:avLst/>
          </a:prstGeom>
          <a:noFill/>
        </p:spPr>
        <p:txBody>
          <a:bodyPr wrap="square" rtlCol="0">
            <a:spAutoFit/>
          </a:bodyPr>
          <a:lstStyle/>
          <a:p>
            <a:r>
              <a:rPr lang="zh-CN" altLang="en-US" dirty="0" smtClean="0"/>
              <a:t>患者</a:t>
            </a:r>
            <a:endParaRPr lang="zh-CN" altLang="en-US" dirty="0"/>
          </a:p>
        </p:txBody>
      </p:sp>
    </p:spTree>
    <p:extLst>
      <p:ext uri="{BB962C8B-B14F-4D97-AF65-F5344CB8AC3E}">
        <p14:creationId xmlns:p14="http://schemas.microsoft.com/office/powerpoint/2010/main" val="389535298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AutoShape 3"/>
          <p:cNvSpPr>
            <a:spLocks noChangeArrowheads="1"/>
          </p:cNvSpPr>
          <p:nvPr/>
        </p:nvSpPr>
        <p:spPr bwMode="ltGray">
          <a:xfrm>
            <a:off x="1738210" y="2372575"/>
            <a:ext cx="3131878" cy="2494482"/>
          </a:xfrm>
          <a:prstGeom prst="rightArrow">
            <a:avLst>
              <a:gd name="adj1" fmla="val 79306"/>
              <a:gd name="adj2" fmla="val 32395"/>
            </a:avLst>
          </a:prstGeom>
          <a:gradFill rotWithShape="1">
            <a:gsLst>
              <a:gs pos="0">
                <a:schemeClr val="accent1">
                  <a:gamma/>
                  <a:tint val="0"/>
                  <a:invGamma/>
                </a:schemeClr>
              </a:gs>
              <a:gs pos="100000">
                <a:schemeClr val="accent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dirty="0"/>
          </a:p>
        </p:txBody>
      </p:sp>
      <p:sp>
        <p:nvSpPr>
          <p:cNvPr id="2" name="灯片编号占位符 1"/>
          <p:cNvSpPr>
            <a:spLocks noGrp="1"/>
          </p:cNvSpPr>
          <p:nvPr>
            <p:ph type="sldNum" sz="quarter" idx="12"/>
          </p:nvPr>
        </p:nvSpPr>
        <p:spPr/>
        <p:txBody>
          <a:bodyPr/>
          <a:lstStyle/>
          <a:p>
            <a:pPr>
              <a:defRPr/>
            </a:pPr>
            <a:fld id="{D2A91896-4F5D-4807-B8D8-2588A25F2E34}" type="slidenum">
              <a:rPr lang="en-US" altLang="zh-CN" smtClean="0"/>
              <a:pPr>
                <a:defRPr/>
              </a:pPr>
              <a:t>8</a:t>
            </a:fld>
            <a:endParaRPr lang="en-US" altLang="zh-CN" dirty="0"/>
          </a:p>
        </p:txBody>
      </p:sp>
      <p:sp>
        <p:nvSpPr>
          <p:cNvPr id="12" name="圆角矩形 11"/>
          <p:cNvSpPr/>
          <p:nvPr/>
        </p:nvSpPr>
        <p:spPr bwMode="auto">
          <a:xfrm>
            <a:off x="5148064" y="2636912"/>
            <a:ext cx="3600399" cy="1924322"/>
          </a:xfrm>
          <a:prstGeom prst="roundRect">
            <a:avLst/>
          </a:prstGeom>
          <a:noFill/>
          <a:ln w="28575" cap="flat" cmpd="sng" algn="ctr">
            <a:solidFill>
              <a:schemeClr val="tx1">
                <a:lumMod val="65000"/>
                <a:lumOff val="3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200" b="1" i="0" u="none" strike="noStrike" cap="none" normalizeH="0" baseline="0" smtClean="0">
              <a:ln>
                <a:noFill/>
              </a:ln>
              <a:solidFill>
                <a:schemeClr val="tx1"/>
              </a:solidFill>
              <a:effectLst/>
              <a:latin typeface="微软雅黑" pitchFamily="34" charset="-122"/>
              <a:ea typeface="微软雅黑" pitchFamily="34" charset="-122"/>
            </a:endParaRPr>
          </a:p>
        </p:txBody>
      </p:sp>
      <p:sp>
        <p:nvSpPr>
          <p:cNvPr id="13" name="矩形 12"/>
          <p:cNvSpPr/>
          <p:nvPr/>
        </p:nvSpPr>
        <p:spPr bwMode="auto">
          <a:xfrm>
            <a:off x="5420945" y="2860646"/>
            <a:ext cx="424285" cy="1459241"/>
          </a:xfrm>
          <a:prstGeom prst="rect">
            <a:avLst/>
          </a:prstGeom>
          <a:solidFill>
            <a:schemeClr val="accent3">
              <a:lumMod val="95000"/>
            </a:schemeClr>
          </a:solidFill>
          <a:ln w="9525" cap="flat" cmpd="sng" algn="ctr">
            <a:solidFill>
              <a:schemeClr val="bg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sz="1200" b="1">
              <a:latin typeface="微软雅黑" pitchFamily="34" charset="-122"/>
              <a:ea typeface="微软雅黑" pitchFamily="34" charset="-122"/>
            </a:endParaRPr>
          </a:p>
        </p:txBody>
      </p:sp>
      <p:sp>
        <p:nvSpPr>
          <p:cNvPr id="14" name="矩形 13"/>
          <p:cNvSpPr/>
          <p:nvPr/>
        </p:nvSpPr>
        <p:spPr bwMode="auto">
          <a:xfrm>
            <a:off x="6215321" y="2788398"/>
            <a:ext cx="1140009" cy="569182"/>
          </a:xfrm>
          <a:prstGeom prst="rect">
            <a:avLst/>
          </a:prstGeom>
          <a:solidFill>
            <a:schemeClr val="accent3">
              <a:lumMod val="95000"/>
            </a:schemeClr>
          </a:solidFill>
          <a:ln w="9525" cap="flat" cmpd="sng" algn="ctr">
            <a:solidFill>
              <a:schemeClr val="bg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sz="1200" b="1">
              <a:latin typeface="微软雅黑" pitchFamily="34" charset="-122"/>
              <a:ea typeface="微软雅黑" pitchFamily="34" charset="-122"/>
            </a:endParaRPr>
          </a:p>
        </p:txBody>
      </p:sp>
      <p:sp>
        <p:nvSpPr>
          <p:cNvPr id="15" name="矩形 14"/>
          <p:cNvSpPr/>
          <p:nvPr/>
        </p:nvSpPr>
        <p:spPr bwMode="auto">
          <a:xfrm>
            <a:off x="6215322" y="3850580"/>
            <a:ext cx="1140009" cy="506107"/>
          </a:xfrm>
          <a:prstGeom prst="rect">
            <a:avLst/>
          </a:prstGeom>
          <a:solidFill>
            <a:schemeClr val="accent3">
              <a:lumMod val="95000"/>
            </a:schemeClr>
          </a:solidFill>
          <a:ln w="9525" cap="flat" cmpd="sng" algn="ctr">
            <a:solidFill>
              <a:schemeClr val="bg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sz="1200" b="1">
              <a:latin typeface="微软雅黑" pitchFamily="34" charset="-122"/>
              <a:ea typeface="微软雅黑" pitchFamily="34" charset="-122"/>
            </a:endParaRPr>
          </a:p>
        </p:txBody>
      </p:sp>
      <p:sp>
        <p:nvSpPr>
          <p:cNvPr id="16" name="流程图: 磁盘 15"/>
          <p:cNvSpPr/>
          <p:nvPr/>
        </p:nvSpPr>
        <p:spPr bwMode="auto">
          <a:xfrm>
            <a:off x="7688776" y="3943137"/>
            <a:ext cx="736925" cy="539324"/>
          </a:xfrm>
          <a:prstGeom prst="flowChartMagneticDisk">
            <a:avLst/>
          </a:prstGeom>
          <a:solidFill>
            <a:schemeClr val="accent3">
              <a:lumMod val="95000"/>
            </a:schemeClr>
          </a:solidFill>
          <a:ln w="9525" cap="flat" cmpd="sng" algn="ctr">
            <a:solidFill>
              <a:schemeClr val="bg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sz="1200" b="1">
              <a:latin typeface="微软雅黑" pitchFamily="34" charset="-122"/>
              <a:ea typeface="微软雅黑" pitchFamily="34" charset="-122"/>
            </a:endParaRPr>
          </a:p>
        </p:txBody>
      </p:sp>
      <p:cxnSp>
        <p:nvCxnSpPr>
          <p:cNvPr id="17" name="直接箭头连接符 16"/>
          <p:cNvCxnSpPr>
            <a:stCxn id="14" idx="1"/>
            <a:endCxn id="13" idx="3"/>
          </p:cNvCxnSpPr>
          <p:nvPr/>
        </p:nvCxnSpPr>
        <p:spPr bwMode="auto">
          <a:xfrm flipH="1">
            <a:off x="5845230" y="3072989"/>
            <a:ext cx="370091" cy="517278"/>
          </a:xfrm>
          <a:prstGeom prst="straightConnector1">
            <a:avLst/>
          </a:prstGeom>
          <a:solidFill>
            <a:schemeClr val="accent1"/>
          </a:solidFill>
          <a:ln w="9525" cap="flat" cmpd="sng" algn="ctr">
            <a:solidFill>
              <a:schemeClr val="tx1"/>
            </a:solidFill>
            <a:prstDash val="solid"/>
            <a:round/>
            <a:headEnd type="arrow"/>
            <a:tailEnd type="arrow"/>
          </a:ln>
          <a:effectLst/>
        </p:spPr>
      </p:cxnSp>
      <p:cxnSp>
        <p:nvCxnSpPr>
          <p:cNvPr id="18" name="直接箭头连接符 17"/>
          <p:cNvCxnSpPr>
            <a:stCxn id="13" idx="3"/>
            <a:endCxn id="15" idx="1"/>
          </p:cNvCxnSpPr>
          <p:nvPr/>
        </p:nvCxnSpPr>
        <p:spPr bwMode="auto">
          <a:xfrm>
            <a:off x="5845230" y="3590267"/>
            <a:ext cx="370092" cy="513367"/>
          </a:xfrm>
          <a:prstGeom prst="straightConnector1">
            <a:avLst/>
          </a:prstGeom>
          <a:solidFill>
            <a:schemeClr val="accent1"/>
          </a:solidFill>
          <a:ln w="9525" cap="flat" cmpd="sng" algn="ctr">
            <a:solidFill>
              <a:schemeClr val="tx1"/>
            </a:solidFill>
            <a:prstDash val="solid"/>
            <a:round/>
            <a:headEnd type="arrow"/>
            <a:tailEnd type="arrow"/>
          </a:ln>
          <a:effectLst/>
        </p:spPr>
      </p:cxnSp>
      <p:cxnSp>
        <p:nvCxnSpPr>
          <p:cNvPr id="19" name="直接箭头连接符 18"/>
          <p:cNvCxnSpPr>
            <a:endCxn id="27" idx="1"/>
          </p:cNvCxnSpPr>
          <p:nvPr/>
        </p:nvCxnSpPr>
        <p:spPr bwMode="auto">
          <a:xfrm flipV="1">
            <a:off x="7355330" y="3120390"/>
            <a:ext cx="443840" cy="891757"/>
          </a:xfrm>
          <a:prstGeom prst="straightConnector1">
            <a:avLst/>
          </a:prstGeom>
          <a:solidFill>
            <a:schemeClr val="accent1"/>
          </a:solidFill>
          <a:ln w="9525" cap="flat" cmpd="sng" algn="ctr">
            <a:solidFill>
              <a:schemeClr val="tx1"/>
            </a:solidFill>
            <a:prstDash val="lgDash"/>
            <a:round/>
            <a:headEnd type="arrow"/>
            <a:tailEnd type="arrow"/>
          </a:ln>
          <a:effectLst/>
        </p:spPr>
      </p:cxnSp>
      <p:cxnSp>
        <p:nvCxnSpPr>
          <p:cNvPr id="20" name="直接箭头连接符 19"/>
          <p:cNvCxnSpPr>
            <a:stCxn id="14" idx="2"/>
            <a:endCxn id="15" idx="0"/>
          </p:cNvCxnSpPr>
          <p:nvPr/>
        </p:nvCxnSpPr>
        <p:spPr bwMode="auto">
          <a:xfrm>
            <a:off x="6785326" y="3357580"/>
            <a:ext cx="1" cy="493000"/>
          </a:xfrm>
          <a:prstGeom prst="straightConnector1">
            <a:avLst/>
          </a:prstGeom>
          <a:solidFill>
            <a:schemeClr val="accent1"/>
          </a:solidFill>
          <a:ln w="9525" cap="flat" cmpd="sng" algn="ctr">
            <a:solidFill>
              <a:schemeClr val="tx1"/>
            </a:solidFill>
            <a:prstDash val="solid"/>
            <a:round/>
            <a:headEnd type="arrow"/>
            <a:tailEnd type="arrow"/>
          </a:ln>
          <a:effectLst/>
        </p:spPr>
      </p:cxnSp>
      <p:cxnSp>
        <p:nvCxnSpPr>
          <p:cNvPr id="21" name="直接箭头连接符 20"/>
          <p:cNvCxnSpPr>
            <a:stCxn id="16" idx="2"/>
            <a:endCxn id="15" idx="3"/>
          </p:cNvCxnSpPr>
          <p:nvPr/>
        </p:nvCxnSpPr>
        <p:spPr bwMode="auto">
          <a:xfrm flipH="1" flipV="1">
            <a:off x="7355331" y="4103634"/>
            <a:ext cx="333445" cy="109165"/>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22" name="TextBox 21"/>
          <p:cNvSpPr txBox="1"/>
          <p:nvPr/>
        </p:nvSpPr>
        <p:spPr>
          <a:xfrm>
            <a:off x="5466913" y="2974645"/>
            <a:ext cx="332351" cy="1384995"/>
          </a:xfrm>
          <a:prstGeom prst="rect">
            <a:avLst/>
          </a:prstGeom>
          <a:noFill/>
        </p:spPr>
        <p:txBody>
          <a:bodyPr wrap="square" rtlCol="0">
            <a:spAutoFit/>
          </a:bodyPr>
          <a:lstStyle/>
          <a:p>
            <a:r>
              <a:rPr lang="zh-CN" altLang="en-US" sz="1200" dirty="0" smtClean="0">
                <a:latin typeface="微软雅黑" pitchFamily="34" charset="-122"/>
                <a:ea typeface="微软雅黑" pitchFamily="34" charset="-122"/>
              </a:rPr>
              <a:t>人</a:t>
            </a:r>
            <a:endParaRPr lang="en-US" altLang="zh-CN" sz="1200" dirty="0" smtClean="0">
              <a:latin typeface="微软雅黑" pitchFamily="34" charset="-122"/>
              <a:ea typeface="微软雅黑" pitchFamily="34" charset="-122"/>
            </a:endParaRPr>
          </a:p>
          <a:p>
            <a:endParaRPr lang="en-US" altLang="zh-CN" sz="1200" dirty="0">
              <a:latin typeface="微软雅黑" pitchFamily="34" charset="-122"/>
              <a:ea typeface="微软雅黑" pitchFamily="34" charset="-122"/>
            </a:endParaRPr>
          </a:p>
          <a:p>
            <a:r>
              <a:rPr lang="zh-CN" altLang="en-US" sz="1200" dirty="0" smtClean="0">
                <a:latin typeface="微软雅黑" pitchFamily="34" charset="-122"/>
                <a:ea typeface="微软雅黑" pitchFamily="34" charset="-122"/>
              </a:rPr>
              <a:t>机</a:t>
            </a:r>
            <a:endParaRPr lang="en-US" altLang="zh-CN" sz="1200" dirty="0" smtClean="0">
              <a:latin typeface="微软雅黑" pitchFamily="34" charset="-122"/>
              <a:ea typeface="微软雅黑" pitchFamily="34" charset="-122"/>
            </a:endParaRPr>
          </a:p>
          <a:p>
            <a:endParaRPr lang="en-US" altLang="zh-CN" sz="1200" dirty="0">
              <a:latin typeface="微软雅黑" pitchFamily="34" charset="-122"/>
              <a:ea typeface="微软雅黑" pitchFamily="34" charset="-122"/>
            </a:endParaRPr>
          </a:p>
          <a:p>
            <a:r>
              <a:rPr lang="zh-CN" altLang="en-US" sz="1200" dirty="0" smtClean="0">
                <a:latin typeface="微软雅黑" pitchFamily="34" charset="-122"/>
                <a:ea typeface="微软雅黑" pitchFamily="34" charset="-122"/>
              </a:rPr>
              <a:t>交</a:t>
            </a:r>
            <a:endParaRPr lang="en-US" altLang="zh-CN" sz="1200" dirty="0" smtClean="0">
              <a:latin typeface="微软雅黑" pitchFamily="34" charset="-122"/>
              <a:ea typeface="微软雅黑" pitchFamily="34" charset="-122"/>
            </a:endParaRPr>
          </a:p>
          <a:p>
            <a:endParaRPr lang="en-US" altLang="zh-CN" sz="1200" dirty="0">
              <a:latin typeface="微软雅黑" pitchFamily="34" charset="-122"/>
              <a:ea typeface="微软雅黑" pitchFamily="34" charset="-122"/>
            </a:endParaRPr>
          </a:p>
          <a:p>
            <a:r>
              <a:rPr lang="zh-CN" altLang="en-US" sz="1200" dirty="0" smtClean="0">
                <a:latin typeface="微软雅黑" pitchFamily="34" charset="-122"/>
                <a:ea typeface="微软雅黑" pitchFamily="34" charset="-122"/>
              </a:rPr>
              <a:t>互</a:t>
            </a:r>
            <a:endParaRPr lang="zh-CN" altLang="en-US" sz="1200" dirty="0">
              <a:latin typeface="微软雅黑" pitchFamily="34" charset="-122"/>
              <a:ea typeface="微软雅黑" pitchFamily="34" charset="-122"/>
            </a:endParaRPr>
          </a:p>
        </p:txBody>
      </p:sp>
      <p:sp>
        <p:nvSpPr>
          <p:cNvPr id="23" name="TextBox 22"/>
          <p:cNvSpPr txBox="1"/>
          <p:nvPr/>
        </p:nvSpPr>
        <p:spPr>
          <a:xfrm>
            <a:off x="6370576" y="2952517"/>
            <a:ext cx="849274" cy="276999"/>
          </a:xfrm>
          <a:prstGeom prst="rect">
            <a:avLst/>
          </a:prstGeom>
          <a:noFill/>
        </p:spPr>
        <p:txBody>
          <a:bodyPr wrap="square" rtlCol="0">
            <a:spAutoFit/>
          </a:bodyPr>
          <a:lstStyle/>
          <a:p>
            <a:pPr algn="ctr"/>
            <a:r>
              <a:rPr lang="zh-CN" altLang="en-US" sz="1200" dirty="0" smtClean="0">
                <a:latin typeface="微软雅黑" pitchFamily="34" charset="-122"/>
                <a:ea typeface="微软雅黑" pitchFamily="34" charset="-122"/>
              </a:rPr>
              <a:t>解 释 器</a:t>
            </a:r>
            <a:endParaRPr lang="zh-CN" altLang="en-US" sz="1200" dirty="0">
              <a:latin typeface="微软雅黑" pitchFamily="34" charset="-122"/>
              <a:ea typeface="微软雅黑" pitchFamily="34" charset="-122"/>
            </a:endParaRPr>
          </a:p>
        </p:txBody>
      </p:sp>
      <p:sp>
        <p:nvSpPr>
          <p:cNvPr id="24" name="TextBox 23"/>
          <p:cNvSpPr txBox="1"/>
          <p:nvPr/>
        </p:nvSpPr>
        <p:spPr>
          <a:xfrm>
            <a:off x="6269756" y="4042888"/>
            <a:ext cx="950094" cy="276999"/>
          </a:xfrm>
          <a:prstGeom prst="rect">
            <a:avLst/>
          </a:prstGeom>
          <a:noFill/>
        </p:spPr>
        <p:txBody>
          <a:bodyPr wrap="square" rtlCol="0">
            <a:spAutoFit/>
          </a:bodyPr>
          <a:lstStyle/>
          <a:p>
            <a:pPr algn="ctr"/>
            <a:r>
              <a:rPr lang="zh-CN" altLang="en-US" sz="1200" dirty="0" smtClean="0">
                <a:latin typeface="微软雅黑" pitchFamily="34" charset="-122"/>
                <a:ea typeface="微软雅黑" pitchFamily="34" charset="-122"/>
              </a:rPr>
              <a:t>推 理 引 擎</a:t>
            </a:r>
            <a:endParaRPr lang="zh-CN" altLang="en-US" sz="1200" dirty="0">
              <a:latin typeface="微软雅黑" pitchFamily="34" charset="-122"/>
              <a:ea typeface="微软雅黑" pitchFamily="34" charset="-122"/>
            </a:endParaRPr>
          </a:p>
        </p:txBody>
      </p:sp>
      <p:sp>
        <p:nvSpPr>
          <p:cNvPr id="25" name="TextBox 24"/>
          <p:cNvSpPr txBox="1"/>
          <p:nvPr/>
        </p:nvSpPr>
        <p:spPr>
          <a:xfrm>
            <a:off x="7764700" y="4139761"/>
            <a:ext cx="670412" cy="276999"/>
          </a:xfrm>
          <a:prstGeom prst="rect">
            <a:avLst/>
          </a:prstGeom>
          <a:noFill/>
        </p:spPr>
        <p:txBody>
          <a:bodyPr wrap="square" rtlCol="0">
            <a:spAutoFit/>
          </a:bodyPr>
          <a:lstStyle/>
          <a:p>
            <a:r>
              <a:rPr lang="zh-CN" altLang="en-US" sz="1200" dirty="0" smtClean="0">
                <a:latin typeface="微软雅黑" pitchFamily="34" charset="-122"/>
                <a:ea typeface="微软雅黑" pitchFamily="34" charset="-122"/>
              </a:rPr>
              <a:t>知识库</a:t>
            </a:r>
            <a:endParaRPr lang="zh-CN" altLang="en-US" sz="1200" dirty="0">
              <a:latin typeface="微软雅黑" pitchFamily="34" charset="-122"/>
              <a:ea typeface="微软雅黑" pitchFamily="34" charset="-122"/>
            </a:endParaRPr>
          </a:p>
        </p:txBody>
      </p:sp>
      <p:sp>
        <p:nvSpPr>
          <p:cNvPr id="26" name="流程图: 磁盘 25"/>
          <p:cNvSpPr/>
          <p:nvPr/>
        </p:nvSpPr>
        <p:spPr bwMode="auto">
          <a:xfrm>
            <a:off x="7797370" y="2803327"/>
            <a:ext cx="736925" cy="539324"/>
          </a:xfrm>
          <a:prstGeom prst="flowChartMagneticDisk">
            <a:avLst/>
          </a:prstGeom>
          <a:solidFill>
            <a:schemeClr val="accent3">
              <a:lumMod val="95000"/>
            </a:schemeClr>
          </a:solidFill>
          <a:ln w="9525" cap="flat" cmpd="sng" algn="ctr">
            <a:solidFill>
              <a:schemeClr val="bg2"/>
            </a:solidFill>
            <a:prstDash val="lg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sz="1200" b="1">
              <a:latin typeface="微软雅黑" pitchFamily="34" charset="-122"/>
              <a:ea typeface="微软雅黑" pitchFamily="34" charset="-122"/>
            </a:endParaRPr>
          </a:p>
        </p:txBody>
      </p:sp>
      <p:sp>
        <p:nvSpPr>
          <p:cNvPr id="27" name="TextBox 26"/>
          <p:cNvSpPr txBox="1"/>
          <p:nvPr/>
        </p:nvSpPr>
        <p:spPr>
          <a:xfrm>
            <a:off x="7799170" y="2981890"/>
            <a:ext cx="809216" cy="276999"/>
          </a:xfrm>
          <a:prstGeom prst="rect">
            <a:avLst/>
          </a:prstGeom>
          <a:noFill/>
        </p:spPr>
        <p:txBody>
          <a:bodyPr wrap="square" rtlCol="0">
            <a:spAutoFit/>
          </a:bodyPr>
          <a:lstStyle/>
          <a:p>
            <a:r>
              <a:rPr lang="zh-CN" altLang="en-US" sz="1200" dirty="0" smtClean="0">
                <a:latin typeface="微软雅黑" pitchFamily="34" charset="-122"/>
                <a:ea typeface="微软雅黑" pitchFamily="34" charset="-122"/>
              </a:rPr>
              <a:t>工作存储</a:t>
            </a:r>
            <a:endParaRPr lang="zh-CN" altLang="en-US" sz="1200" dirty="0">
              <a:latin typeface="微软雅黑" pitchFamily="34" charset="-122"/>
              <a:ea typeface="微软雅黑" pitchFamily="34" charset="-122"/>
            </a:endParaRPr>
          </a:p>
        </p:txBody>
      </p:sp>
      <p:sp>
        <p:nvSpPr>
          <p:cNvPr id="28" name="圆角矩形 27"/>
          <p:cNvSpPr/>
          <p:nvPr/>
        </p:nvSpPr>
        <p:spPr bwMode="auto">
          <a:xfrm>
            <a:off x="6091536" y="2735518"/>
            <a:ext cx="1471744" cy="1681242"/>
          </a:xfrm>
          <a:prstGeom prst="roundRect">
            <a:avLst/>
          </a:prstGeom>
          <a:noFill/>
          <a:ln w="19050" cap="flat" cmpd="sng" algn="ctr">
            <a:solidFill>
              <a:srgbClr val="C00000"/>
            </a:solidFill>
            <a:prstDash val="lgDash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b="1">
              <a:latin typeface="微软雅黑" pitchFamily="34" charset="-122"/>
              <a:ea typeface="微软雅黑" pitchFamily="34" charset="-122"/>
            </a:endParaRPr>
          </a:p>
        </p:txBody>
      </p:sp>
      <p:sp>
        <p:nvSpPr>
          <p:cNvPr id="29" name="圆角矩形 28"/>
          <p:cNvSpPr/>
          <p:nvPr/>
        </p:nvSpPr>
        <p:spPr bwMode="auto">
          <a:xfrm>
            <a:off x="7764700" y="2735518"/>
            <a:ext cx="843686" cy="640661"/>
          </a:xfrm>
          <a:prstGeom prst="roundRect">
            <a:avLst/>
          </a:prstGeom>
          <a:noFill/>
          <a:ln w="19050" cap="flat" cmpd="sng" algn="ctr">
            <a:solidFill>
              <a:srgbClr val="C00000"/>
            </a:solidFill>
            <a:prstDash val="lgDash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b="1">
              <a:latin typeface="微软雅黑" pitchFamily="34" charset="-122"/>
              <a:ea typeface="微软雅黑" pitchFamily="34" charset="-122"/>
            </a:endParaRPr>
          </a:p>
        </p:txBody>
      </p:sp>
      <p:sp>
        <p:nvSpPr>
          <p:cNvPr id="30" name="圆角矩形 29"/>
          <p:cNvSpPr/>
          <p:nvPr/>
        </p:nvSpPr>
        <p:spPr bwMode="auto">
          <a:xfrm>
            <a:off x="5322522" y="2803328"/>
            <a:ext cx="623181" cy="1613432"/>
          </a:xfrm>
          <a:prstGeom prst="roundRect">
            <a:avLst/>
          </a:prstGeom>
          <a:noFill/>
          <a:ln w="19050" cap="flat" cmpd="sng" algn="ctr">
            <a:solidFill>
              <a:srgbClr val="C00000"/>
            </a:solidFill>
            <a:prstDash val="lgDash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微软雅黑" pitchFamily="34" charset="-122"/>
              <a:ea typeface="微软雅黑" pitchFamily="34" charset="-122"/>
            </a:endParaRPr>
          </a:p>
        </p:txBody>
      </p:sp>
      <p:sp>
        <p:nvSpPr>
          <p:cNvPr id="48" name="标题 1"/>
          <p:cNvSpPr txBox="1">
            <a:spLocks/>
          </p:cNvSpPr>
          <p:nvPr/>
        </p:nvSpPr>
        <p:spPr bwMode="auto">
          <a:xfrm>
            <a:off x="457200" y="333375"/>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面向社区的疾病诊断决策支持系统</a:t>
            </a:r>
            <a:endParaRPr lang="zh-CN" altLang="en-US" sz="2800" b="1" dirty="0">
              <a:solidFill>
                <a:srgbClr val="FFFFFF"/>
              </a:solidFill>
              <a:latin typeface="Times New Roman" pitchFamily="18" charset="0"/>
              <a:ea typeface="黑体" pitchFamily="49" charset="-122"/>
              <a:cs typeface="Times New Roman" pitchFamily="18" charset="0"/>
            </a:endParaRPr>
          </a:p>
        </p:txBody>
      </p:sp>
      <p:grpSp>
        <p:nvGrpSpPr>
          <p:cNvPr id="57" name="组合 56"/>
          <p:cNvGrpSpPr/>
          <p:nvPr/>
        </p:nvGrpSpPr>
        <p:grpSpPr>
          <a:xfrm>
            <a:off x="483589" y="1462513"/>
            <a:ext cx="3368331" cy="2254519"/>
            <a:chOff x="899592" y="1772816"/>
            <a:chExt cx="6991350" cy="1994841"/>
          </a:xfrm>
          <a:effectLst/>
        </p:grpSpPr>
        <p:sp>
          <p:nvSpPr>
            <p:cNvPr id="58" name="Freeform 4"/>
            <p:cNvSpPr>
              <a:spLocks/>
            </p:cNvSpPr>
            <p:nvPr/>
          </p:nvSpPr>
          <p:spPr bwMode="gray">
            <a:xfrm>
              <a:off x="899592" y="2777657"/>
              <a:ext cx="2019300" cy="990000"/>
            </a:xfrm>
            <a:custGeom>
              <a:avLst/>
              <a:gdLst>
                <a:gd name="T0" fmla="*/ 88 w 2320"/>
                <a:gd name="T1" fmla="*/ 696 h 792"/>
                <a:gd name="T2" fmla="*/ 88 w 2320"/>
                <a:gd name="T3" fmla="*/ 0 h 792"/>
                <a:gd name="T4" fmla="*/ 0 w 2320"/>
                <a:gd name="T5" fmla="*/ 0 h 792"/>
                <a:gd name="T6" fmla="*/ 0 w 2320"/>
                <a:gd name="T7" fmla="*/ 792 h 792"/>
                <a:gd name="T8" fmla="*/ 2320 w 2320"/>
                <a:gd name="T9" fmla="*/ 792 h 792"/>
                <a:gd name="T10" fmla="*/ 2320 w 2320"/>
                <a:gd name="T11" fmla="*/ 696 h 792"/>
                <a:gd name="T12" fmla="*/ 88 w 2320"/>
                <a:gd name="T13" fmla="*/ 696 h 792"/>
              </a:gdLst>
              <a:ahLst/>
              <a:cxnLst>
                <a:cxn ang="0">
                  <a:pos x="T0" y="T1"/>
                </a:cxn>
                <a:cxn ang="0">
                  <a:pos x="T2" y="T3"/>
                </a:cxn>
                <a:cxn ang="0">
                  <a:pos x="T4" y="T5"/>
                </a:cxn>
                <a:cxn ang="0">
                  <a:pos x="T6" y="T7"/>
                </a:cxn>
                <a:cxn ang="0">
                  <a:pos x="T8" y="T9"/>
                </a:cxn>
                <a:cxn ang="0">
                  <a:pos x="T10" y="T11"/>
                </a:cxn>
                <a:cxn ang="0">
                  <a:pos x="T12" y="T13"/>
                </a:cxn>
              </a:cxnLst>
              <a:rect l="0" t="0" r="r" b="b"/>
              <a:pathLst>
                <a:path w="2320" h="792">
                  <a:moveTo>
                    <a:pt x="88" y="696"/>
                  </a:moveTo>
                  <a:lnTo>
                    <a:pt x="88" y="0"/>
                  </a:lnTo>
                  <a:lnTo>
                    <a:pt x="0" y="0"/>
                  </a:lnTo>
                  <a:lnTo>
                    <a:pt x="0" y="792"/>
                  </a:lnTo>
                  <a:lnTo>
                    <a:pt x="2320" y="792"/>
                  </a:lnTo>
                  <a:lnTo>
                    <a:pt x="2320" y="696"/>
                  </a:lnTo>
                  <a:lnTo>
                    <a:pt x="88" y="696"/>
                  </a:lnTo>
                  <a:close/>
                </a:path>
              </a:pathLst>
            </a:custGeom>
            <a:solidFill>
              <a:srgbClr val="66CCFF"/>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pPr algn="ctr">
                <a:lnSpc>
                  <a:spcPts val="2800"/>
                </a:lnSpc>
              </a:pPr>
              <a:endParaRPr lang="zh-CN" altLang="en-US" sz="900">
                <a:latin typeface="微软雅黑" pitchFamily="34" charset="-122"/>
                <a:ea typeface="微软雅黑" pitchFamily="34" charset="-122"/>
              </a:endParaRPr>
            </a:p>
          </p:txBody>
        </p:sp>
        <p:sp>
          <p:nvSpPr>
            <p:cNvPr id="59" name="Freeform 5"/>
            <p:cNvSpPr>
              <a:spLocks/>
            </p:cNvSpPr>
            <p:nvPr/>
          </p:nvSpPr>
          <p:spPr bwMode="gray">
            <a:xfrm rot="10800000">
              <a:off x="5966892" y="1772816"/>
              <a:ext cx="1924050" cy="990000"/>
            </a:xfrm>
            <a:custGeom>
              <a:avLst/>
              <a:gdLst>
                <a:gd name="T0" fmla="*/ 88 w 2320"/>
                <a:gd name="T1" fmla="*/ 696 h 792"/>
                <a:gd name="T2" fmla="*/ 88 w 2320"/>
                <a:gd name="T3" fmla="*/ 0 h 792"/>
                <a:gd name="T4" fmla="*/ 0 w 2320"/>
                <a:gd name="T5" fmla="*/ 0 h 792"/>
                <a:gd name="T6" fmla="*/ 0 w 2320"/>
                <a:gd name="T7" fmla="*/ 792 h 792"/>
                <a:gd name="T8" fmla="*/ 2320 w 2320"/>
                <a:gd name="T9" fmla="*/ 792 h 792"/>
                <a:gd name="T10" fmla="*/ 2320 w 2320"/>
                <a:gd name="T11" fmla="*/ 696 h 792"/>
                <a:gd name="T12" fmla="*/ 88 w 2320"/>
                <a:gd name="T13" fmla="*/ 696 h 792"/>
              </a:gdLst>
              <a:ahLst/>
              <a:cxnLst>
                <a:cxn ang="0">
                  <a:pos x="T0" y="T1"/>
                </a:cxn>
                <a:cxn ang="0">
                  <a:pos x="T2" y="T3"/>
                </a:cxn>
                <a:cxn ang="0">
                  <a:pos x="T4" y="T5"/>
                </a:cxn>
                <a:cxn ang="0">
                  <a:pos x="T6" y="T7"/>
                </a:cxn>
                <a:cxn ang="0">
                  <a:pos x="T8" y="T9"/>
                </a:cxn>
                <a:cxn ang="0">
                  <a:pos x="T10" y="T11"/>
                </a:cxn>
                <a:cxn ang="0">
                  <a:pos x="T12" y="T13"/>
                </a:cxn>
              </a:cxnLst>
              <a:rect l="0" t="0" r="r" b="b"/>
              <a:pathLst>
                <a:path w="2320" h="792">
                  <a:moveTo>
                    <a:pt x="88" y="696"/>
                  </a:moveTo>
                  <a:lnTo>
                    <a:pt x="88" y="0"/>
                  </a:lnTo>
                  <a:lnTo>
                    <a:pt x="0" y="0"/>
                  </a:lnTo>
                  <a:lnTo>
                    <a:pt x="0" y="792"/>
                  </a:lnTo>
                  <a:lnTo>
                    <a:pt x="2320" y="792"/>
                  </a:lnTo>
                  <a:lnTo>
                    <a:pt x="2320" y="696"/>
                  </a:lnTo>
                  <a:lnTo>
                    <a:pt x="88" y="696"/>
                  </a:lnTo>
                  <a:close/>
                </a:path>
              </a:pathLst>
            </a:custGeom>
            <a:solidFill>
              <a:srgbClr val="66CCFF"/>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pPr algn="ctr">
                <a:lnSpc>
                  <a:spcPts val="2800"/>
                </a:lnSpc>
              </a:pPr>
              <a:endParaRPr lang="zh-CN" altLang="en-US" sz="900">
                <a:latin typeface="微软雅黑" pitchFamily="34" charset="-122"/>
                <a:ea typeface="微软雅黑" pitchFamily="34" charset="-122"/>
              </a:endParaRPr>
            </a:p>
          </p:txBody>
        </p:sp>
        <p:sp>
          <p:nvSpPr>
            <p:cNvPr id="60" name="Rectangle 6"/>
            <p:cNvSpPr>
              <a:spLocks noChangeArrowheads="1"/>
            </p:cNvSpPr>
            <p:nvPr/>
          </p:nvSpPr>
          <p:spPr bwMode="gray">
            <a:xfrm>
              <a:off x="1078980" y="1944089"/>
              <a:ext cx="6629400" cy="1624881"/>
            </a:xfrm>
            <a:prstGeom prst="rect">
              <a:avLst/>
            </a:prstGeom>
            <a:solidFill>
              <a:srgbClr val="006699"/>
            </a:solidFill>
            <a:ln w="9525">
              <a:noFill/>
              <a:miter lim="800000"/>
              <a:headEnd/>
              <a:tailEnd/>
            </a:ln>
            <a:effectLst/>
          </p:spPr>
          <p:txBody>
            <a:bodyPr anchor="ctr"/>
            <a:lstStyle/>
            <a:p>
              <a:pPr algn="ctr">
                <a:lnSpc>
                  <a:spcPts val="2800"/>
                </a:lnSpc>
              </a:pPr>
              <a:endParaRPr lang="en-US" altLang="zh-CN" sz="1100" dirty="0">
                <a:solidFill>
                  <a:srgbClr val="FFFFFF"/>
                </a:solidFill>
                <a:latin typeface="微软雅黑" pitchFamily="34" charset="-122"/>
                <a:ea typeface="微软雅黑" pitchFamily="34" charset="-122"/>
              </a:endParaRPr>
            </a:p>
          </p:txBody>
        </p:sp>
      </p:grpSp>
      <p:sp>
        <p:nvSpPr>
          <p:cNvPr id="61" name="Text Box 8"/>
          <p:cNvSpPr txBox="1">
            <a:spLocks noChangeArrowheads="1"/>
          </p:cNvSpPr>
          <p:nvPr/>
        </p:nvSpPr>
        <p:spPr bwMode="gray">
          <a:xfrm>
            <a:off x="805274" y="1635979"/>
            <a:ext cx="2724800" cy="400110"/>
          </a:xfrm>
          <a:prstGeom prst="rect">
            <a:avLst/>
          </a:prstGeom>
          <a:noFill/>
          <a:ln>
            <a:noFill/>
          </a:ln>
          <a:effectLst/>
          <a:extLst/>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lang="zh-CN" altLang="en-US" sz="2000" b="0" kern="0" dirty="0" smtClean="0">
                <a:solidFill>
                  <a:srgbClr val="FFFFFF"/>
                </a:solidFill>
                <a:effectLst>
                  <a:outerShdw blurRad="38100" dist="38100" dir="2700000" algn="tl">
                    <a:srgbClr val="000000"/>
                  </a:outerShdw>
                </a:effectLst>
                <a:latin typeface="微软雅黑" pitchFamily="34" charset="-122"/>
                <a:ea typeface="微软雅黑" pitchFamily="34" charset="-122"/>
              </a:rPr>
              <a:t>决策支持服务</a:t>
            </a:r>
            <a:endParaRPr lang="zh-CN" altLang="en-US" sz="2000" b="0" kern="0" dirty="0">
              <a:solidFill>
                <a:srgbClr val="FFFFFF"/>
              </a:solidFill>
              <a:effectLst>
                <a:outerShdw blurRad="38100" dist="38100" dir="2700000" algn="tl">
                  <a:srgbClr val="000000"/>
                </a:outerShdw>
              </a:effectLst>
              <a:latin typeface="微软雅黑" pitchFamily="34" charset="-122"/>
              <a:ea typeface="微软雅黑" pitchFamily="34" charset="-122"/>
            </a:endParaRPr>
          </a:p>
        </p:txBody>
      </p:sp>
      <p:grpSp>
        <p:nvGrpSpPr>
          <p:cNvPr id="63" name="组合 62"/>
          <p:cNvGrpSpPr/>
          <p:nvPr/>
        </p:nvGrpSpPr>
        <p:grpSpPr>
          <a:xfrm>
            <a:off x="387631" y="3877057"/>
            <a:ext cx="3464289" cy="2167613"/>
            <a:chOff x="918642" y="3781667"/>
            <a:chExt cx="6951902" cy="2167613"/>
          </a:xfrm>
          <a:effectLst/>
        </p:grpSpPr>
        <p:sp>
          <p:nvSpPr>
            <p:cNvPr id="64" name="Rectangle 9"/>
            <p:cNvSpPr>
              <a:spLocks noChangeArrowheads="1"/>
            </p:cNvSpPr>
            <p:nvPr/>
          </p:nvSpPr>
          <p:spPr bwMode="gray">
            <a:xfrm>
              <a:off x="1104817" y="3975235"/>
              <a:ext cx="6629398" cy="1816477"/>
            </a:xfrm>
            <a:prstGeom prst="rect">
              <a:avLst/>
            </a:prstGeom>
            <a:solidFill>
              <a:srgbClr val="009999"/>
            </a:solidFill>
            <a:ln w="9525">
              <a:noFill/>
              <a:miter lim="800000"/>
              <a:headEnd/>
              <a:tailEnd/>
            </a:ln>
            <a:effectLst/>
          </p:spPr>
          <p:txBody>
            <a:bodyPr anchor="ctr"/>
            <a:lstStyle/>
            <a:p>
              <a:pPr algn="ctr" eaLnBrk="0" hangingPunct="0">
                <a:lnSpc>
                  <a:spcPts val="2800"/>
                </a:lnSpc>
              </a:pPr>
              <a:endParaRPr lang="en-US" altLang="zh-CN" sz="1400" dirty="0">
                <a:solidFill>
                  <a:srgbClr val="FFFFFF"/>
                </a:solidFill>
                <a:latin typeface="微软雅黑" pitchFamily="34" charset="-122"/>
                <a:ea typeface="微软雅黑" pitchFamily="34" charset="-122"/>
              </a:endParaRPr>
            </a:p>
          </p:txBody>
        </p:sp>
        <p:sp>
          <p:nvSpPr>
            <p:cNvPr id="65" name="Freeform 7"/>
            <p:cNvSpPr>
              <a:spLocks/>
            </p:cNvSpPr>
            <p:nvPr/>
          </p:nvSpPr>
          <p:spPr bwMode="gray">
            <a:xfrm>
              <a:off x="918642" y="4959280"/>
              <a:ext cx="2019300" cy="990000"/>
            </a:xfrm>
            <a:custGeom>
              <a:avLst/>
              <a:gdLst>
                <a:gd name="T0" fmla="*/ 88 w 2320"/>
                <a:gd name="T1" fmla="*/ 696 h 792"/>
                <a:gd name="T2" fmla="*/ 88 w 2320"/>
                <a:gd name="T3" fmla="*/ 0 h 792"/>
                <a:gd name="T4" fmla="*/ 0 w 2320"/>
                <a:gd name="T5" fmla="*/ 0 h 792"/>
                <a:gd name="T6" fmla="*/ 0 w 2320"/>
                <a:gd name="T7" fmla="*/ 792 h 792"/>
                <a:gd name="T8" fmla="*/ 2320 w 2320"/>
                <a:gd name="T9" fmla="*/ 792 h 792"/>
                <a:gd name="T10" fmla="*/ 2320 w 2320"/>
                <a:gd name="T11" fmla="*/ 696 h 792"/>
                <a:gd name="T12" fmla="*/ 88 w 2320"/>
                <a:gd name="T13" fmla="*/ 696 h 792"/>
              </a:gdLst>
              <a:ahLst/>
              <a:cxnLst>
                <a:cxn ang="0">
                  <a:pos x="T0" y="T1"/>
                </a:cxn>
                <a:cxn ang="0">
                  <a:pos x="T2" y="T3"/>
                </a:cxn>
                <a:cxn ang="0">
                  <a:pos x="T4" y="T5"/>
                </a:cxn>
                <a:cxn ang="0">
                  <a:pos x="T6" y="T7"/>
                </a:cxn>
                <a:cxn ang="0">
                  <a:pos x="T8" y="T9"/>
                </a:cxn>
                <a:cxn ang="0">
                  <a:pos x="T10" y="T11"/>
                </a:cxn>
                <a:cxn ang="0">
                  <a:pos x="T12" y="T13"/>
                </a:cxn>
              </a:cxnLst>
              <a:rect l="0" t="0" r="r" b="b"/>
              <a:pathLst>
                <a:path w="2320" h="792">
                  <a:moveTo>
                    <a:pt x="88" y="696"/>
                  </a:moveTo>
                  <a:lnTo>
                    <a:pt x="88" y="0"/>
                  </a:lnTo>
                  <a:lnTo>
                    <a:pt x="0" y="0"/>
                  </a:lnTo>
                  <a:lnTo>
                    <a:pt x="0" y="792"/>
                  </a:lnTo>
                  <a:lnTo>
                    <a:pt x="2320" y="792"/>
                  </a:lnTo>
                  <a:lnTo>
                    <a:pt x="2320" y="696"/>
                  </a:lnTo>
                  <a:lnTo>
                    <a:pt x="88" y="696"/>
                  </a:lnTo>
                  <a:close/>
                </a:path>
              </a:pathLst>
            </a:custGeom>
            <a:solidFill>
              <a:srgbClr val="DFE29A"/>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pPr algn="ctr">
                <a:lnSpc>
                  <a:spcPts val="2800"/>
                </a:lnSpc>
              </a:pPr>
              <a:endParaRPr lang="zh-CN" altLang="en-US">
                <a:latin typeface="微软雅黑" pitchFamily="34" charset="-122"/>
                <a:ea typeface="微软雅黑" pitchFamily="34" charset="-122"/>
              </a:endParaRPr>
            </a:p>
          </p:txBody>
        </p:sp>
        <p:sp>
          <p:nvSpPr>
            <p:cNvPr id="66" name="Freeform 8"/>
            <p:cNvSpPr>
              <a:spLocks/>
            </p:cNvSpPr>
            <p:nvPr/>
          </p:nvSpPr>
          <p:spPr bwMode="gray">
            <a:xfrm rot="10800000">
              <a:off x="5946495" y="3781667"/>
              <a:ext cx="1924049" cy="990000"/>
            </a:xfrm>
            <a:custGeom>
              <a:avLst/>
              <a:gdLst>
                <a:gd name="T0" fmla="*/ 88 w 2320"/>
                <a:gd name="T1" fmla="*/ 696 h 792"/>
                <a:gd name="T2" fmla="*/ 88 w 2320"/>
                <a:gd name="T3" fmla="*/ 0 h 792"/>
                <a:gd name="T4" fmla="*/ 0 w 2320"/>
                <a:gd name="T5" fmla="*/ 0 h 792"/>
                <a:gd name="T6" fmla="*/ 0 w 2320"/>
                <a:gd name="T7" fmla="*/ 792 h 792"/>
                <a:gd name="T8" fmla="*/ 2320 w 2320"/>
                <a:gd name="T9" fmla="*/ 792 h 792"/>
                <a:gd name="T10" fmla="*/ 2320 w 2320"/>
                <a:gd name="T11" fmla="*/ 696 h 792"/>
                <a:gd name="T12" fmla="*/ 88 w 2320"/>
                <a:gd name="T13" fmla="*/ 696 h 792"/>
              </a:gdLst>
              <a:ahLst/>
              <a:cxnLst>
                <a:cxn ang="0">
                  <a:pos x="T0" y="T1"/>
                </a:cxn>
                <a:cxn ang="0">
                  <a:pos x="T2" y="T3"/>
                </a:cxn>
                <a:cxn ang="0">
                  <a:pos x="T4" y="T5"/>
                </a:cxn>
                <a:cxn ang="0">
                  <a:pos x="T6" y="T7"/>
                </a:cxn>
                <a:cxn ang="0">
                  <a:pos x="T8" y="T9"/>
                </a:cxn>
                <a:cxn ang="0">
                  <a:pos x="T10" y="T11"/>
                </a:cxn>
                <a:cxn ang="0">
                  <a:pos x="T12" y="T13"/>
                </a:cxn>
              </a:cxnLst>
              <a:rect l="0" t="0" r="r" b="b"/>
              <a:pathLst>
                <a:path w="2320" h="792">
                  <a:moveTo>
                    <a:pt x="88" y="696"/>
                  </a:moveTo>
                  <a:lnTo>
                    <a:pt x="88" y="0"/>
                  </a:lnTo>
                  <a:lnTo>
                    <a:pt x="0" y="0"/>
                  </a:lnTo>
                  <a:lnTo>
                    <a:pt x="0" y="792"/>
                  </a:lnTo>
                  <a:lnTo>
                    <a:pt x="2320" y="792"/>
                  </a:lnTo>
                  <a:lnTo>
                    <a:pt x="2320" y="696"/>
                  </a:lnTo>
                  <a:lnTo>
                    <a:pt x="88" y="696"/>
                  </a:lnTo>
                  <a:close/>
                </a:path>
              </a:pathLst>
            </a:custGeom>
            <a:solidFill>
              <a:srgbClr val="DFE29A"/>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pPr algn="ctr">
                <a:lnSpc>
                  <a:spcPts val="2800"/>
                </a:lnSpc>
              </a:pPr>
              <a:endParaRPr lang="zh-CN" altLang="en-US">
                <a:latin typeface="微软雅黑" pitchFamily="34" charset="-122"/>
                <a:ea typeface="微软雅黑" pitchFamily="34" charset="-122"/>
              </a:endParaRPr>
            </a:p>
          </p:txBody>
        </p:sp>
      </p:grpSp>
      <p:sp>
        <p:nvSpPr>
          <p:cNvPr id="67" name="TextBox 66"/>
          <p:cNvSpPr txBox="1"/>
          <p:nvPr/>
        </p:nvSpPr>
        <p:spPr>
          <a:xfrm>
            <a:off x="890762" y="2152750"/>
            <a:ext cx="2481759" cy="1200329"/>
          </a:xfrm>
          <a:prstGeom prst="rect">
            <a:avLst/>
          </a:prstGeom>
          <a:noFill/>
        </p:spPr>
        <p:txBody>
          <a:bodyPr wrap="square" rtlCol="0">
            <a:spAutoFit/>
          </a:bodyPr>
          <a:lstStyle/>
          <a:p>
            <a:pPr marL="285750" indent="-285750">
              <a:buFont typeface="Wingdings" pitchFamily="2" charset="2"/>
              <a:buChar char="Ø"/>
            </a:pPr>
            <a:r>
              <a:rPr lang="zh-CN" altLang="en-US" dirty="0" smtClean="0">
                <a:solidFill>
                  <a:schemeClr val="bg1"/>
                </a:solidFill>
                <a:latin typeface="微软雅黑" pitchFamily="34" charset="-122"/>
                <a:ea typeface="微软雅黑" pitchFamily="34" charset="-122"/>
              </a:rPr>
              <a:t>各种常见疾病的诊断推理</a:t>
            </a:r>
            <a:endParaRPr lang="en-US" altLang="zh-CN" dirty="0" smtClean="0">
              <a:solidFill>
                <a:schemeClr val="bg1"/>
              </a:solidFill>
              <a:latin typeface="微软雅黑" pitchFamily="34" charset="-122"/>
              <a:ea typeface="微软雅黑" pitchFamily="34" charset="-122"/>
            </a:endParaRPr>
          </a:p>
          <a:p>
            <a:pPr marL="285750" indent="-285750">
              <a:buFont typeface="Wingdings" pitchFamily="2" charset="2"/>
              <a:buChar char="Ø"/>
            </a:pPr>
            <a:r>
              <a:rPr lang="zh-CN" altLang="en-US" dirty="0" smtClean="0">
                <a:solidFill>
                  <a:schemeClr val="bg1"/>
                </a:solidFill>
                <a:latin typeface="微软雅黑" pitchFamily="34" charset="-122"/>
                <a:ea typeface="微软雅黑" pitchFamily="34" charset="-122"/>
              </a:rPr>
              <a:t>决策服务的动态添加及更新</a:t>
            </a:r>
            <a:endParaRPr lang="zh-CN" altLang="en-US" dirty="0">
              <a:solidFill>
                <a:schemeClr val="bg1"/>
              </a:solidFill>
              <a:latin typeface="微软雅黑" pitchFamily="34" charset="-122"/>
              <a:ea typeface="微软雅黑" pitchFamily="34" charset="-122"/>
            </a:endParaRPr>
          </a:p>
        </p:txBody>
      </p:sp>
      <p:sp>
        <p:nvSpPr>
          <p:cNvPr id="68" name="TextBox 67"/>
          <p:cNvSpPr txBox="1"/>
          <p:nvPr/>
        </p:nvSpPr>
        <p:spPr>
          <a:xfrm>
            <a:off x="822390" y="4664493"/>
            <a:ext cx="2481759" cy="923330"/>
          </a:xfrm>
          <a:prstGeom prst="rect">
            <a:avLst/>
          </a:prstGeom>
          <a:noFill/>
        </p:spPr>
        <p:txBody>
          <a:bodyPr wrap="square" rtlCol="0">
            <a:spAutoFit/>
          </a:bodyPr>
          <a:lstStyle/>
          <a:p>
            <a:pPr marL="285750" indent="-285750">
              <a:buFont typeface="Wingdings" pitchFamily="2" charset="2"/>
              <a:buChar char="Ø"/>
            </a:pPr>
            <a:r>
              <a:rPr lang="zh-CN" altLang="en-US" dirty="0" smtClean="0">
                <a:solidFill>
                  <a:schemeClr val="bg1"/>
                </a:solidFill>
                <a:latin typeface="微软雅黑" pitchFamily="34" charset="-122"/>
                <a:ea typeface="微软雅黑" pitchFamily="34" charset="-122"/>
              </a:rPr>
              <a:t>数据结构复杂、类型多样</a:t>
            </a:r>
            <a:endParaRPr lang="en-US" altLang="zh-CN" dirty="0" smtClean="0">
              <a:solidFill>
                <a:schemeClr val="bg1"/>
              </a:solidFill>
              <a:latin typeface="微软雅黑" pitchFamily="34" charset="-122"/>
              <a:ea typeface="微软雅黑" pitchFamily="34" charset="-122"/>
            </a:endParaRPr>
          </a:p>
          <a:p>
            <a:pPr marL="285750" indent="-285750">
              <a:buFont typeface="Wingdings" pitchFamily="2" charset="2"/>
              <a:buChar char="Ø"/>
            </a:pPr>
            <a:r>
              <a:rPr lang="zh-CN" altLang="en-US" dirty="0" smtClean="0">
                <a:solidFill>
                  <a:schemeClr val="bg1"/>
                </a:solidFill>
                <a:latin typeface="微软雅黑" pitchFamily="34" charset="-122"/>
                <a:ea typeface="微软雅黑" pitchFamily="34" charset="-122"/>
              </a:rPr>
              <a:t>数据量高速增长</a:t>
            </a:r>
            <a:endParaRPr lang="zh-CN" altLang="en-US" dirty="0">
              <a:solidFill>
                <a:schemeClr val="bg1"/>
              </a:solidFill>
              <a:latin typeface="微软雅黑" pitchFamily="34" charset="-122"/>
              <a:ea typeface="微软雅黑" pitchFamily="34" charset="-122"/>
            </a:endParaRPr>
          </a:p>
        </p:txBody>
      </p:sp>
      <p:sp>
        <p:nvSpPr>
          <p:cNvPr id="69" name="Text Box 8"/>
          <p:cNvSpPr txBox="1">
            <a:spLocks noChangeArrowheads="1"/>
          </p:cNvSpPr>
          <p:nvPr/>
        </p:nvSpPr>
        <p:spPr bwMode="gray">
          <a:xfrm>
            <a:off x="805274" y="4151976"/>
            <a:ext cx="2724800" cy="400110"/>
          </a:xfrm>
          <a:prstGeom prst="rect">
            <a:avLst/>
          </a:prstGeom>
          <a:noFill/>
          <a:ln>
            <a:noFill/>
          </a:ln>
          <a:effectLst/>
          <a:extLst/>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lang="zh-CN" altLang="en-US" sz="2000" b="0" kern="0" dirty="0" smtClean="0">
                <a:solidFill>
                  <a:srgbClr val="FFFFFF"/>
                </a:solidFill>
                <a:effectLst>
                  <a:outerShdw blurRad="38100" dist="38100" dir="2700000" algn="tl">
                    <a:srgbClr val="000000"/>
                  </a:outerShdw>
                </a:effectLst>
                <a:latin typeface="微软雅黑" pitchFamily="34" charset="-122"/>
                <a:ea typeface="微软雅黑" pitchFamily="34" charset="-122"/>
              </a:rPr>
              <a:t>医疗数据管理</a:t>
            </a:r>
            <a:endParaRPr lang="zh-CN" altLang="en-US" sz="2000" b="0" kern="0" dirty="0">
              <a:solidFill>
                <a:srgbClr val="FFFFFF"/>
              </a:solidFill>
              <a:effectLst>
                <a:outerShdw blurRad="38100" dist="38100" dir="2700000" algn="tl">
                  <a:srgbClr val="000000"/>
                </a:outerShdw>
              </a:effectLst>
              <a:latin typeface="微软雅黑" pitchFamily="34" charset="-122"/>
              <a:ea typeface="微软雅黑" pitchFamily="34" charset="-122"/>
            </a:endParaRPr>
          </a:p>
        </p:txBody>
      </p:sp>
      <p:sp>
        <p:nvSpPr>
          <p:cNvPr id="3" name="矩形 2"/>
          <p:cNvSpPr/>
          <p:nvPr/>
        </p:nvSpPr>
        <p:spPr>
          <a:xfrm>
            <a:off x="4937399" y="4748030"/>
            <a:ext cx="4206601" cy="461665"/>
          </a:xfrm>
          <a:prstGeom prst="rect">
            <a:avLst/>
          </a:prstGeom>
          <a:noFill/>
          <a:effectLst/>
        </p:spPr>
        <p:txBody>
          <a:bodyPr wrap="none" lIns="91440" tIns="45720" rIns="91440" bIns="45720">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a:r>
              <a:rPr lang="zh-CN" altLang="en-US" sz="2400" b="1" cap="all" spc="0" dirty="0" smtClean="0">
                <a:ln w="0"/>
                <a:solidFill>
                  <a:schemeClr val="accent5">
                    <a:lumMod val="25000"/>
                  </a:schemeClr>
                </a:solidFill>
                <a:effectLst>
                  <a:reflection blurRad="12700" stA="50000" endPos="50000" dist="5000" dir="5400000" sy="-100000" rotWithShape="0"/>
                </a:effectLst>
              </a:rPr>
              <a:t>典型的临床决策支持系统框架</a:t>
            </a:r>
            <a:endParaRPr lang="zh-CN" altLang="en-US" sz="2400" b="1" cap="all" spc="0" dirty="0">
              <a:ln w="0"/>
              <a:solidFill>
                <a:schemeClr val="accent5">
                  <a:lumMod val="25000"/>
                </a:schemeClr>
              </a:solidFill>
              <a:effectLst>
                <a:reflection blurRad="12700" stA="50000" endPos="50000" dist="5000" dir="5400000" sy="-100000" rotWithShape="0"/>
              </a:effectLst>
            </a:endParaRPr>
          </a:p>
        </p:txBody>
      </p:sp>
    </p:spTree>
    <p:extLst>
      <p:ext uri="{BB962C8B-B14F-4D97-AF65-F5344CB8AC3E}">
        <p14:creationId xmlns:p14="http://schemas.microsoft.com/office/powerpoint/2010/main" val="334007072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E9DE5A85-2D30-4737-8208-EC70138A904D}" type="slidenum">
              <a:rPr lang="en-US" altLang="zh-CN" smtClean="0">
                <a:solidFill>
                  <a:srgbClr val="000000"/>
                </a:solidFill>
                <a:latin typeface="Arial" charset="0"/>
              </a:rPr>
              <a:pPr eaLnBrk="1" fontAlgn="base" hangingPunct="1">
                <a:spcBef>
                  <a:spcPct val="0"/>
                </a:spcBef>
                <a:spcAft>
                  <a:spcPct val="0"/>
                </a:spcAft>
              </a:pPr>
              <a:t>9</a:t>
            </a:fld>
            <a:endParaRPr lang="en-US" altLang="zh-CN" dirty="0" smtClean="0">
              <a:solidFill>
                <a:srgbClr val="000000"/>
              </a:solidFill>
              <a:latin typeface="Arial" charset="0"/>
            </a:endParaRPr>
          </a:p>
        </p:txBody>
      </p:sp>
      <p:sp>
        <p:nvSpPr>
          <p:cNvPr id="57348" name="标题 1"/>
          <p:cNvSpPr txBox="1">
            <a:spLocks/>
          </p:cNvSpPr>
          <p:nvPr/>
        </p:nvSpPr>
        <p:spPr bwMode="auto">
          <a:xfrm>
            <a:off x="400487" y="280289"/>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系统概念图</a:t>
            </a:r>
            <a:endParaRPr lang="zh-CN" altLang="en-US" sz="2800" b="1" dirty="0">
              <a:solidFill>
                <a:srgbClr val="FFFFFF"/>
              </a:solidFill>
              <a:latin typeface="Times New Roman" pitchFamily="18" charset="0"/>
              <a:ea typeface="黑体" pitchFamily="49" charset="-122"/>
              <a:cs typeface="Times New Roman" pitchFamily="18" charset="0"/>
            </a:endParaRPr>
          </a:p>
        </p:txBody>
      </p:sp>
      <p:sp>
        <p:nvSpPr>
          <p:cNvPr id="9" name="云形 8"/>
          <p:cNvSpPr/>
          <p:nvPr/>
        </p:nvSpPr>
        <p:spPr bwMode="auto">
          <a:xfrm>
            <a:off x="1149004" y="1327383"/>
            <a:ext cx="6447332" cy="4569451"/>
          </a:xfrm>
          <a:prstGeom prst="cloud">
            <a:avLst/>
          </a:prstGeom>
          <a:noFill/>
          <a:ln w="19050" cap="flat" cmpd="sng" algn="ctr">
            <a:solidFill>
              <a:schemeClr val="bg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微软雅黑" pitchFamily="34" charset="-122"/>
              <a:ea typeface="微软雅黑" pitchFamily="34" charset="-122"/>
            </a:endParaRPr>
          </a:p>
        </p:txBody>
      </p:sp>
      <p:sp>
        <p:nvSpPr>
          <p:cNvPr id="5" name="圆角矩形 4"/>
          <p:cNvSpPr/>
          <p:nvPr/>
        </p:nvSpPr>
        <p:spPr bwMode="auto">
          <a:xfrm>
            <a:off x="4185244" y="4187784"/>
            <a:ext cx="2289738" cy="705802"/>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微软雅黑" pitchFamily="34" charset="-122"/>
              <a:ea typeface="微软雅黑" pitchFamily="34" charset="-122"/>
            </a:endParaRPr>
          </a:p>
        </p:txBody>
      </p:sp>
      <p:pic>
        <p:nvPicPr>
          <p:cNvPr id="819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76684" y="4233863"/>
            <a:ext cx="506245" cy="43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7"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67322" y="4245463"/>
            <a:ext cx="403927" cy="362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8"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55184" y="4235177"/>
            <a:ext cx="474570" cy="3903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矩形 6"/>
          <p:cNvSpPr/>
          <p:nvPr/>
        </p:nvSpPr>
        <p:spPr bwMode="auto">
          <a:xfrm>
            <a:off x="4546350" y="4055877"/>
            <a:ext cx="410542" cy="123549"/>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微软雅黑" pitchFamily="34" charset="-122"/>
              <a:ea typeface="微软雅黑" pitchFamily="34" charset="-122"/>
            </a:endParaRPr>
          </a:p>
        </p:txBody>
      </p:sp>
      <p:sp>
        <p:nvSpPr>
          <p:cNvPr id="13" name="圆角矩形 12"/>
          <p:cNvSpPr/>
          <p:nvPr/>
        </p:nvSpPr>
        <p:spPr bwMode="auto">
          <a:xfrm>
            <a:off x="4624717" y="1614118"/>
            <a:ext cx="1920880" cy="849373"/>
          </a:xfrm>
          <a:prstGeom prst="round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微软雅黑" pitchFamily="34" charset="-122"/>
              <a:ea typeface="微软雅黑" pitchFamily="34" charset="-122"/>
            </a:endParaRPr>
          </a:p>
        </p:txBody>
      </p:sp>
      <p:sp>
        <p:nvSpPr>
          <p:cNvPr id="14" name="上箭头 13"/>
          <p:cNvSpPr/>
          <p:nvPr/>
        </p:nvSpPr>
        <p:spPr bwMode="auto">
          <a:xfrm>
            <a:off x="4194139" y="3611868"/>
            <a:ext cx="2196659" cy="567558"/>
          </a:xfrm>
          <a:prstGeom prst="upArrow">
            <a:avLst>
              <a:gd name="adj1" fmla="val 75679"/>
              <a:gd name="adj2" fmla="val 55864"/>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微软雅黑" pitchFamily="34" charset="-122"/>
              <a:ea typeface="微软雅黑" pitchFamily="34" charset="-122"/>
            </a:endParaRPr>
          </a:p>
        </p:txBody>
      </p:sp>
      <p:sp>
        <p:nvSpPr>
          <p:cNvPr id="33" name="矩形 32"/>
          <p:cNvSpPr/>
          <p:nvPr/>
        </p:nvSpPr>
        <p:spPr bwMode="auto">
          <a:xfrm>
            <a:off x="5602135" y="4064234"/>
            <a:ext cx="410542" cy="123549"/>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微软雅黑" pitchFamily="34" charset="-122"/>
              <a:ea typeface="微软雅黑" pitchFamily="34" charset="-122"/>
            </a:endParaRPr>
          </a:p>
        </p:txBody>
      </p:sp>
      <p:pic>
        <p:nvPicPr>
          <p:cNvPr id="8211" name="Picture 19" descr="D:\毕设\pictrute\puzzle.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77380" y="5151785"/>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6"/>
          <p:cNvPicPr>
            <a:picLocks noChangeAspect="1" noChangeArrowheads="1"/>
          </p:cNvPicPr>
          <p:nvPr/>
        </p:nvPicPr>
        <p:blipFill>
          <a:blip r:embed="rId7">
            <a:extLst>
              <a:ext uri="{BEBA8EAE-BF5A-486C-A8C5-ECC9F3942E4B}">
                <a14:imgProps xmlns:a14="http://schemas.microsoft.com/office/drawing/2010/main">
                  <a14:imgLayer r:embed="rId8">
                    <a14:imgEffect>
                      <a14:saturation sat="33000"/>
                    </a14:imgEffect>
                  </a14:imgLayer>
                </a14:imgProps>
              </a:ext>
              <a:ext uri="{28A0092B-C50C-407E-A947-70E740481C1C}">
                <a14:useLocalDpi xmlns:a14="http://schemas.microsoft.com/office/drawing/2010/main" val="0"/>
              </a:ext>
            </a:extLst>
          </a:blip>
          <a:srcRect/>
          <a:stretch>
            <a:fillRect/>
          </a:stretch>
        </p:blipFill>
        <p:spPr bwMode="auto">
          <a:xfrm>
            <a:off x="6737317" y="4578649"/>
            <a:ext cx="402934" cy="3314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214" name="Picture 22" descr="D:\毕设\pictrute\configure.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883211" y="1695812"/>
            <a:ext cx="513977" cy="513977"/>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p:cNvSpPr txBox="1"/>
          <p:nvPr/>
        </p:nvSpPr>
        <p:spPr>
          <a:xfrm>
            <a:off x="4867283" y="2141380"/>
            <a:ext cx="688415" cy="276999"/>
          </a:xfrm>
          <a:prstGeom prst="rect">
            <a:avLst/>
          </a:prstGeom>
          <a:noFill/>
        </p:spPr>
        <p:txBody>
          <a:bodyPr wrap="square" rtlCol="0">
            <a:spAutoFit/>
          </a:bodyPr>
          <a:lstStyle/>
          <a:p>
            <a:r>
              <a:rPr lang="zh-CN" altLang="en-US" sz="1200" dirty="0" smtClean="0">
                <a:latin typeface="微软雅黑" pitchFamily="34" charset="-122"/>
                <a:ea typeface="微软雅黑" pitchFamily="34" charset="-122"/>
              </a:rPr>
              <a:t>组件</a:t>
            </a:r>
            <a:endParaRPr lang="zh-CN" altLang="en-US" sz="1200" dirty="0">
              <a:latin typeface="微软雅黑" pitchFamily="34" charset="-122"/>
              <a:ea typeface="微软雅黑" pitchFamily="34" charset="-122"/>
            </a:endParaRPr>
          </a:p>
        </p:txBody>
      </p:sp>
      <p:sp>
        <p:nvSpPr>
          <p:cNvPr id="16" name="TextBox 15"/>
          <p:cNvSpPr txBox="1"/>
          <p:nvPr/>
        </p:nvSpPr>
        <p:spPr>
          <a:xfrm>
            <a:off x="5492281" y="1635368"/>
            <a:ext cx="1170198" cy="276999"/>
          </a:xfrm>
          <a:prstGeom prst="rect">
            <a:avLst/>
          </a:prstGeom>
          <a:noFill/>
        </p:spPr>
        <p:txBody>
          <a:bodyPr wrap="square" rtlCol="0">
            <a:spAutoFit/>
          </a:bodyPr>
          <a:lstStyle/>
          <a:p>
            <a:r>
              <a:rPr lang="zh-CN" altLang="en-US" sz="1200" dirty="0">
                <a:latin typeface="微软雅黑" pitchFamily="34" charset="-122"/>
                <a:ea typeface="微软雅黑" pitchFamily="34" charset="-122"/>
              </a:rPr>
              <a:t>界面</a:t>
            </a:r>
            <a:r>
              <a:rPr lang="zh-CN" altLang="en-US" sz="1200" dirty="0" smtClean="0">
                <a:latin typeface="微软雅黑" pitchFamily="34" charset="-122"/>
                <a:ea typeface="微软雅黑" pitchFamily="34" charset="-122"/>
              </a:rPr>
              <a:t>配置文件</a:t>
            </a:r>
            <a:endParaRPr lang="zh-CN" altLang="en-US" sz="1200" dirty="0">
              <a:latin typeface="微软雅黑" pitchFamily="34" charset="-122"/>
              <a:ea typeface="微软雅黑" pitchFamily="34" charset="-122"/>
            </a:endParaRPr>
          </a:p>
        </p:txBody>
      </p:sp>
      <p:pic>
        <p:nvPicPr>
          <p:cNvPr id="8215" name="Picture 23" descr="D:\毕设\pictrute\documents (1).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201657" y="1560136"/>
            <a:ext cx="567958" cy="567958"/>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10" descr="D:\毕设\pictrute\documents.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5887080" y="1918636"/>
            <a:ext cx="543420" cy="543420"/>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p:cNvSpPr txBox="1"/>
          <p:nvPr/>
        </p:nvSpPr>
        <p:spPr>
          <a:xfrm>
            <a:off x="4657277" y="4564315"/>
            <a:ext cx="1598822" cy="338554"/>
          </a:xfrm>
          <a:prstGeom prst="rect">
            <a:avLst/>
          </a:prstGeom>
          <a:noFill/>
        </p:spPr>
        <p:txBody>
          <a:bodyPr wrap="square" rtlCol="0">
            <a:spAutoFit/>
          </a:bodyPr>
          <a:lstStyle/>
          <a:p>
            <a:r>
              <a:rPr lang="zh-CN" altLang="en-US" sz="1600" dirty="0" smtClean="0">
                <a:latin typeface="微软雅黑" pitchFamily="34" charset="-122"/>
                <a:ea typeface="微软雅黑" pitchFamily="34" charset="-122"/>
              </a:rPr>
              <a:t>推理引擎库</a:t>
            </a:r>
            <a:endParaRPr lang="zh-CN" altLang="en-US" sz="1600" dirty="0">
              <a:latin typeface="微软雅黑" pitchFamily="34" charset="-122"/>
              <a:ea typeface="微软雅黑" pitchFamily="34" charset="-122"/>
            </a:endParaRPr>
          </a:p>
        </p:txBody>
      </p:sp>
      <p:sp>
        <p:nvSpPr>
          <p:cNvPr id="20" name="圆角矩形 19"/>
          <p:cNvSpPr/>
          <p:nvPr/>
        </p:nvSpPr>
        <p:spPr bwMode="auto">
          <a:xfrm>
            <a:off x="4023727" y="4921919"/>
            <a:ext cx="2017163" cy="494649"/>
          </a:xfrm>
          <a:prstGeom prst="round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微软雅黑" pitchFamily="34" charset="-122"/>
              <a:ea typeface="微软雅黑" pitchFamily="34" charset="-122"/>
            </a:endParaRPr>
          </a:p>
        </p:txBody>
      </p:sp>
      <p:pic>
        <p:nvPicPr>
          <p:cNvPr id="49" name="Picture 14" descr="D:\毕设\pictrute\puzzle-blue.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flipH="1">
            <a:off x="5358412" y="4831586"/>
            <a:ext cx="617307" cy="599848"/>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15" descr="D:\毕设\pictrute\puzzle-green (1).pn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flipH="1">
            <a:off x="4812542" y="4903702"/>
            <a:ext cx="762131" cy="550032"/>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16" descr="D:\毕设\pictrute\puzzle-red.png"/>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flipH="1">
            <a:off x="4700477" y="4939324"/>
            <a:ext cx="354707" cy="48468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3973937" y="4957618"/>
            <a:ext cx="926298" cy="338554"/>
          </a:xfrm>
          <a:prstGeom prst="rect">
            <a:avLst/>
          </a:prstGeom>
          <a:noFill/>
        </p:spPr>
        <p:txBody>
          <a:bodyPr wrap="square" rtlCol="0">
            <a:spAutoFit/>
          </a:bodyPr>
          <a:lstStyle/>
          <a:p>
            <a:r>
              <a:rPr lang="zh-CN" altLang="en-US" sz="1600" dirty="0" smtClean="0">
                <a:latin typeface="微软雅黑" pitchFamily="34" charset="-122"/>
                <a:ea typeface="微软雅黑" pitchFamily="34" charset="-122"/>
              </a:rPr>
              <a:t>知识库</a:t>
            </a:r>
            <a:endParaRPr lang="zh-CN" altLang="en-US" sz="1600" dirty="0">
              <a:latin typeface="微软雅黑" pitchFamily="34" charset="-122"/>
              <a:ea typeface="微软雅黑" pitchFamily="34" charset="-122"/>
            </a:endParaRPr>
          </a:p>
        </p:txBody>
      </p:sp>
      <p:pic>
        <p:nvPicPr>
          <p:cNvPr id="53" name="Picture 21" descr="D:\毕设\pictrute\orange_arrow_up.png"/>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rot="18585121">
            <a:off x="6309756" y="4377791"/>
            <a:ext cx="615073" cy="987859"/>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25" descr="D:\毕设\pictrute\symbol_down.png"/>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rot="10800000">
            <a:off x="6896857" y="4704296"/>
            <a:ext cx="304800" cy="344840"/>
          </a:xfrm>
          <a:prstGeom prst="rect">
            <a:avLst/>
          </a:prstGeom>
          <a:noFill/>
          <a:extLst>
            <a:ext uri="{909E8E84-426E-40DD-AFC4-6F175D3DCCD1}">
              <a14:hiddenFill xmlns:a14="http://schemas.microsoft.com/office/drawing/2010/main">
                <a:solidFill>
                  <a:srgbClr val="FFFFFF"/>
                </a:solidFill>
              </a14:hiddenFill>
            </a:ext>
          </a:extLst>
        </p:spPr>
      </p:pic>
      <p:pic>
        <p:nvPicPr>
          <p:cNvPr id="8218" name="Picture 26" descr="D:\毕设\pictrute\blue_arrow_up.png"/>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rot="18840960">
            <a:off x="5703849" y="5110940"/>
            <a:ext cx="540922" cy="869751"/>
          </a:xfrm>
          <a:prstGeom prst="rect">
            <a:avLst/>
          </a:prstGeom>
          <a:noFill/>
          <a:extLst>
            <a:ext uri="{909E8E84-426E-40DD-AFC4-6F175D3DCCD1}">
              <a14:hiddenFill xmlns:a14="http://schemas.microsoft.com/office/drawing/2010/main">
                <a:solidFill>
                  <a:srgbClr val="FFFFFF"/>
                </a:solidFill>
              </a14:hiddenFill>
            </a:ext>
          </a:extLst>
        </p:spPr>
      </p:pic>
      <p:pic>
        <p:nvPicPr>
          <p:cNvPr id="65" name="Picture 25" descr="D:\毕设\pictrute\symbol_down.png"/>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rot="10800000">
            <a:off x="6393197" y="5353910"/>
            <a:ext cx="304800" cy="344840"/>
          </a:xfrm>
          <a:prstGeom prst="rect">
            <a:avLst/>
          </a:prstGeom>
          <a:noFill/>
          <a:extLst>
            <a:ext uri="{909E8E84-426E-40DD-AFC4-6F175D3DCCD1}">
              <a14:hiddenFill xmlns:a14="http://schemas.microsoft.com/office/drawing/2010/main">
                <a:solidFill>
                  <a:srgbClr val="FFFFFF"/>
                </a:solidFill>
              </a14:hiddenFill>
            </a:ext>
          </a:extLst>
        </p:spPr>
      </p:pic>
      <p:sp>
        <p:nvSpPr>
          <p:cNvPr id="76" name="上箭头 75"/>
          <p:cNvSpPr/>
          <p:nvPr/>
        </p:nvSpPr>
        <p:spPr bwMode="auto">
          <a:xfrm>
            <a:off x="1539552" y="3588884"/>
            <a:ext cx="2196659" cy="793677"/>
          </a:xfrm>
          <a:prstGeom prst="upArrow">
            <a:avLst>
              <a:gd name="adj1" fmla="val 75679"/>
              <a:gd name="adj2" fmla="val 55864"/>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微软雅黑" pitchFamily="34" charset="-122"/>
              <a:ea typeface="微软雅黑" pitchFamily="34" charset="-122"/>
            </a:endParaRPr>
          </a:p>
        </p:txBody>
      </p:sp>
      <p:sp>
        <p:nvSpPr>
          <p:cNvPr id="77" name="流程图: 磁盘 76"/>
          <p:cNvSpPr/>
          <p:nvPr/>
        </p:nvSpPr>
        <p:spPr bwMode="auto">
          <a:xfrm>
            <a:off x="2328640" y="4235177"/>
            <a:ext cx="409316" cy="481595"/>
          </a:xfrm>
          <a:prstGeom prst="flowChartMagneticDisk">
            <a:avLst/>
          </a:prstGeom>
          <a:solidFill>
            <a:schemeClr val="accent1"/>
          </a:solidFill>
          <a:ln w="9525" cap="flat" cmpd="sng" algn="ctr">
            <a:solidFill>
              <a:schemeClr val="accent1">
                <a:lumMod val="75000"/>
              </a:schemeClr>
            </a:solidFill>
            <a:prstDash val="solid"/>
            <a:round/>
            <a:headEnd type="none" w="med" len="med"/>
            <a:tailEnd type="none" w="med" len="med"/>
          </a:ln>
          <a:effectLst>
            <a:outerShdw blurRad="63500" sx="102000" sy="102000" algn="ctr"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微软雅黑" pitchFamily="34" charset="-122"/>
              <a:ea typeface="微软雅黑" pitchFamily="34" charset="-122"/>
            </a:endParaRPr>
          </a:p>
        </p:txBody>
      </p:sp>
      <p:sp>
        <p:nvSpPr>
          <p:cNvPr id="78" name="椭圆 77"/>
          <p:cNvSpPr/>
          <p:nvPr/>
        </p:nvSpPr>
        <p:spPr bwMode="auto">
          <a:xfrm>
            <a:off x="1539552" y="4109235"/>
            <a:ext cx="2226066" cy="1121556"/>
          </a:xfrm>
          <a:prstGeom prst="ellipse">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微软雅黑" pitchFamily="34" charset="-122"/>
              <a:ea typeface="微软雅黑" pitchFamily="34" charset="-122"/>
            </a:endParaRPr>
          </a:p>
        </p:txBody>
      </p:sp>
      <p:sp>
        <p:nvSpPr>
          <p:cNvPr id="80" name="流程图: 磁盘 79"/>
          <p:cNvSpPr/>
          <p:nvPr/>
        </p:nvSpPr>
        <p:spPr bwMode="auto">
          <a:xfrm>
            <a:off x="1825225" y="4495876"/>
            <a:ext cx="409316" cy="481595"/>
          </a:xfrm>
          <a:prstGeom prst="flowChartMagneticDisk">
            <a:avLst/>
          </a:prstGeom>
          <a:solidFill>
            <a:schemeClr val="accent1"/>
          </a:solidFill>
          <a:ln w="9525" cap="flat" cmpd="sng" algn="ctr">
            <a:solidFill>
              <a:schemeClr val="accent1">
                <a:lumMod val="75000"/>
              </a:schemeClr>
            </a:solidFill>
            <a:prstDash val="solid"/>
            <a:round/>
            <a:headEnd type="none" w="med" len="med"/>
            <a:tailEnd type="none" w="med" len="med"/>
          </a:ln>
          <a:effectLst>
            <a:outerShdw blurRad="63500" sx="102000" sy="102000" algn="ctr"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微软雅黑" pitchFamily="34" charset="-122"/>
              <a:ea typeface="微软雅黑" pitchFamily="34" charset="-122"/>
            </a:endParaRPr>
          </a:p>
        </p:txBody>
      </p:sp>
      <p:sp>
        <p:nvSpPr>
          <p:cNvPr id="81" name="流程图: 磁盘 80"/>
          <p:cNvSpPr/>
          <p:nvPr/>
        </p:nvSpPr>
        <p:spPr bwMode="auto">
          <a:xfrm>
            <a:off x="1402102" y="4652788"/>
            <a:ext cx="409316" cy="481595"/>
          </a:xfrm>
          <a:prstGeom prst="flowChartMagneticDisk">
            <a:avLst/>
          </a:prstGeom>
          <a:solidFill>
            <a:schemeClr val="accent1"/>
          </a:solidFill>
          <a:ln w="9525" cap="flat" cmpd="sng" algn="ctr">
            <a:solidFill>
              <a:schemeClr val="accent1">
                <a:lumMod val="75000"/>
              </a:schemeClr>
            </a:solidFill>
            <a:prstDash val="solid"/>
            <a:round/>
            <a:headEnd type="none" w="med" len="med"/>
            <a:tailEnd type="none" w="med" len="med"/>
          </a:ln>
          <a:effectLst>
            <a:outerShdw blurRad="63500" sx="102000" sy="102000" algn="ctr"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微软雅黑" pitchFamily="34" charset="-122"/>
              <a:ea typeface="微软雅黑" pitchFamily="34" charset="-122"/>
            </a:endParaRPr>
          </a:p>
        </p:txBody>
      </p:sp>
      <p:sp>
        <p:nvSpPr>
          <p:cNvPr id="82" name="加号 81"/>
          <p:cNvSpPr/>
          <p:nvPr/>
        </p:nvSpPr>
        <p:spPr bwMode="auto">
          <a:xfrm>
            <a:off x="1619071" y="4904925"/>
            <a:ext cx="295275" cy="325866"/>
          </a:xfrm>
          <a:prstGeom prst="mathPlus">
            <a:avLst/>
          </a:prstGeom>
          <a:solidFill>
            <a:srgbClr val="92D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微软雅黑" pitchFamily="34" charset="-122"/>
              <a:ea typeface="微软雅黑" pitchFamily="34" charset="-122"/>
            </a:endParaRPr>
          </a:p>
        </p:txBody>
      </p:sp>
      <p:sp>
        <p:nvSpPr>
          <p:cNvPr id="27" name="圆角矩形 26"/>
          <p:cNvSpPr/>
          <p:nvPr/>
        </p:nvSpPr>
        <p:spPr bwMode="auto">
          <a:xfrm>
            <a:off x="1619070" y="3013217"/>
            <a:ext cx="5277785" cy="579160"/>
          </a:xfrm>
          <a:prstGeom prst="roundRect">
            <a:avLst/>
          </a:prstGeom>
          <a:solidFill>
            <a:schemeClr val="accent5">
              <a:lumMod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微软雅黑" pitchFamily="34" charset="-122"/>
              <a:ea typeface="微软雅黑" pitchFamily="34" charset="-122"/>
            </a:endParaRPr>
          </a:p>
        </p:txBody>
      </p:sp>
      <p:sp>
        <p:nvSpPr>
          <p:cNvPr id="85" name="流程图: 磁盘 84"/>
          <p:cNvSpPr/>
          <p:nvPr/>
        </p:nvSpPr>
        <p:spPr bwMode="auto">
          <a:xfrm>
            <a:off x="2538895" y="4483955"/>
            <a:ext cx="409316" cy="481595"/>
          </a:xfrm>
          <a:prstGeom prst="flowChartMagneticDisk">
            <a:avLst/>
          </a:prstGeom>
          <a:solidFill>
            <a:schemeClr val="accent1"/>
          </a:solidFill>
          <a:ln w="9525" cap="flat" cmpd="sng" algn="ctr">
            <a:solidFill>
              <a:schemeClr val="accent1">
                <a:lumMod val="75000"/>
              </a:schemeClr>
            </a:solidFill>
            <a:prstDash val="solid"/>
            <a:round/>
            <a:headEnd type="none" w="med" len="med"/>
            <a:tailEnd type="none" w="med" len="med"/>
          </a:ln>
          <a:effectLst>
            <a:outerShdw blurRad="63500" sx="102000" sy="102000" algn="ctr"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微软雅黑" pitchFamily="34" charset="-122"/>
              <a:ea typeface="微软雅黑" pitchFamily="34" charset="-122"/>
            </a:endParaRPr>
          </a:p>
        </p:txBody>
      </p:sp>
      <p:sp>
        <p:nvSpPr>
          <p:cNvPr id="28" name="TextBox 27"/>
          <p:cNvSpPr txBox="1"/>
          <p:nvPr/>
        </p:nvSpPr>
        <p:spPr>
          <a:xfrm>
            <a:off x="2151777" y="4893614"/>
            <a:ext cx="1224398" cy="369332"/>
          </a:xfrm>
          <a:prstGeom prst="rect">
            <a:avLst/>
          </a:prstGeom>
          <a:noFill/>
        </p:spPr>
        <p:txBody>
          <a:bodyPr wrap="square" rtlCol="0">
            <a:spAutoFit/>
          </a:bodyPr>
          <a:lstStyle/>
          <a:p>
            <a:r>
              <a:rPr lang="zh-CN" altLang="en-US" dirty="0" smtClean="0">
                <a:latin typeface="微软雅黑" pitchFamily="34" charset="-122"/>
                <a:ea typeface="微软雅黑" pitchFamily="34" charset="-122"/>
              </a:rPr>
              <a:t>数据存储</a:t>
            </a:r>
            <a:endParaRPr lang="zh-CN" altLang="en-US" dirty="0">
              <a:latin typeface="微软雅黑" pitchFamily="34" charset="-122"/>
              <a:ea typeface="微软雅黑" pitchFamily="34" charset="-122"/>
            </a:endParaRPr>
          </a:p>
        </p:txBody>
      </p:sp>
      <p:sp>
        <p:nvSpPr>
          <p:cNvPr id="100" name="流程图: 磁盘 99"/>
          <p:cNvSpPr/>
          <p:nvPr/>
        </p:nvSpPr>
        <p:spPr bwMode="auto">
          <a:xfrm>
            <a:off x="3183493" y="4492795"/>
            <a:ext cx="409316" cy="481595"/>
          </a:xfrm>
          <a:prstGeom prst="flowChartMagneticDisk">
            <a:avLst/>
          </a:prstGeom>
          <a:solidFill>
            <a:schemeClr val="accent1"/>
          </a:solidFill>
          <a:ln w="9525" cap="flat" cmpd="sng" algn="ctr">
            <a:solidFill>
              <a:schemeClr val="accent1">
                <a:lumMod val="75000"/>
              </a:schemeClr>
            </a:solidFill>
            <a:prstDash val="solid"/>
            <a:round/>
            <a:headEnd type="none" w="med" len="med"/>
            <a:tailEnd type="none" w="med" len="med"/>
          </a:ln>
          <a:effectLst>
            <a:outerShdw blurRad="63500" sx="102000" sy="102000" algn="ctr"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微软雅黑" pitchFamily="34" charset="-122"/>
              <a:ea typeface="微软雅黑" pitchFamily="34" charset="-122"/>
            </a:endParaRPr>
          </a:p>
        </p:txBody>
      </p:sp>
      <p:cxnSp>
        <p:nvCxnSpPr>
          <p:cNvPr id="57355" name="直接连接符 57354"/>
          <p:cNvCxnSpPr/>
          <p:nvPr/>
        </p:nvCxnSpPr>
        <p:spPr bwMode="auto">
          <a:xfrm>
            <a:off x="2202111" y="4321344"/>
            <a:ext cx="1071690" cy="0"/>
          </a:xfrm>
          <a:prstGeom prst="line">
            <a:avLst/>
          </a:prstGeom>
          <a:solidFill>
            <a:schemeClr val="accent1"/>
          </a:solidFill>
          <a:ln w="28575" cap="flat" cmpd="sng" algn="ctr">
            <a:solidFill>
              <a:schemeClr val="bg2"/>
            </a:solidFill>
            <a:prstDash val="solid"/>
            <a:round/>
            <a:headEnd type="none" w="med" len="med"/>
            <a:tailEnd type="none" w="med" len="med"/>
          </a:ln>
          <a:effectLst/>
        </p:spPr>
      </p:cxnSp>
      <p:cxnSp>
        <p:nvCxnSpPr>
          <p:cNvPr id="57357" name="直接连接符 57356"/>
          <p:cNvCxnSpPr>
            <a:endCxn id="80" idx="1"/>
          </p:cNvCxnSpPr>
          <p:nvPr/>
        </p:nvCxnSpPr>
        <p:spPr bwMode="auto">
          <a:xfrm flipH="1">
            <a:off x="2029883" y="4319430"/>
            <a:ext cx="172228" cy="176446"/>
          </a:xfrm>
          <a:prstGeom prst="line">
            <a:avLst/>
          </a:prstGeom>
          <a:solidFill>
            <a:schemeClr val="accent1"/>
          </a:solidFill>
          <a:ln w="28575" cap="flat" cmpd="sng" algn="ctr">
            <a:solidFill>
              <a:schemeClr val="bg2"/>
            </a:solidFill>
            <a:prstDash val="solid"/>
            <a:round/>
            <a:headEnd type="none" w="med" len="med"/>
            <a:tailEnd type="none" w="med" len="med"/>
          </a:ln>
          <a:effectLst/>
        </p:spPr>
      </p:cxnSp>
      <p:cxnSp>
        <p:nvCxnSpPr>
          <p:cNvPr id="57360" name="直接连接符 57359"/>
          <p:cNvCxnSpPr>
            <a:endCxn id="85" idx="1"/>
          </p:cNvCxnSpPr>
          <p:nvPr/>
        </p:nvCxnSpPr>
        <p:spPr bwMode="auto">
          <a:xfrm>
            <a:off x="2737956" y="4325959"/>
            <a:ext cx="5597" cy="157996"/>
          </a:xfrm>
          <a:prstGeom prst="line">
            <a:avLst/>
          </a:prstGeom>
          <a:solidFill>
            <a:schemeClr val="accent1"/>
          </a:solidFill>
          <a:ln w="38100" cap="flat" cmpd="sng" algn="ctr">
            <a:solidFill>
              <a:schemeClr val="bg2"/>
            </a:solidFill>
            <a:prstDash val="solid"/>
            <a:round/>
            <a:headEnd type="none" w="med" len="med"/>
            <a:tailEnd type="none" w="med" len="med"/>
          </a:ln>
          <a:effectLst/>
        </p:spPr>
      </p:cxnSp>
      <p:cxnSp>
        <p:nvCxnSpPr>
          <p:cNvPr id="57362" name="直接连接符 57361"/>
          <p:cNvCxnSpPr/>
          <p:nvPr/>
        </p:nvCxnSpPr>
        <p:spPr bwMode="auto">
          <a:xfrm>
            <a:off x="3273801" y="4319430"/>
            <a:ext cx="114350" cy="142509"/>
          </a:xfrm>
          <a:prstGeom prst="line">
            <a:avLst/>
          </a:prstGeom>
          <a:solidFill>
            <a:schemeClr val="accent1"/>
          </a:solidFill>
          <a:ln w="28575" cap="flat" cmpd="sng" algn="ctr">
            <a:solidFill>
              <a:schemeClr val="bg2"/>
            </a:solidFill>
            <a:prstDash val="solid"/>
            <a:round/>
            <a:headEnd type="none" w="med" len="med"/>
            <a:tailEnd type="none" w="med" len="med"/>
          </a:ln>
          <a:effectLst/>
        </p:spPr>
      </p:cxnSp>
      <p:sp>
        <p:nvSpPr>
          <p:cNvPr id="57368" name="TextBox 57367"/>
          <p:cNvSpPr txBox="1"/>
          <p:nvPr/>
        </p:nvSpPr>
        <p:spPr>
          <a:xfrm>
            <a:off x="2202111" y="4478123"/>
            <a:ext cx="298757" cy="369332"/>
          </a:xfrm>
          <a:prstGeom prst="rect">
            <a:avLst/>
          </a:prstGeom>
          <a:noFill/>
        </p:spPr>
        <p:txBody>
          <a:bodyPr wrap="square" rtlCol="0">
            <a:spAutoFit/>
          </a:bodyPr>
          <a:lstStyle/>
          <a:p>
            <a:r>
              <a:rPr lang="en-US" altLang="zh-CN" dirty="0" smtClean="0">
                <a:latin typeface="微软雅黑" pitchFamily="34" charset="-122"/>
                <a:ea typeface="微软雅黑" pitchFamily="34" charset="-122"/>
              </a:rPr>
              <a:t>…</a:t>
            </a:r>
            <a:endParaRPr lang="zh-CN" altLang="en-US" dirty="0">
              <a:latin typeface="微软雅黑" pitchFamily="34" charset="-122"/>
              <a:ea typeface="微软雅黑" pitchFamily="34" charset="-122"/>
            </a:endParaRPr>
          </a:p>
        </p:txBody>
      </p:sp>
      <p:sp>
        <p:nvSpPr>
          <p:cNvPr id="118" name="TextBox 117"/>
          <p:cNvSpPr txBox="1"/>
          <p:nvPr/>
        </p:nvSpPr>
        <p:spPr>
          <a:xfrm>
            <a:off x="2884736" y="4507384"/>
            <a:ext cx="298757" cy="369332"/>
          </a:xfrm>
          <a:prstGeom prst="rect">
            <a:avLst/>
          </a:prstGeom>
          <a:noFill/>
        </p:spPr>
        <p:txBody>
          <a:bodyPr wrap="square" rtlCol="0">
            <a:spAutoFit/>
          </a:bodyPr>
          <a:lstStyle/>
          <a:p>
            <a:r>
              <a:rPr lang="en-US" altLang="zh-CN" dirty="0" smtClean="0">
                <a:latin typeface="微软雅黑" pitchFamily="34" charset="-122"/>
                <a:ea typeface="微软雅黑" pitchFamily="34" charset="-122"/>
              </a:rPr>
              <a:t>…</a:t>
            </a:r>
            <a:endParaRPr lang="zh-CN" altLang="en-US" dirty="0">
              <a:latin typeface="微软雅黑" pitchFamily="34" charset="-122"/>
              <a:ea typeface="微软雅黑" pitchFamily="34" charset="-122"/>
            </a:endParaRPr>
          </a:p>
        </p:txBody>
      </p:sp>
      <p:sp>
        <p:nvSpPr>
          <p:cNvPr id="57369" name="TextBox 57368"/>
          <p:cNvSpPr txBox="1"/>
          <p:nvPr/>
        </p:nvSpPr>
        <p:spPr>
          <a:xfrm>
            <a:off x="2151777" y="3832236"/>
            <a:ext cx="1224398" cy="276999"/>
          </a:xfrm>
          <a:prstGeom prst="rect">
            <a:avLst/>
          </a:prstGeom>
          <a:noFill/>
        </p:spPr>
        <p:txBody>
          <a:bodyPr wrap="square" rtlCol="0">
            <a:spAutoFit/>
          </a:bodyPr>
          <a:lstStyle/>
          <a:p>
            <a:r>
              <a:rPr lang="zh-CN" altLang="en-US" sz="1200" dirty="0" smtClean="0">
                <a:latin typeface="微软雅黑" pitchFamily="34" charset="-122"/>
                <a:ea typeface="微软雅黑" pitchFamily="34" charset="-122"/>
              </a:rPr>
              <a:t>数据操作接口</a:t>
            </a:r>
            <a:endParaRPr lang="zh-CN" altLang="en-US" sz="1200" dirty="0">
              <a:latin typeface="微软雅黑" pitchFamily="34" charset="-122"/>
              <a:ea typeface="微软雅黑" pitchFamily="34" charset="-122"/>
            </a:endParaRPr>
          </a:p>
        </p:txBody>
      </p:sp>
      <p:sp>
        <p:nvSpPr>
          <p:cNvPr id="120" name="TextBox 119"/>
          <p:cNvSpPr txBox="1"/>
          <p:nvPr/>
        </p:nvSpPr>
        <p:spPr>
          <a:xfrm>
            <a:off x="4751621" y="3790414"/>
            <a:ext cx="1224398" cy="276999"/>
          </a:xfrm>
          <a:prstGeom prst="rect">
            <a:avLst/>
          </a:prstGeom>
          <a:noFill/>
        </p:spPr>
        <p:txBody>
          <a:bodyPr wrap="square" rtlCol="0">
            <a:spAutoFit/>
          </a:bodyPr>
          <a:lstStyle/>
          <a:p>
            <a:r>
              <a:rPr lang="zh-CN" altLang="en-US" sz="1200" dirty="0" smtClean="0">
                <a:latin typeface="微软雅黑" pitchFamily="34" charset="-122"/>
                <a:ea typeface="微软雅黑" pitchFamily="34" charset="-122"/>
              </a:rPr>
              <a:t>推理引擎接口</a:t>
            </a:r>
            <a:endParaRPr lang="zh-CN" altLang="en-US" sz="1200" dirty="0">
              <a:latin typeface="微软雅黑" pitchFamily="34" charset="-122"/>
              <a:ea typeface="微软雅黑" pitchFamily="34" charset="-122"/>
            </a:endParaRPr>
          </a:p>
        </p:txBody>
      </p:sp>
      <p:pic>
        <p:nvPicPr>
          <p:cNvPr id="121" name="Picture 21" descr="D:\毕设\pictrute\orange_arrow_up.png"/>
          <p:cNvPicPr>
            <a:picLocks noChangeAspect="1" noChangeArrowheads="1"/>
          </p:cNvPicPr>
          <p:nvPr/>
        </p:nvPicPr>
        <p:blipFill>
          <a:blip r:embed="rId15">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15432149">
            <a:off x="6566912" y="1634165"/>
            <a:ext cx="615073" cy="987859"/>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122" name="Picture 23" descr="D:\毕设\pictrute\documents (1).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140251" y="1641831"/>
            <a:ext cx="567958" cy="567958"/>
          </a:xfrm>
          <a:prstGeom prst="rect">
            <a:avLst/>
          </a:prstGeom>
          <a:noFill/>
          <a:extLst>
            <a:ext uri="{909E8E84-426E-40DD-AFC4-6F175D3DCCD1}">
              <a14:hiddenFill xmlns:a14="http://schemas.microsoft.com/office/drawing/2010/main">
                <a:solidFill>
                  <a:srgbClr val="FFFFFF"/>
                </a:solidFill>
              </a14:hiddenFill>
            </a:ext>
          </a:extLst>
        </p:spPr>
      </p:pic>
      <p:sp>
        <p:nvSpPr>
          <p:cNvPr id="123" name="TextBox 122"/>
          <p:cNvSpPr txBox="1"/>
          <p:nvPr/>
        </p:nvSpPr>
        <p:spPr>
          <a:xfrm>
            <a:off x="5108529" y="3876131"/>
            <a:ext cx="298757" cy="369332"/>
          </a:xfrm>
          <a:prstGeom prst="rect">
            <a:avLst/>
          </a:prstGeom>
          <a:noFill/>
        </p:spPr>
        <p:txBody>
          <a:bodyPr wrap="square" rtlCol="0">
            <a:spAutoFit/>
          </a:bodyPr>
          <a:lstStyle/>
          <a:p>
            <a:r>
              <a:rPr lang="en-US" altLang="zh-CN" dirty="0" smtClean="0">
                <a:latin typeface="微软雅黑" pitchFamily="34" charset="-122"/>
                <a:ea typeface="微软雅黑" pitchFamily="34" charset="-122"/>
              </a:rPr>
              <a:t>…</a:t>
            </a:r>
            <a:endParaRPr lang="zh-CN" altLang="en-US" dirty="0">
              <a:latin typeface="微软雅黑" pitchFamily="34" charset="-122"/>
              <a:ea typeface="微软雅黑" pitchFamily="34" charset="-122"/>
            </a:endParaRPr>
          </a:p>
        </p:txBody>
      </p:sp>
      <p:sp>
        <p:nvSpPr>
          <p:cNvPr id="125" name="上箭头 124"/>
          <p:cNvSpPr/>
          <p:nvPr/>
        </p:nvSpPr>
        <p:spPr bwMode="auto">
          <a:xfrm rot="10800000">
            <a:off x="4366727" y="2468493"/>
            <a:ext cx="2432204" cy="544721"/>
          </a:xfrm>
          <a:prstGeom prst="upArrow">
            <a:avLst>
              <a:gd name="adj1" fmla="val 75679"/>
              <a:gd name="adj2" fmla="val 55864"/>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微软雅黑" pitchFamily="34" charset="-122"/>
              <a:ea typeface="微软雅黑" pitchFamily="34" charset="-122"/>
            </a:endParaRPr>
          </a:p>
        </p:txBody>
      </p:sp>
      <p:sp>
        <p:nvSpPr>
          <p:cNvPr id="127" name="矩形 126"/>
          <p:cNvSpPr/>
          <p:nvPr/>
        </p:nvSpPr>
        <p:spPr bwMode="auto">
          <a:xfrm>
            <a:off x="4833083" y="2468493"/>
            <a:ext cx="410542" cy="123549"/>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微软雅黑" pitchFamily="34" charset="-122"/>
              <a:ea typeface="微软雅黑" pitchFamily="34" charset="-122"/>
            </a:endParaRPr>
          </a:p>
        </p:txBody>
      </p:sp>
      <p:sp>
        <p:nvSpPr>
          <p:cNvPr id="128" name="矩形 127"/>
          <p:cNvSpPr/>
          <p:nvPr/>
        </p:nvSpPr>
        <p:spPr bwMode="auto">
          <a:xfrm>
            <a:off x="5864861" y="2468492"/>
            <a:ext cx="410542" cy="123549"/>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微软雅黑" pitchFamily="34" charset="-122"/>
              <a:ea typeface="微软雅黑" pitchFamily="34" charset="-122"/>
            </a:endParaRPr>
          </a:p>
        </p:txBody>
      </p:sp>
      <p:sp>
        <p:nvSpPr>
          <p:cNvPr id="129" name="TextBox 128"/>
          <p:cNvSpPr txBox="1"/>
          <p:nvPr/>
        </p:nvSpPr>
        <p:spPr>
          <a:xfrm>
            <a:off x="5406320" y="2329994"/>
            <a:ext cx="298757" cy="369332"/>
          </a:xfrm>
          <a:prstGeom prst="rect">
            <a:avLst/>
          </a:prstGeom>
          <a:noFill/>
        </p:spPr>
        <p:txBody>
          <a:bodyPr wrap="square" rtlCol="0">
            <a:spAutoFit/>
          </a:bodyPr>
          <a:lstStyle/>
          <a:p>
            <a:r>
              <a:rPr lang="en-US" altLang="zh-CN" dirty="0" smtClean="0">
                <a:latin typeface="微软雅黑" pitchFamily="34" charset="-122"/>
                <a:ea typeface="微软雅黑" pitchFamily="34" charset="-122"/>
              </a:rPr>
              <a:t>…</a:t>
            </a:r>
            <a:endParaRPr lang="zh-CN" altLang="en-US" dirty="0">
              <a:latin typeface="微软雅黑" pitchFamily="34" charset="-122"/>
              <a:ea typeface="微软雅黑" pitchFamily="34" charset="-122"/>
            </a:endParaRPr>
          </a:p>
        </p:txBody>
      </p:sp>
      <p:sp>
        <p:nvSpPr>
          <p:cNvPr id="130" name="TextBox 129"/>
          <p:cNvSpPr txBox="1"/>
          <p:nvPr/>
        </p:nvSpPr>
        <p:spPr>
          <a:xfrm>
            <a:off x="4956892" y="2602354"/>
            <a:ext cx="1224398" cy="276999"/>
          </a:xfrm>
          <a:prstGeom prst="rect">
            <a:avLst/>
          </a:prstGeom>
          <a:noFill/>
        </p:spPr>
        <p:txBody>
          <a:bodyPr wrap="square" rtlCol="0">
            <a:spAutoFit/>
          </a:bodyPr>
          <a:lstStyle/>
          <a:p>
            <a:r>
              <a:rPr lang="zh-CN" altLang="en-US" sz="1200" dirty="0" smtClean="0">
                <a:latin typeface="微软雅黑" pitchFamily="34" charset="-122"/>
                <a:ea typeface="微软雅黑" pitchFamily="34" charset="-122"/>
              </a:rPr>
              <a:t>数据交互接口</a:t>
            </a:r>
            <a:endParaRPr lang="zh-CN" altLang="en-US" sz="1200" dirty="0">
              <a:latin typeface="微软雅黑" pitchFamily="34" charset="-122"/>
              <a:ea typeface="微软雅黑" pitchFamily="34" charset="-122"/>
            </a:endParaRPr>
          </a:p>
        </p:txBody>
      </p:sp>
      <p:sp>
        <p:nvSpPr>
          <p:cNvPr id="131" name="圆角矩形 130"/>
          <p:cNvSpPr/>
          <p:nvPr/>
        </p:nvSpPr>
        <p:spPr bwMode="auto">
          <a:xfrm>
            <a:off x="1833854" y="3117496"/>
            <a:ext cx="1694443" cy="360040"/>
          </a:xfrm>
          <a:prstGeom prst="roundRect">
            <a:avLst/>
          </a:prstGeom>
          <a:solidFill>
            <a:schemeClr val="bg1">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微软雅黑" pitchFamily="34" charset="-122"/>
              <a:ea typeface="微软雅黑" pitchFamily="34" charset="-122"/>
            </a:endParaRPr>
          </a:p>
        </p:txBody>
      </p:sp>
      <p:sp>
        <p:nvSpPr>
          <p:cNvPr id="57371" name="TextBox 57370"/>
          <p:cNvSpPr txBox="1"/>
          <p:nvPr/>
        </p:nvSpPr>
        <p:spPr>
          <a:xfrm>
            <a:off x="1821473" y="3148908"/>
            <a:ext cx="1885006" cy="307777"/>
          </a:xfrm>
          <a:prstGeom prst="rect">
            <a:avLst/>
          </a:prstGeom>
          <a:noFill/>
        </p:spPr>
        <p:txBody>
          <a:bodyPr wrap="square" rtlCol="0">
            <a:spAutoFit/>
          </a:bodyPr>
          <a:lstStyle/>
          <a:p>
            <a:r>
              <a:rPr lang="zh-CN" altLang="en-US" sz="1400" dirty="0" smtClean="0">
                <a:latin typeface="微软雅黑" pitchFamily="34" charset="-122"/>
                <a:ea typeface="微软雅黑" pitchFamily="34" charset="-122"/>
              </a:rPr>
              <a:t>头痛诊断</a:t>
            </a:r>
            <a:r>
              <a:rPr lang="zh-CN" altLang="en-US" sz="1400" dirty="0" smtClean="0">
                <a:latin typeface="微软雅黑" pitchFamily="34" charset="-122"/>
                <a:ea typeface="微软雅黑" pitchFamily="34" charset="-122"/>
              </a:rPr>
              <a:t>决策支持</a:t>
            </a:r>
            <a:endParaRPr lang="zh-CN" altLang="en-US" sz="1400" dirty="0">
              <a:latin typeface="微软雅黑" pitchFamily="34" charset="-122"/>
              <a:ea typeface="微软雅黑" pitchFamily="34" charset="-122"/>
            </a:endParaRPr>
          </a:p>
        </p:txBody>
      </p:sp>
      <p:sp>
        <p:nvSpPr>
          <p:cNvPr id="135" name="圆角矩形 134"/>
          <p:cNvSpPr/>
          <p:nvPr/>
        </p:nvSpPr>
        <p:spPr bwMode="auto">
          <a:xfrm>
            <a:off x="3751848" y="3140968"/>
            <a:ext cx="2406942" cy="360040"/>
          </a:xfrm>
          <a:prstGeom prst="roundRect">
            <a:avLst/>
          </a:prstGeom>
          <a:solidFill>
            <a:schemeClr val="bg1">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微软雅黑" pitchFamily="34" charset="-122"/>
              <a:ea typeface="微软雅黑" pitchFamily="34" charset="-122"/>
            </a:endParaRPr>
          </a:p>
        </p:txBody>
      </p:sp>
      <p:sp>
        <p:nvSpPr>
          <p:cNvPr id="136" name="TextBox 135"/>
          <p:cNvSpPr txBox="1"/>
          <p:nvPr/>
        </p:nvSpPr>
        <p:spPr>
          <a:xfrm>
            <a:off x="3765618" y="3148908"/>
            <a:ext cx="2336564" cy="307777"/>
          </a:xfrm>
          <a:prstGeom prst="rect">
            <a:avLst/>
          </a:prstGeom>
          <a:noFill/>
        </p:spPr>
        <p:txBody>
          <a:bodyPr wrap="square" rtlCol="0">
            <a:spAutoFit/>
          </a:bodyPr>
          <a:lstStyle/>
          <a:p>
            <a:r>
              <a:rPr lang="zh-CN" altLang="en-US" sz="1400" dirty="0" smtClean="0">
                <a:latin typeface="微软雅黑" pitchFamily="34" charset="-122"/>
                <a:ea typeface="微软雅黑" pitchFamily="34" charset="-122"/>
              </a:rPr>
              <a:t>阿尔兹海默症诊断</a:t>
            </a:r>
            <a:r>
              <a:rPr lang="zh-CN" altLang="en-US" sz="1400" dirty="0" smtClean="0">
                <a:latin typeface="微软雅黑" pitchFamily="34" charset="-122"/>
                <a:ea typeface="微软雅黑" pitchFamily="34" charset="-122"/>
              </a:rPr>
              <a:t>决策支持</a:t>
            </a:r>
            <a:endParaRPr lang="zh-CN" altLang="en-US" sz="1400" dirty="0">
              <a:latin typeface="微软雅黑" pitchFamily="34" charset="-122"/>
              <a:ea typeface="微软雅黑" pitchFamily="34" charset="-122"/>
            </a:endParaRPr>
          </a:p>
        </p:txBody>
      </p:sp>
      <p:sp>
        <p:nvSpPr>
          <p:cNvPr id="139" name="TextBox 138"/>
          <p:cNvSpPr txBox="1"/>
          <p:nvPr/>
        </p:nvSpPr>
        <p:spPr>
          <a:xfrm>
            <a:off x="6372200" y="2957216"/>
            <a:ext cx="298757" cy="461665"/>
          </a:xfrm>
          <a:prstGeom prst="rect">
            <a:avLst/>
          </a:prstGeom>
          <a:noFill/>
        </p:spPr>
        <p:txBody>
          <a:bodyPr wrap="square" rtlCol="0">
            <a:spAutoFit/>
          </a:bodyPr>
          <a:lstStyle/>
          <a:p>
            <a:r>
              <a:rPr lang="en-US" altLang="zh-CN" sz="2400" b="1" dirty="0" smtClean="0">
                <a:latin typeface="微软雅黑" pitchFamily="34" charset="-122"/>
                <a:ea typeface="微软雅黑" pitchFamily="34" charset="-122"/>
              </a:rPr>
              <a:t>…</a:t>
            </a:r>
            <a:endParaRPr lang="zh-CN" altLang="en-US" sz="2400" b="1" dirty="0">
              <a:latin typeface="微软雅黑" pitchFamily="34" charset="-122"/>
              <a:ea typeface="微软雅黑" pitchFamily="34" charset="-122"/>
            </a:endParaRPr>
          </a:p>
        </p:txBody>
      </p:sp>
      <p:sp>
        <p:nvSpPr>
          <p:cNvPr id="69" name="矩形 68"/>
          <p:cNvSpPr/>
          <p:nvPr/>
        </p:nvSpPr>
        <p:spPr>
          <a:xfrm>
            <a:off x="49628" y="1173089"/>
            <a:ext cx="1210004" cy="1631216"/>
          </a:xfrm>
          <a:prstGeom prst="rect">
            <a:avLst/>
          </a:prstGeom>
          <a:noFill/>
        </p:spPr>
        <p:txBody>
          <a:bodyPr wrap="square" lIns="91440" tIns="45720" rIns="91440" bIns="45720">
            <a:spAutoFit/>
          </a:bodyPr>
          <a:lstStyle/>
          <a:p>
            <a:pPr fontAlgn="base">
              <a:spcBef>
                <a:spcPct val="20000"/>
              </a:spcBef>
              <a:spcAft>
                <a:spcPct val="0"/>
              </a:spcAft>
              <a:buClr>
                <a:schemeClr val="hlink"/>
              </a:buClr>
            </a:pPr>
            <a:r>
              <a:rPr lang="zh-CN" altLang="en-US" sz="2000" dirty="0">
                <a:ln>
                  <a:solidFill>
                    <a:srgbClr val="1D548D"/>
                  </a:solidFill>
                </a:ln>
                <a:latin typeface="微软雅黑" pitchFamily="34" charset="-122"/>
                <a:ea typeface="微软雅黑" pitchFamily="34" charset="-122"/>
              </a:rPr>
              <a:t>按需求提供资源、按使用量付</a:t>
            </a:r>
            <a:r>
              <a:rPr lang="zh-CN" altLang="en-US" sz="2000" dirty="0" smtClean="0">
                <a:ln>
                  <a:solidFill>
                    <a:srgbClr val="1D548D"/>
                  </a:solidFill>
                </a:ln>
                <a:latin typeface="微软雅黑" pitchFamily="34" charset="-122"/>
                <a:ea typeface="微软雅黑" pitchFamily="34" charset="-122"/>
              </a:rPr>
              <a:t>费的云计算平台</a:t>
            </a:r>
            <a:endParaRPr lang="zh-CN" altLang="en-US" sz="2000" dirty="0">
              <a:ln>
                <a:solidFill>
                  <a:srgbClr val="1D548D"/>
                </a:solidFill>
              </a:ln>
              <a:latin typeface="微软雅黑" pitchFamily="34" charset="-122"/>
              <a:ea typeface="微软雅黑" pitchFamily="34" charset="-122"/>
            </a:endParaRPr>
          </a:p>
        </p:txBody>
      </p:sp>
      <p:sp>
        <p:nvSpPr>
          <p:cNvPr id="70" name="矩形 69"/>
          <p:cNvSpPr/>
          <p:nvPr/>
        </p:nvSpPr>
        <p:spPr>
          <a:xfrm>
            <a:off x="7603742" y="2728655"/>
            <a:ext cx="1540258" cy="707886"/>
          </a:xfrm>
          <a:prstGeom prst="rect">
            <a:avLst/>
          </a:prstGeom>
          <a:noFill/>
        </p:spPr>
        <p:txBody>
          <a:bodyPr wrap="square" lIns="91440" tIns="45720" rIns="91440" bIns="45720">
            <a:spAutoFit/>
          </a:bodyPr>
          <a:lstStyle/>
          <a:p>
            <a:pPr fontAlgn="base">
              <a:spcBef>
                <a:spcPct val="20000"/>
              </a:spcBef>
              <a:spcAft>
                <a:spcPct val="0"/>
              </a:spcAft>
              <a:buClr>
                <a:schemeClr val="hlink"/>
              </a:buClr>
            </a:pPr>
            <a:r>
              <a:rPr lang="zh-CN" altLang="en-US" sz="2000" dirty="0">
                <a:ln>
                  <a:solidFill>
                    <a:srgbClr val="1D548D"/>
                  </a:solidFill>
                </a:ln>
                <a:latin typeface="微软雅黑" pitchFamily="34" charset="-122"/>
                <a:ea typeface="微软雅黑" pitchFamily="34" charset="-122"/>
              </a:rPr>
              <a:t>可</a:t>
            </a:r>
            <a:r>
              <a:rPr lang="zh-CN" altLang="en-US" sz="2000" dirty="0" smtClean="0">
                <a:ln>
                  <a:solidFill>
                    <a:srgbClr val="1D548D"/>
                  </a:solidFill>
                </a:ln>
                <a:latin typeface="微软雅黑" pitchFamily="34" charset="-122"/>
                <a:ea typeface="微软雅黑" pitchFamily="34" charset="-122"/>
              </a:rPr>
              <a:t>配置的系统问诊界面</a:t>
            </a:r>
            <a:endParaRPr lang="zh-CN" altLang="en-US" sz="2000" dirty="0">
              <a:ln>
                <a:solidFill>
                  <a:srgbClr val="1D548D"/>
                </a:solidFill>
              </a:ln>
              <a:latin typeface="微软雅黑" pitchFamily="34" charset="-122"/>
              <a:ea typeface="微软雅黑" pitchFamily="34" charset="-122"/>
            </a:endParaRPr>
          </a:p>
        </p:txBody>
      </p:sp>
      <p:sp>
        <p:nvSpPr>
          <p:cNvPr id="66" name="矩形 65"/>
          <p:cNvSpPr/>
          <p:nvPr/>
        </p:nvSpPr>
        <p:spPr>
          <a:xfrm>
            <a:off x="762449" y="5847912"/>
            <a:ext cx="3292626" cy="400110"/>
          </a:xfrm>
          <a:prstGeom prst="rect">
            <a:avLst/>
          </a:prstGeom>
          <a:noFill/>
        </p:spPr>
        <p:txBody>
          <a:bodyPr wrap="square" lIns="91440" tIns="45720" rIns="91440" bIns="45720">
            <a:spAutoFit/>
          </a:bodyPr>
          <a:lstStyle/>
          <a:p>
            <a:pPr fontAlgn="base">
              <a:spcBef>
                <a:spcPct val="20000"/>
              </a:spcBef>
              <a:spcAft>
                <a:spcPct val="0"/>
              </a:spcAft>
              <a:buClr>
                <a:schemeClr val="hlink"/>
              </a:buClr>
            </a:pPr>
            <a:r>
              <a:rPr lang="zh-CN" altLang="en-US" sz="2000" dirty="0" smtClean="0">
                <a:ln>
                  <a:solidFill>
                    <a:srgbClr val="1D548D"/>
                  </a:solidFill>
                </a:ln>
                <a:latin typeface="微软雅黑" pitchFamily="34" charset="-122"/>
                <a:ea typeface="微软雅黑" pitchFamily="34" charset="-122"/>
              </a:rPr>
              <a:t>高性能</a:t>
            </a:r>
            <a:r>
              <a:rPr lang="zh-CN" altLang="en-US" sz="2000" dirty="0">
                <a:ln>
                  <a:solidFill>
                    <a:srgbClr val="1D548D"/>
                  </a:solidFill>
                </a:ln>
                <a:latin typeface="微软雅黑" pitchFamily="34" charset="-122"/>
                <a:ea typeface="微软雅黑" pitchFamily="34" charset="-122"/>
              </a:rPr>
              <a:t>可扩展的数据存储</a:t>
            </a:r>
          </a:p>
        </p:txBody>
      </p:sp>
      <p:sp>
        <p:nvSpPr>
          <p:cNvPr id="2" name="上箭头 1"/>
          <p:cNvSpPr/>
          <p:nvPr/>
        </p:nvSpPr>
        <p:spPr bwMode="auto">
          <a:xfrm>
            <a:off x="1766708" y="5296173"/>
            <a:ext cx="1267406" cy="556280"/>
          </a:xfrm>
          <a:prstGeom prst="up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微软雅黑" pitchFamily="34" charset="-122"/>
              <a:ea typeface="微软雅黑" pitchFamily="34" charset="-122"/>
            </a:endParaRPr>
          </a:p>
        </p:txBody>
      </p:sp>
      <p:sp>
        <p:nvSpPr>
          <p:cNvPr id="67" name="上箭头 66"/>
          <p:cNvSpPr/>
          <p:nvPr/>
        </p:nvSpPr>
        <p:spPr bwMode="auto">
          <a:xfrm rot="7517640">
            <a:off x="985368" y="1759870"/>
            <a:ext cx="1267406" cy="556280"/>
          </a:xfrm>
          <a:prstGeom prst="up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微软雅黑" pitchFamily="34" charset="-122"/>
              <a:ea typeface="微软雅黑" pitchFamily="34" charset="-122"/>
            </a:endParaRPr>
          </a:p>
        </p:txBody>
      </p:sp>
      <p:sp>
        <p:nvSpPr>
          <p:cNvPr id="68" name="上箭头 67"/>
          <p:cNvSpPr/>
          <p:nvPr/>
        </p:nvSpPr>
        <p:spPr bwMode="auto">
          <a:xfrm rot="19230881">
            <a:off x="6769562" y="2292284"/>
            <a:ext cx="1267406" cy="556280"/>
          </a:xfrm>
          <a:prstGeom prst="up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微软雅黑" pitchFamily="34" charset="-122"/>
              <a:ea typeface="微软雅黑" pitchFamily="34" charset="-122"/>
            </a:endParaRPr>
          </a:p>
        </p:txBody>
      </p:sp>
      <p:sp>
        <p:nvSpPr>
          <p:cNvPr id="72" name="上箭头 71"/>
          <p:cNvSpPr/>
          <p:nvPr/>
        </p:nvSpPr>
        <p:spPr bwMode="auto">
          <a:xfrm rot="19230881">
            <a:off x="6746389" y="4956689"/>
            <a:ext cx="1267406" cy="556280"/>
          </a:xfrm>
          <a:prstGeom prst="up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微软雅黑" pitchFamily="34" charset="-122"/>
              <a:ea typeface="微软雅黑" pitchFamily="34" charset="-122"/>
            </a:endParaRPr>
          </a:p>
        </p:txBody>
      </p:sp>
      <p:sp>
        <p:nvSpPr>
          <p:cNvPr id="71" name="矩形 70"/>
          <p:cNvSpPr/>
          <p:nvPr/>
        </p:nvSpPr>
        <p:spPr>
          <a:xfrm>
            <a:off x="7131338" y="5540136"/>
            <a:ext cx="1885643" cy="707886"/>
          </a:xfrm>
          <a:prstGeom prst="rect">
            <a:avLst/>
          </a:prstGeom>
          <a:noFill/>
        </p:spPr>
        <p:txBody>
          <a:bodyPr wrap="square" lIns="91440" tIns="45720" rIns="91440" bIns="45720">
            <a:spAutoFit/>
          </a:bodyPr>
          <a:lstStyle/>
          <a:p>
            <a:pPr fontAlgn="base">
              <a:spcBef>
                <a:spcPct val="20000"/>
              </a:spcBef>
              <a:spcAft>
                <a:spcPct val="0"/>
              </a:spcAft>
              <a:buClr>
                <a:schemeClr val="hlink"/>
              </a:buClr>
            </a:pPr>
            <a:r>
              <a:rPr lang="zh-CN" altLang="en-US" sz="2000" dirty="0" smtClean="0">
                <a:ln>
                  <a:solidFill>
                    <a:srgbClr val="1D548D"/>
                  </a:solidFill>
                </a:ln>
                <a:latin typeface="微软雅黑" pitchFamily="34" charset="-122"/>
                <a:ea typeface="微软雅黑" pitchFamily="34" charset="-122"/>
              </a:rPr>
              <a:t>平台无关性的推理引擎库</a:t>
            </a:r>
            <a:endParaRPr lang="zh-CN" altLang="en-US" sz="2000" dirty="0">
              <a:ln>
                <a:solidFill>
                  <a:srgbClr val="1D548D"/>
                </a:solidFill>
              </a:ln>
              <a:latin typeface="微软雅黑" pitchFamily="34" charset="-122"/>
              <a:ea typeface="微软雅黑" pitchFamily="34" charset="-122"/>
            </a:endParaRPr>
          </a:p>
        </p:txBody>
      </p:sp>
    </p:spTree>
    <p:extLst>
      <p:ext uri="{BB962C8B-B14F-4D97-AF65-F5344CB8AC3E}">
        <p14:creationId xmlns:p14="http://schemas.microsoft.com/office/powerpoint/2010/main" val="292405383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C7EDCB"/>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1800" b="1" i="0" u="none" strike="noStrike" cap="none" normalizeH="0" baseline="0" smtClean="0">
            <a:ln>
              <a:noFill/>
            </a:ln>
            <a:solidFill>
              <a:schemeClr val="tx1"/>
            </a:solidFill>
            <a:effectLst/>
            <a:latin typeface="Arial" charset="0"/>
            <a:ea typeface="宋体"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1800" b="1" i="0" u="none" strike="noStrike" cap="none" normalizeH="0" baseline="0" smtClean="0">
            <a:ln>
              <a:noFill/>
            </a:ln>
            <a:solidFill>
              <a:schemeClr val="tx1"/>
            </a:solidFill>
            <a:effectLst/>
            <a:latin typeface="Arial" charset="0"/>
            <a:ea typeface="宋体" charset="-122"/>
          </a:defRPr>
        </a:defPPr>
      </a:lstStyle>
    </a:ln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主题​​">
  <a:themeElements>
    <a:clrScheme name="Office">
      <a:dk1>
        <a:sysClr val="windowText" lastClr="000000"/>
      </a:dk1>
      <a:lt1>
        <a:sysClr val="window" lastClr="C7EDCB"/>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15007</TotalTime>
  <Words>2437</Words>
  <Application>Microsoft Office PowerPoint</Application>
  <PresentationFormat>全屏显示(4:3)</PresentationFormat>
  <Paragraphs>523</Paragraphs>
  <Slides>36</Slides>
  <Notes>19</Notes>
  <HiddenSlides>0</HiddenSlides>
  <MMClips>0</MMClips>
  <ScaleCrop>false</ScaleCrop>
  <HeadingPairs>
    <vt:vector size="6" baseType="variant">
      <vt:variant>
        <vt:lpstr>主题</vt:lpstr>
      </vt:variant>
      <vt:variant>
        <vt:i4>2</vt:i4>
      </vt:variant>
      <vt:variant>
        <vt:lpstr>嵌入 OLE 服务器</vt:lpstr>
      </vt:variant>
      <vt:variant>
        <vt:i4>2</vt:i4>
      </vt:variant>
      <vt:variant>
        <vt:lpstr>幻灯片标题</vt:lpstr>
      </vt:variant>
      <vt:variant>
        <vt:i4>36</vt:i4>
      </vt:variant>
    </vt:vector>
  </HeadingPairs>
  <TitlesOfParts>
    <vt:vector size="40" baseType="lpstr">
      <vt:lpstr>Office 主题​​</vt:lpstr>
      <vt:lpstr>默认设计模板</vt:lpstr>
      <vt:lpstr>Visio</vt:lpstr>
      <vt:lpstr>Microsoft Visio 绘图</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FGJ</dc:creator>
  <cp:lastModifiedBy>FGJ</cp:lastModifiedBy>
  <cp:revision>673</cp:revision>
  <dcterms:created xsi:type="dcterms:W3CDTF">2013-12-18T05:22:15Z</dcterms:created>
  <dcterms:modified xsi:type="dcterms:W3CDTF">2014-03-02T14:43:04Z</dcterms:modified>
</cp:coreProperties>
</file>